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drawings/drawing3.xml" ContentType="application/vnd.openxmlformats-officedocument.drawingml.chartshape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drawings/drawing4.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drawings/drawing5.xml" ContentType="application/vnd.openxmlformats-officedocument.drawingml.chartshape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6.xml" ContentType="application/vnd.openxmlformats-officedocument.drawingml.chartshape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5.xml" ContentType="application/vnd.openxmlformats-officedocument.themeOverride+xml"/>
  <Override PartName="/ppt/drawings/drawing7.xml" ContentType="application/vnd.openxmlformats-officedocument.drawingml.chartshape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8.xml" ContentType="application/vnd.openxmlformats-officedocument.drawingml.chartshape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6.xml" ContentType="application/vnd.openxmlformats-officedocument.themeOverride+xml"/>
  <Override PartName="/ppt/drawings/drawing9.xml" ContentType="application/vnd.openxmlformats-officedocument.drawingml.chartshapes+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7.xml" ContentType="application/vnd.openxmlformats-officedocument.themeOverride+xml"/>
  <Override PartName="/ppt/drawings/drawing10.xml" ContentType="application/vnd.openxmlformats-officedocument.drawingml.chartshape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8.xml" ContentType="application/vnd.openxmlformats-officedocument.themeOverride+xml"/>
  <Override PartName="/ppt/drawings/drawing11.xml" ContentType="application/vnd.openxmlformats-officedocument.drawingml.chartshapes+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9.xml" ContentType="application/vnd.openxmlformats-officedocument.themeOverride+xml"/>
  <Override PartName="/ppt/drawings/drawing12.xml" ContentType="application/vnd.openxmlformats-officedocument.drawingml.chartshapes+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0.xml" ContentType="application/vnd.openxmlformats-officedocument.themeOverride+xml"/>
  <Override PartName="/ppt/drawings/drawing13.xml" ContentType="application/vnd.openxmlformats-officedocument.drawingml.chartshapes+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1.xml" ContentType="application/vnd.openxmlformats-officedocument.themeOverride+xml"/>
  <Override PartName="/ppt/drawings/drawing14.xml" ContentType="application/vnd.openxmlformats-officedocument.drawingml.chartshape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2.xml" ContentType="application/vnd.openxmlformats-officedocument.themeOverride+xml"/>
  <Override PartName="/ppt/drawings/drawing15.xml" ContentType="application/vnd.openxmlformats-officedocument.drawingml.chartshapes+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3.xml" ContentType="application/vnd.openxmlformats-officedocument.themeOverride+xml"/>
  <Override PartName="/ppt/drawings/drawing16.xml" ContentType="application/vnd.openxmlformats-officedocument.drawingml.chartshapes+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4.xml" ContentType="application/vnd.openxmlformats-officedocument.themeOverride+xml"/>
  <Override PartName="/ppt/drawings/drawing17.xml" ContentType="application/vnd.openxmlformats-officedocument.drawingml.chartshapes+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5.xml" ContentType="application/vnd.openxmlformats-officedocument.themeOverride+xml"/>
  <Override PartName="/ppt/drawings/drawing18.xml" ContentType="application/vnd.openxmlformats-officedocument.drawingml.chartshape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6.xml" ContentType="application/vnd.openxmlformats-officedocument.themeOverride+xml"/>
  <Override PartName="/ppt/drawings/drawing19.xml" ContentType="application/vnd.openxmlformats-officedocument.drawingml.chartshapes+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7.xml" ContentType="application/vnd.openxmlformats-officedocument.themeOverride+xml"/>
  <Override PartName="/ppt/drawings/drawing20.xml" ContentType="application/vnd.openxmlformats-officedocument.drawingml.chartshape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8.xml" ContentType="application/vnd.openxmlformats-officedocument.themeOverride+xml"/>
  <Override PartName="/ppt/drawings/drawing21.xml" ContentType="application/vnd.openxmlformats-officedocument.drawingml.chartshapes+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9.xml" ContentType="application/vnd.openxmlformats-officedocument.themeOverride+xml"/>
  <Override PartName="/ppt/drawings/drawing22.xml" ContentType="application/vnd.openxmlformats-officedocument.drawingml.chartshape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drawings/drawing23.xml" ContentType="application/vnd.openxmlformats-officedocument.drawingml.chartshapes+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drawings/drawing24.xml" ContentType="application/vnd.openxmlformats-officedocument.drawingml.chartshape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drawings/drawing25.xml" ContentType="application/vnd.openxmlformats-officedocument.drawingml.chartshapes+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drawings/drawing26.xml" ContentType="application/vnd.openxmlformats-officedocument.drawingml.chartshapes+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drawings/drawing27.xml" ContentType="application/vnd.openxmlformats-officedocument.drawingml.chartshape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drawings/drawing28.xml" ContentType="application/vnd.openxmlformats-officedocument.drawingml.chartshape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drawings/drawing29.xml" ContentType="application/vnd.openxmlformats-officedocument.drawingml.chartshape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drawings/drawing30.xml" ContentType="application/vnd.openxmlformats-officedocument.drawingml.chartshapes+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drawings/drawing31.xml" ContentType="application/vnd.openxmlformats-officedocument.drawingml.chartshape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drawings/drawing32.xml" ContentType="application/vnd.openxmlformats-officedocument.drawingml.chartshape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drawings/drawing33.xml" ContentType="application/vnd.openxmlformats-officedocument.drawingml.chartshapes+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drawings/drawing34.xml" ContentType="application/vnd.openxmlformats-officedocument.drawingml.chartshape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drawings/drawing35.xml" ContentType="application/vnd.openxmlformats-officedocument.drawingml.chartshapes+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drawings/drawing36.xml" ContentType="application/vnd.openxmlformats-officedocument.drawingml.chartshape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drawings/drawing37.xml" ContentType="application/vnd.openxmlformats-officedocument.drawingml.chartshapes+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drawings/drawing38.xml" ContentType="application/vnd.openxmlformats-officedocument.drawingml.chartshape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drawings/drawing39.xml" ContentType="application/vnd.openxmlformats-officedocument.drawingml.chartshapes+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drawings/drawing40.xml" ContentType="application/vnd.openxmlformats-officedocument.drawingml.chartshape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drawings/drawing41.xml" ContentType="application/vnd.openxmlformats-officedocument.drawingml.chartshapes+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drawings/drawing42.xml" ContentType="application/vnd.openxmlformats-officedocument.drawingml.chartshape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drawings/drawing43.xml" ContentType="application/vnd.openxmlformats-officedocument.drawingml.chartshapes+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drawings/drawing44.xml" ContentType="application/vnd.openxmlformats-officedocument.drawingml.chartshapes+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drawings/drawing45.xml" ContentType="application/vnd.openxmlformats-officedocument.drawingml.chartshape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drawings/drawing46.xml" ContentType="application/vnd.openxmlformats-officedocument.drawingml.chartshapes+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drawings/drawing47.xml" ContentType="application/vnd.openxmlformats-officedocument.drawingml.chartshapes+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drawings/drawing48.xml" ContentType="application/vnd.openxmlformats-officedocument.drawingml.chartshapes+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drawings/drawing49.xml" ContentType="application/vnd.openxmlformats-officedocument.drawingml.chartshapes+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drawings/drawing50.xml" ContentType="application/vnd.openxmlformats-officedocument.drawingml.chartshapes+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drawings/drawing51.xml" ContentType="application/vnd.openxmlformats-officedocument.drawingml.chartshapes+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drawings/drawing52.xml" ContentType="application/vnd.openxmlformats-officedocument.drawingml.chartshapes+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drawings/drawing53.xml" ContentType="application/vnd.openxmlformats-officedocument.drawingml.chartshapes+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drawings/drawing54.xml" ContentType="application/vnd.openxmlformats-officedocument.drawingml.chartshapes+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drawings/drawing55.xml" ContentType="application/vnd.openxmlformats-officedocument.drawingml.chartshapes+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drawings/drawing56.xml" ContentType="application/vnd.openxmlformats-officedocument.drawingml.chartshapes+xml"/>
  <Override PartName="/ppt/charts/chart57.xml" ContentType="application/vnd.openxmlformats-officedocument.drawingml.chart+xml"/>
  <Override PartName="/ppt/charts/style57.xml" ContentType="application/vnd.ms-office.chartstyle+xml"/>
  <Override PartName="/ppt/charts/colors57.xml" ContentType="application/vnd.ms-office.chartcolorstyle+xml"/>
  <Override PartName="/ppt/drawings/drawing57.xml" ContentType="application/vnd.openxmlformats-officedocument.drawingml.chartshapes+xml"/>
  <Override PartName="/ppt/charts/chart58.xml" ContentType="application/vnd.openxmlformats-officedocument.drawingml.chart+xml"/>
  <Override PartName="/ppt/charts/style58.xml" ContentType="application/vnd.ms-office.chartstyle+xml"/>
  <Override PartName="/ppt/charts/colors58.xml" ContentType="application/vnd.ms-office.chartcolorstyle+xml"/>
  <Override PartName="/ppt/drawings/drawing58.xml" ContentType="application/vnd.openxmlformats-officedocument.drawingml.chartshapes+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charts/chart59.xml" ContentType="application/vnd.openxmlformats-officedocument.drawingml.chart+xml"/>
  <Override PartName="/ppt/charts/style59.xml" ContentType="application/vnd.ms-office.chartstyle+xml"/>
  <Override PartName="/ppt/charts/colors59.xml" ContentType="application/vnd.ms-office.chartcolorstyle+xml"/>
  <Override PartName="/ppt/drawings/drawing59.xml" ContentType="application/vnd.openxmlformats-officedocument.drawingml.chartshapes+xml"/>
  <Override PartName="/ppt/charts/chart60.xml" ContentType="application/vnd.openxmlformats-officedocument.drawingml.chart+xml"/>
  <Override PartName="/ppt/charts/style60.xml" ContentType="application/vnd.ms-office.chartstyle+xml"/>
  <Override PartName="/ppt/charts/colors60.xml" ContentType="application/vnd.ms-office.chartcolorstyle+xml"/>
  <Override PartName="/ppt/drawings/drawing60.xml" ContentType="application/vnd.openxmlformats-officedocument.drawingml.chartshapes+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charts/chart61.xml" ContentType="application/vnd.openxmlformats-officedocument.drawingml.chart+xml"/>
  <Override PartName="/ppt/charts/style61.xml" ContentType="application/vnd.ms-office.chartstyle+xml"/>
  <Override PartName="/ppt/charts/colors61.xml" ContentType="application/vnd.ms-office.chartcolorstyle+xml"/>
  <Override PartName="/ppt/drawings/drawing61.xml" ContentType="application/vnd.openxmlformats-officedocument.drawingml.chartshapes+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charts/chart62.xml" ContentType="application/vnd.openxmlformats-officedocument.drawingml.chart+xml"/>
  <Override PartName="/ppt/charts/style62.xml" ContentType="application/vnd.ms-office.chartstyle+xml"/>
  <Override PartName="/ppt/charts/colors62.xml" ContentType="application/vnd.ms-office.chartcolorstyle+xml"/>
  <Override PartName="/ppt/drawings/drawing62.xml" ContentType="application/vnd.openxmlformats-officedocument.drawingml.chartshapes+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charts/chart63.xml" ContentType="application/vnd.openxmlformats-officedocument.drawingml.chart+xml"/>
  <Override PartName="/ppt/charts/style63.xml" ContentType="application/vnd.ms-office.chartstyle+xml"/>
  <Override PartName="/ppt/charts/colors63.xml" ContentType="application/vnd.ms-office.chartcolorstyle+xml"/>
  <Override PartName="/ppt/drawings/drawing63.xml" ContentType="application/vnd.openxmlformats-officedocument.drawingml.chartshapes+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charts/chart64.xml" ContentType="application/vnd.openxmlformats-officedocument.drawingml.chart+xml"/>
  <Override PartName="/ppt/charts/style64.xml" ContentType="application/vnd.ms-office.chartstyle+xml"/>
  <Override PartName="/ppt/charts/colors64.xml" ContentType="application/vnd.ms-office.chartcolorstyle+xml"/>
  <Override PartName="/ppt/drawings/drawing64.xml" ContentType="application/vnd.openxmlformats-officedocument.drawingml.chartshapes+xml"/>
  <Override PartName="/ppt/charts/chart65.xml" ContentType="application/vnd.openxmlformats-officedocument.drawingml.chart+xml"/>
  <Override PartName="/ppt/charts/style65.xml" ContentType="application/vnd.ms-office.chartstyle+xml"/>
  <Override PartName="/ppt/charts/colors65.xml" ContentType="application/vnd.ms-office.chartcolorstyle+xml"/>
  <Override PartName="/ppt/drawings/drawing65.xml" ContentType="application/vnd.openxmlformats-officedocument.drawingml.chartshapes+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charts/chart66.xml" ContentType="application/vnd.openxmlformats-officedocument.drawingml.chart+xml"/>
  <Override PartName="/ppt/charts/style66.xml" ContentType="application/vnd.ms-office.chartstyle+xml"/>
  <Override PartName="/ppt/charts/colors66.xml" ContentType="application/vnd.ms-office.chartcolorstyle+xml"/>
  <Override PartName="/ppt/theme/themeOverride20.xml" ContentType="application/vnd.openxmlformats-officedocument.themeOverride+xml"/>
  <Override PartName="/ppt/charts/chart67.xml" ContentType="application/vnd.openxmlformats-officedocument.drawingml.chart+xml"/>
  <Override PartName="/ppt/charts/style67.xml" ContentType="application/vnd.ms-office.chartstyle+xml"/>
  <Override PartName="/ppt/charts/colors67.xml" ContentType="application/vnd.ms-office.chartcolorstyle+xml"/>
  <Override PartName="/ppt/theme/themeOverride21.xml" ContentType="application/vnd.openxmlformats-officedocument.themeOverride+xml"/>
  <Override PartName="/ppt/charts/chart68.xml" ContentType="application/vnd.openxmlformats-officedocument.drawingml.chart+xml"/>
  <Override PartName="/ppt/charts/style68.xml" ContentType="application/vnd.ms-office.chartstyle+xml"/>
  <Override PartName="/ppt/charts/colors68.xml" ContentType="application/vnd.ms-office.chartcolorstyle+xml"/>
  <Override PartName="/ppt/theme/themeOverride22.xml" ContentType="application/vnd.openxmlformats-officedocument.themeOverr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charts/chart69.xml" ContentType="application/vnd.openxmlformats-officedocument.drawingml.chart+xml"/>
  <Override PartName="/ppt/charts/style69.xml" ContentType="application/vnd.ms-office.chartstyle+xml"/>
  <Override PartName="/ppt/charts/colors69.xml" ContentType="application/vnd.ms-office.chartcolorstyle+xml"/>
  <Override PartName="/ppt/drawings/drawing66.xml" ContentType="application/vnd.openxmlformats-officedocument.drawingml.chartshapes+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charts/chart70.xml" ContentType="application/vnd.openxmlformats-officedocument.drawingml.chart+xml"/>
  <Override PartName="/ppt/charts/style70.xml" ContentType="application/vnd.ms-office.chartstyle+xml"/>
  <Override PartName="/ppt/charts/colors70.xml" ContentType="application/vnd.ms-office.chartcolorstyle+xml"/>
  <Override PartName="/ppt/drawings/drawing67.xml" ContentType="application/vnd.openxmlformats-officedocument.drawingml.chartshapes+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charts/chart71.xml" ContentType="application/vnd.openxmlformats-officedocument.drawingml.chart+xml"/>
  <Override PartName="/ppt/charts/style71.xml" ContentType="application/vnd.ms-office.chartstyle+xml"/>
  <Override PartName="/ppt/charts/colors71.xml" ContentType="application/vnd.ms-office.chartcolorstyle+xml"/>
  <Override PartName="/ppt/drawings/drawing68.xml" ContentType="application/vnd.openxmlformats-officedocument.drawingml.chartshapes+xml"/>
  <Override PartName="/ppt/charts/chart72.xml" ContentType="application/vnd.openxmlformats-officedocument.drawingml.chart+xml"/>
  <Override PartName="/ppt/charts/style72.xml" ContentType="application/vnd.ms-office.chartstyle+xml"/>
  <Override PartName="/ppt/charts/colors72.xml" ContentType="application/vnd.ms-office.chartcolorstyle+xml"/>
  <Override PartName="/ppt/drawings/drawing69.xml" ContentType="application/vnd.openxmlformats-officedocument.drawingml.chartshapes+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charts/chart73.xml" ContentType="application/vnd.openxmlformats-officedocument.drawingml.chart+xml"/>
  <Override PartName="/ppt/charts/chart74.xml" ContentType="application/vnd.openxmlformats-officedocument.drawingml.chart+xml"/>
  <Override PartName="/ppt/charts/style73.xml" ContentType="application/vnd.ms-office.chartstyle+xml"/>
  <Override PartName="/ppt/charts/colors73.xml" ContentType="application/vnd.ms-office.chartcolorstyle+xml"/>
  <Override PartName="/ppt/drawings/drawing70.xml" ContentType="application/vnd.openxmlformats-officedocument.drawingml.chartshapes+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charts/chart75.xml" ContentType="application/vnd.openxmlformats-officedocument.drawingml.chart+xml"/>
  <Override PartName="/ppt/charts/style74.xml" ContentType="application/vnd.ms-office.chartstyle+xml"/>
  <Override PartName="/ppt/charts/colors74.xml" ContentType="application/vnd.ms-office.chartcolorstyle+xml"/>
  <Override PartName="/ppt/drawings/drawing71.xml" ContentType="application/vnd.openxmlformats-officedocument.drawingml.chartshapes+xml"/>
  <Override PartName="/ppt/charts/chart76.xml" ContentType="application/vnd.openxmlformats-officedocument.drawingml.chart+xml"/>
  <Override PartName="/ppt/charts/style75.xml" ContentType="application/vnd.ms-office.chartstyle+xml"/>
  <Override PartName="/ppt/charts/colors75.xml" ContentType="application/vnd.ms-office.chartcolorstyle+xml"/>
  <Override PartName="/ppt/drawings/drawing72.xml" ContentType="application/vnd.openxmlformats-officedocument.drawingml.chartshapes+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charts/chart77.xml" ContentType="application/vnd.openxmlformats-officedocument.drawingml.chart+xml"/>
  <Override PartName="/ppt/theme/themeOverride23.xml" ContentType="application/vnd.openxmlformats-officedocument.themeOverride+xml"/>
  <Override PartName="/ppt/drawings/drawing73.xml" ContentType="application/vnd.openxmlformats-officedocument.drawingml.chartshapes+xml"/>
  <Override PartName="/ppt/charts/chart78.xml" ContentType="application/vnd.openxmlformats-officedocument.drawingml.chart+xml"/>
  <Override PartName="/ppt/theme/themeOverride24.xml" ContentType="application/vnd.openxmlformats-officedocument.themeOverride+xml"/>
  <Override PartName="/ppt/drawings/drawing74.xml" ContentType="application/vnd.openxmlformats-officedocument.drawingml.chartshapes+xml"/>
  <Override PartName="/ppt/charts/chart79.xml" ContentType="application/vnd.openxmlformats-officedocument.drawingml.chart+xml"/>
  <Override PartName="/ppt/theme/themeOverride25.xml" ContentType="application/vnd.openxmlformats-officedocument.themeOverride+xml"/>
  <Override PartName="/ppt/drawings/drawing75.xml" ContentType="application/vnd.openxmlformats-officedocument.drawingml.chartshapes+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charts/chart80.xml" ContentType="application/vnd.openxmlformats-officedocument.drawingml.chart+xml"/>
  <Override PartName="/ppt/charts/style76.xml" ContentType="application/vnd.ms-office.chartstyle+xml"/>
  <Override PartName="/ppt/charts/colors76.xml" ContentType="application/vnd.ms-office.chartcolorstyle+xml"/>
  <Override PartName="/ppt/drawings/drawing76.xml" ContentType="application/vnd.openxmlformats-officedocument.drawingml.chartshapes+xml"/>
  <Override PartName="/ppt/charts/chart81.xml" ContentType="application/vnd.openxmlformats-officedocument.drawingml.chart+xml"/>
  <Override PartName="/ppt/charts/style77.xml" ContentType="application/vnd.ms-office.chartstyle+xml"/>
  <Override PartName="/ppt/charts/colors77.xml" ContentType="application/vnd.ms-office.chartcolorstyle+xml"/>
  <Override PartName="/ppt/drawings/drawing77.xml" ContentType="application/vnd.openxmlformats-officedocument.drawingml.chartshapes+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charts/chart82.xml" ContentType="application/vnd.openxmlformats-officedocument.drawingml.chart+xml"/>
  <Override PartName="/ppt/charts/style78.xml" ContentType="application/vnd.ms-office.chartstyle+xml"/>
  <Override PartName="/ppt/charts/colors78.xml" ContentType="application/vnd.ms-office.chartcolorstyle+xml"/>
  <Override PartName="/ppt/drawings/drawing78.xml" ContentType="application/vnd.openxmlformats-officedocument.drawingml.chartshapes+xml"/>
  <Override PartName="/ppt/charts/chart83.xml" ContentType="application/vnd.openxmlformats-officedocument.drawingml.chart+xml"/>
  <Override PartName="/ppt/charts/style79.xml" ContentType="application/vnd.ms-office.chartstyle+xml"/>
  <Override PartName="/ppt/charts/colors79.xml" ContentType="application/vnd.ms-office.chartcolorstyle+xml"/>
  <Override PartName="/ppt/drawings/drawing79.xml" ContentType="application/vnd.openxmlformats-officedocument.drawingml.chartshapes+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charts/chart84.xml" ContentType="application/vnd.openxmlformats-officedocument.drawingml.chart+xml"/>
  <Override PartName="/ppt/theme/themeOverride26.xml" ContentType="application/vnd.openxmlformats-officedocument.themeOverride+xml"/>
  <Override PartName="/ppt/drawings/drawing80.xml" ContentType="application/vnd.openxmlformats-officedocument.drawingml.chartshapes+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charts/chart85.xml" ContentType="application/vnd.openxmlformats-officedocument.drawingml.chart+xml"/>
  <Override PartName="/ppt/charts/style80.xml" ContentType="application/vnd.ms-office.chartstyle+xml"/>
  <Override PartName="/ppt/charts/colors80.xml" ContentType="application/vnd.ms-office.chartcolorstyle+xml"/>
  <Override PartName="/ppt/drawings/drawing81.xml" ContentType="application/vnd.openxmlformats-officedocument.drawingml.chartshapes+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charts/chart86.xml" ContentType="application/vnd.openxmlformats-officedocument.drawingml.chart+xml"/>
  <Override PartName="/ppt/charts/style81.xml" ContentType="application/vnd.ms-office.chartstyle+xml"/>
  <Override PartName="/ppt/charts/colors81.xml" ContentType="application/vnd.ms-office.chartcolorstyle+xml"/>
  <Override PartName="/ppt/drawings/drawing82.xml" ContentType="application/vnd.openxmlformats-officedocument.drawingml.chartshapes+xml"/>
  <Override PartName="/ppt/charts/chart87.xml" ContentType="application/vnd.openxmlformats-officedocument.drawingml.chart+xml"/>
  <Override PartName="/ppt/charts/style82.xml" ContentType="application/vnd.ms-office.chartstyle+xml"/>
  <Override PartName="/ppt/charts/colors82.xml" ContentType="application/vnd.ms-office.chartcolorstyle+xml"/>
  <Override PartName="/ppt/drawings/drawing83.xml" ContentType="application/vnd.openxmlformats-officedocument.drawingml.chartshapes+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charts/chart88.xml" ContentType="application/vnd.openxmlformats-officedocument.drawingml.chart+xml"/>
  <Override PartName="/ppt/charts/style83.xml" ContentType="application/vnd.ms-office.chartstyle+xml"/>
  <Override PartName="/ppt/charts/colors83.xml" ContentType="application/vnd.ms-office.chartcolorstyle+xml"/>
  <Override PartName="/ppt/drawings/drawing84.xml" ContentType="application/vnd.openxmlformats-officedocument.drawingml.chartshapes+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charts/chart89.xml" ContentType="application/vnd.openxmlformats-officedocument.drawingml.chart+xml"/>
  <Override PartName="/ppt/charts/style84.xml" ContentType="application/vnd.ms-office.chartstyle+xml"/>
  <Override PartName="/ppt/charts/colors84.xml" ContentType="application/vnd.ms-office.chartcolorstyle+xml"/>
  <Override PartName="/ppt/drawings/drawing85.xml" ContentType="application/vnd.openxmlformats-officedocument.drawingml.chartshapes+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charts/chart90.xml" ContentType="application/vnd.openxmlformats-officedocument.drawingml.chart+xml"/>
  <Override PartName="/ppt/charts/style85.xml" ContentType="application/vnd.ms-office.chartstyle+xml"/>
  <Override PartName="/ppt/charts/colors85.xml" ContentType="application/vnd.ms-office.chartcolorstyle+xml"/>
  <Override PartName="/ppt/drawings/drawing86.xml" ContentType="application/vnd.openxmlformats-officedocument.drawingml.chartshapes+xml"/>
  <Override PartName="/ppt/charts/chart91.xml" ContentType="application/vnd.openxmlformats-officedocument.drawingml.chart+xml"/>
  <Override PartName="/ppt/charts/style86.xml" ContentType="application/vnd.ms-office.chartstyle+xml"/>
  <Override PartName="/ppt/charts/colors86.xml" ContentType="application/vnd.ms-office.chartcolorstyle+xml"/>
  <Override PartName="/ppt/drawings/drawing87.xml" ContentType="application/vnd.openxmlformats-officedocument.drawingml.chartshapes+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charts/chart92.xml" ContentType="application/vnd.openxmlformats-officedocument.drawingml.chart+xml"/>
  <Override PartName="/ppt/charts/style87.xml" ContentType="application/vnd.ms-office.chartstyle+xml"/>
  <Override PartName="/ppt/charts/colors87.xml" ContentType="application/vnd.ms-office.chartcolorstyle+xml"/>
  <Override PartName="/ppt/drawings/drawing88.xml" ContentType="application/vnd.openxmlformats-officedocument.drawingml.chartshapes+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charts/chart93.xml" ContentType="application/vnd.openxmlformats-officedocument.drawingml.chart+xml"/>
  <Override PartName="/ppt/charts/style88.xml" ContentType="application/vnd.ms-office.chartstyle+xml"/>
  <Override PartName="/ppt/charts/colors88.xml" ContentType="application/vnd.ms-office.chartcolorstyle+xml"/>
  <Override PartName="/ppt/drawings/drawing89.xml" ContentType="application/vnd.openxmlformats-officedocument.drawingml.chartshapes+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charts/chart94.xml" ContentType="application/vnd.openxmlformats-officedocument.drawingml.chart+xml"/>
  <Override PartName="/ppt/theme/themeOverride27.xml" ContentType="application/vnd.openxmlformats-officedocument.themeOverride+xml"/>
  <Override PartName="/ppt/drawings/drawing90.xml" ContentType="application/vnd.openxmlformats-officedocument.drawingml.chartshapes+xml"/>
  <Override PartName="/ppt/charts/chart95.xml" ContentType="application/vnd.openxmlformats-officedocument.drawingml.chart+xml"/>
  <Override PartName="/ppt/charts/style89.xml" ContentType="application/vnd.ms-office.chartstyle+xml"/>
  <Override PartName="/ppt/charts/colors89.xml" ContentType="application/vnd.ms-office.chartcolorstyle+xml"/>
  <Override PartName="/ppt/drawings/drawing91.xml" ContentType="application/vnd.openxmlformats-officedocument.drawingml.chartshapes+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charts/chart96.xml" ContentType="application/vnd.openxmlformats-officedocument.drawingml.chart+xml"/>
  <Override PartName="/ppt/charts/style90.xml" ContentType="application/vnd.ms-office.chartstyle+xml"/>
  <Override PartName="/ppt/charts/colors90.xml" ContentType="application/vnd.ms-office.chartcolorstyle+xml"/>
  <Override PartName="/ppt/drawings/drawing92.xml" ContentType="application/vnd.openxmlformats-officedocument.drawingml.chartshapes+xml"/>
  <Override PartName="/ppt/charts/chart97.xml" ContentType="application/vnd.openxmlformats-officedocument.drawingml.chart+xml"/>
  <Override PartName="/ppt/charts/style91.xml" ContentType="application/vnd.ms-office.chartstyle+xml"/>
  <Override PartName="/ppt/charts/colors91.xml" ContentType="application/vnd.ms-office.chartcolorstyle+xml"/>
  <Override PartName="/ppt/drawings/drawing93.xml" ContentType="application/vnd.openxmlformats-officedocument.drawingml.chartshapes+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charts/chart98.xml" ContentType="application/vnd.openxmlformats-officedocument.drawingml.chart+xml"/>
  <Override PartName="/ppt/charts/style92.xml" ContentType="application/vnd.ms-office.chartstyle+xml"/>
  <Override PartName="/ppt/charts/colors92.xml" ContentType="application/vnd.ms-office.chartcolorstyle+xml"/>
  <Override PartName="/ppt/drawings/drawing94.xml" ContentType="application/vnd.openxmlformats-officedocument.drawingml.chartshapes+xml"/>
  <Override PartName="/ppt/charts/chart99.xml" ContentType="application/vnd.openxmlformats-officedocument.drawingml.chart+xml"/>
  <Override PartName="/ppt/charts/style93.xml" ContentType="application/vnd.ms-office.chartstyle+xml"/>
  <Override PartName="/ppt/charts/colors93.xml" ContentType="application/vnd.ms-office.chartcolorstyle+xml"/>
  <Override PartName="/ppt/drawings/drawing95.xml" ContentType="application/vnd.openxmlformats-officedocument.drawingml.chartshapes+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75" r:id="rId1"/>
  </p:sldMasterIdLst>
  <p:notesMasterIdLst>
    <p:notesMasterId r:id="rId149"/>
  </p:notesMasterIdLst>
  <p:handoutMasterIdLst>
    <p:handoutMasterId r:id="rId150"/>
  </p:handoutMasterIdLst>
  <p:sldIdLst>
    <p:sldId id="540" r:id="rId2"/>
    <p:sldId id="539" r:id="rId3"/>
    <p:sldId id="514" r:id="rId4"/>
    <p:sldId id="515" r:id="rId5"/>
    <p:sldId id="304" r:id="rId6"/>
    <p:sldId id="518" r:id="rId7"/>
    <p:sldId id="519" r:id="rId8"/>
    <p:sldId id="391" r:id="rId9"/>
    <p:sldId id="392" r:id="rId10"/>
    <p:sldId id="393" r:id="rId11"/>
    <p:sldId id="374" r:id="rId12"/>
    <p:sldId id="394" r:id="rId13"/>
    <p:sldId id="529" r:id="rId14"/>
    <p:sldId id="395" r:id="rId15"/>
    <p:sldId id="530" r:id="rId16"/>
    <p:sldId id="396" r:id="rId17"/>
    <p:sldId id="377" r:id="rId18"/>
    <p:sldId id="397" r:id="rId19"/>
    <p:sldId id="531" r:id="rId20"/>
    <p:sldId id="398" r:id="rId21"/>
    <p:sldId id="379" r:id="rId22"/>
    <p:sldId id="399" r:id="rId23"/>
    <p:sldId id="532" r:id="rId24"/>
    <p:sldId id="400" r:id="rId25"/>
    <p:sldId id="381" r:id="rId26"/>
    <p:sldId id="401" r:id="rId27"/>
    <p:sldId id="382" r:id="rId28"/>
    <p:sldId id="402" r:id="rId29"/>
    <p:sldId id="533" r:id="rId30"/>
    <p:sldId id="403" r:id="rId31"/>
    <p:sldId id="534" r:id="rId32"/>
    <p:sldId id="404" r:id="rId33"/>
    <p:sldId id="405" r:id="rId34"/>
    <p:sldId id="520" r:id="rId35"/>
    <p:sldId id="406" r:id="rId36"/>
    <p:sldId id="407" r:id="rId37"/>
    <p:sldId id="408" r:id="rId38"/>
    <p:sldId id="409" r:id="rId39"/>
    <p:sldId id="410" r:id="rId40"/>
    <p:sldId id="522" r:id="rId41"/>
    <p:sldId id="411" r:id="rId42"/>
    <p:sldId id="521" r:id="rId43"/>
    <p:sldId id="412" r:id="rId44"/>
    <p:sldId id="413" r:id="rId45"/>
    <p:sldId id="414" r:id="rId46"/>
    <p:sldId id="415" r:id="rId47"/>
    <p:sldId id="535" r:id="rId48"/>
    <p:sldId id="417" r:id="rId49"/>
    <p:sldId id="536" r:id="rId50"/>
    <p:sldId id="419" r:id="rId51"/>
    <p:sldId id="537" r:id="rId52"/>
    <p:sldId id="421" r:id="rId53"/>
    <p:sldId id="422" r:id="rId54"/>
    <p:sldId id="423" r:id="rId55"/>
    <p:sldId id="538" r:id="rId56"/>
    <p:sldId id="425" r:id="rId57"/>
    <p:sldId id="426" r:id="rId58"/>
    <p:sldId id="427" r:id="rId59"/>
    <p:sldId id="428" r:id="rId60"/>
    <p:sldId id="523" r:id="rId61"/>
    <p:sldId id="429" r:id="rId62"/>
    <p:sldId id="430" r:id="rId63"/>
    <p:sldId id="431" r:id="rId64"/>
    <p:sldId id="432" r:id="rId65"/>
    <p:sldId id="433" r:id="rId66"/>
    <p:sldId id="434" r:id="rId67"/>
    <p:sldId id="435" r:id="rId68"/>
    <p:sldId id="436" r:id="rId69"/>
    <p:sldId id="437" r:id="rId70"/>
    <p:sldId id="438" r:id="rId71"/>
    <p:sldId id="439" r:id="rId72"/>
    <p:sldId id="440" r:id="rId73"/>
    <p:sldId id="441" r:id="rId74"/>
    <p:sldId id="442" r:id="rId75"/>
    <p:sldId id="443" r:id="rId76"/>
    <p:sldId id="444" r:id="rId77"/>
    <p:sldId id="486" r:id="rId78"/>
    <p:sldId id="487" r:id="rId79"/>
    <p:sldId id="488" r:id="rId80"/>
    <p:sldId id="489" r:id="rId81"/>
    <p:sldId id="490" r:id="rId82"/>
    <p:sldId id="491" r:id="rId83"/>
    <p:sldId id="492" r:id="rId84"/>
    <p:sldId id="493" r:id="rId85"/>
    <p:sldId id="494" r:id="rId86"/>
    <p:sldId id="495" r:id="rId87"/>
    <p:sldId id="496" r:id="rId88"/>
    <p:sldId id="497" r:id="rId89"/>
    <p:sldId id="498" r:id="rId90"/>
    <p:sldId id="499" r:id="rId91"/>
    <p:sldId id="500" r:id="rId92"/>
    <p:sldId id="501" r:id="rId93"/>
    <p:sldId id="502" r:id="rId94"/>
    <p:sldId id="503" r:id="rId95"/>
    <p:sldId id="504" r:id="rId96"/>
    <p:sldId id="505" r:id="rId97"/>
    <p:sldId id="506" r:id="rId98"/>
    <p:sldId id="507" r:id="rId99"/>
    <p:sldId id="508" r:id="rId100"/>
    <p:sldId id="509" r:id="rId101"/>
    <p:sldId id="510" r:id="rId102"/>
    <p:sldId id="511" r:id="rId103"/>
    <p:sldId id="512" r:id="rId104"/>
    <p:sldId id="513" r:id="rId105"/>
    <p:sldId id="445" r:id="rId106"/>
    <p:sldId id="446" r:id="rId107"/>
    <p:sldId id="447" r:id="rId108"/>
    <p:sldId id="448" r:id="rId109"/>
    <p:sldId id="449" r:id="rId110"/>
    <p:sldId id="450" r:id="rId111"/>
    <p:sldId id="451" r:id="rId112"/>
    <p:sldId id="452" r:id="rId113"/>
    <p:sldId id="453" r:id="rId114"/>
    <p:sldId id="454" r:id="rId115"/>
    <p:sldId id="455" r:id="rId116"/>
    <p:sldId id="456" r:id="rId117"/>
    <p:sldId id="457" r:id="rId118"/>
    <p:sldId id="458" r:id="rId119"/>
    <p:sldId id="459" r:id="rId120"/>
    <p:sldId id="460" r:id="rId121"/>
    <p:sldId id="461" r:id="rId122"/>
    <p:sldId id="462" r:id="rId123"/>
    <p:sldId id="463" r:id="rId124"/>
    <p:sldId id="464" r:id="rId125"/>
    <p:sldId id="465" r:id="rId126"/>
    <p:sldId id="466" r:id="rId127"/>
    <p:sldId id="467" r:id="rId128"/>
    <p:sldId id="468" r:id="rId129"/>
    <p:sldId id="469" r:id="rId130"/>
    <p:sldId id="470" r:id="rId131"/>
    <p:sldId id="471" r:id="rId132"/>
    <p:sldId id="472" r:id="rId133"/>
    <p:sldId id="473" r:id="rId134"/>
    <p:sldId id="474" r:id="rId135"/>
    <p:sldId id="475" r:id="rId136"/>
    <p:sldId id="476" r:id="rId137"/>
    <p:sldId id="477" r:id="rId138"/>
    <p:sldId id="478" r:id="rId139"/>
    <p:sldId id="479" r:id="rId140"/>
    <p:sldId id="480" r:id="rId141"/>
    <p:sldId id="481" r:id="rId142"/>
    <p:sldId id="524" r:id="rId143"/>
    <p:sldId id="482" r:id="rId144"/>
    <p:sldId id="483" r:id="rId145"/>
    <p:sldId id="525" r:id="rId146"/>
    <p:sldId id="484" r:id="rId147"/>
    <p:sldId id="526" r:id="rId14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870">
          <p15:clr>
            <a:srgbClr val="A4A3A4"/>
          </p15:clr>
        </p15:guide>
        <p15:guide id="4" pos="2848">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33333"/>
    <a:srgbClr val="169D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4" autoAdjust="0"/>
    <p:restoredTop sz="92972" autoAdjust="0"/>
  </p:normalViewPr>
  <p:slideViewPr>
    <p:cSldViewPr snapToGrid="0">
      <p:cViewPr varScale="1">
        <p:scale>
          <a:sx n="112" d="100"/>
          <a:sy n="112" d="100"/>
        </p:scale>
        <p:origin x="762" y="96"/>
      </p:cViewPr>
      <p:guideLst>
        <p:guide orient="horz" pos="2160"/>
        <p:guide pos="2880"/>
        <p:guide orient="horz" pos="870"/>
        <p:guide pos="28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4" d="100"/>
          <a:sy n="84" d="100"/>
        </p:scale>
        <p:origin x="3156"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notesMaster" Target="notesMasters/notesMaster1.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tableStyles" Target="tableStyle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0.xml"/><Relationship Id="rId1" Type="http://schemas.microsoft.com/office/2011/relationships/chartStyle" Target="style10.xml"/><Relationship Id="rId5" Type="http://schemas.openxmlformats.org/officeDocument/2006/relationships/chartUserShapes" Target="../drawings/drawing10.xml"/><Relationship Id="rId4" Type="http://schemas.openxmlformats.org/officeDocument/2006/relationships/package" Target="../embeddings/Microsoft_Excel_Worksheet8.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1.xml"/><Relationship Id="rId1" Type="http://schemas.microsoft.com/office/2011/relationships/chartStyle" Target="style11.xml"/><Relationship Id="rId5" Type="http://schemas.openxmlformats.org/officeDocument/2006/relationships/chartUserShapes" Target="../drawings/drawing11.xml"/><Relationship Id="rId4" Type="http://schemas.openxmlformats.org/officeDocument/2006/relationships/package" Target="../embeddings/Microsoft_Excel_Worksheet9.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2.xml"/><Relationship Id="rId1" Type="http://schemas.microsoft.com/office/2011/relationships/chartStyle" Target="style12.xml"/><Relationship Id="rId5" Type="http://schemas.openxmlformats.org/officeDocument/2006/relationships/chartUserShapes" Target="../drawings/drawing12.xml"/><Relationship Id="rId4" Type="http://schemas.openxmlformats.org/officeDocument/2006/relationships/package" Target="../embeddings/Microsoft_Excel_Worksheet10.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3.xml"/><Relationship Id="rId1" Type="http://schemas.microsoft.com/office/2011/relationships/chartStyle" Target="style13.xml"/><Relationship Id="rId5" Type="http://schemas.openxmlformats.org/officeDocument/2006/relationships/chartUserShapes" Target="../drawings/drawing13.xml"/><Relationship Id="rId4" Type="http://schemas.openxmlformats.org/officeDocument/2006/relationships/package" Target="../embeddings/Microsoft_Excel_Worksheet11.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4.xml"/><Relationship Id="rId1" Type="http://schemas.microsoft.com/office/2011/relationships/chartStyle" Target="style14.xml"/><Relationship Id="rId5" Type="http://schemas.openxmlformats.org/officeDocument/2006/relationships/chartUserShapes" Target="../drawings/drawing14.xml"/><Relationship Id="rId4" Type="http://schemas.openxmlformats.org/officeDocument/2006/relationships/oleObject" Target="../embeddings/oleObject2.bin"/></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5.xml"/><Relationship Id="rId1" Type="http://schemas.microsoft.com/office/2011/relationships/chartStyle" Target="style15.xml"/><Relationship Id="rId5" Type="http://schemas.openxmlformats.org/officeDocument/2006/relationships/chartUserShapes" Target="../drawings/drawing15.xml"/><Relationship Id="rId4" Type="http://schemas.openxmlformats.org/officeDocument/2006/relationships/package" Target="../embeddings/Microsoft_Excel_Worksheet12.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6.xml"/><Relationship Id="rId1" Type="http://schemas.microsoft.com/office/2011/relationships/chartStyle" Target="style16.xml"/><Relationship Id="rId5" Type="http://schemas.openxmlformats.org/officeDocument/2006/relationships/chartUserShapes" Target="../drawings/drawing16.xml"/><Relationship Id="rId4" Type="http://schemas.openxmlformats.org/officeDocument/2006/relationships/package" Target="../embeddings/Microsoft_Excel_Worksheet13.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7.xml"/><Relationship Id="rId1" Type="http://schemas.microsoft.com/office/2011/relationships/chartStyle" Target="style17.xml"/><Relationship Id="rId5" Type="http://schemas.openxmlformats.org/officeDocument/2006/relationships/chartUserShapes" Target="../drawings/drawing17.xml"/><Relationship Id="rId4" Type="http://schemas.openxmlformats.org/officeDocument/2006/relationships/package" Target="../embeddings/Microsoft_Excel_Worksheet14.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8.xml"/><Relationship Id="rId1" Type="http://schemas.microsoft.com/office/2011/relationships/chartStyle" Target="style18.xml"/><Relationship Id="rId5" Type="http://schemas.openxmlformats.org/officeDocument/2006/relationships/chartUserShapes" Target="../drawings/drawing18.xml"/><Relationship Id="rId4" Type="http://schemas.openxmlformats.org/officeDocument/2006/relationships/package" Target="../embeddings/Microsoft_Excel_Worksheet15.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9.xml"/><Relationship Id="rId1" Type="http://schemas.microsoft.com/office/2011/relationships/chartStyle" Target="style19.xml"/><Relationship Id="rId5" Type="http://schemas.openxmlformats.org/officeDocument/2006/relationships/chartUserShapes" Target="../drawings/drawing19.xml"/><Relationship Id="rId4"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chartUserShapes" Target="../drawings/drawing2.xml"/><Relationship Id="rId4" Type="http://schemas.openxmlformats.org/officeDocument/2006/relationships/oleObject" Target="file:///\\Fs-f3\oea\Teams\OIIEA\AEO\AEO2018\Annotated_Power_Point\Office_submissions\Overview_key%20takeaways\Individual%20Graphs\Consumption_fuels.xlsx" TargetMode="Externa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0.xml"/><Relationship Id="rId1" Type="http://schemas.microsoft.com/office/2011/relationships/chartStyle" Target="style20.xml"/><Relationship Id="rId5" Type="http://schemas.openxmlformats.org/officeDocument/2006/relationships/chartUserShapes" Target="../drawings/drawing20.xml"/><Relationship Id="rId4" Type="http://schemas.openxmlformats.org/officeDocument/2006/relationships/package" Target="../embeddings/Microsoft_Excel_Worksheet17.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1.xml"/><Relationship Id="rId1" Type="http://schemas.microsoft.com/office/2011/relationships/chartStyle" Target="style21.xml"/><Relationship Id="rId5" Type="http://schemas.openxmlformats.org/officeDocument/2006/relationships/chartUserShapes" Target="../drawings/drawing21.xml"/><Relationship Id="rId4" Type="http://schemas.openxmlformats.org/officeDocument/2006/relationships/oleObject" Target="file:///\\Fs-f3\oea\Teams\OIIEA\AEO\AEO2018\Annotated_Power_Point\Office_submissions\Overview_key%20takeaways\Individual%20Graphs\Oil_gas_production_cases.xlsx" TargetMode="Externa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2.xml"/><Relationship Id="rId1" Type="http://schemas.microsoft.com/office/2011/relationships/chartStyle" Target="style22.xml"/><Relationship Id="rId5" Type="http://schemas.openxmlformats.org/officeDocument/2006/relationships/chartUserShapes" Target="../drawings/drawing22.xml"/><Relationship Id="rId4" Type="http://schemas.openxmlformats.org/officeDocument/2006/relationships/oleObject" Target="file:///\\Fs-f3\oea\Teams\OIIEA\AEO\AEO2018\Annotated_Power_Point\Office_submissions\Overview_key%20takeaways\Individual%20Graphs\Oil_gas_production_cases.xlsx" TargetMode="Externa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chartUserShapes" Target="../drawings/drawing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chartUserShapes" Target="../drawings/drawing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chartUserShapes" Target="../drawings/drawing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chartUserShapes" Target="../drawings/drawing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chartUserShapes" Target="../drawings/drawing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chartUserShapes" Target="../drawings/drawing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chartUserShapes" Target="../drawings/drawing29.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chartUserShapes" Target="../drawings/drawing3.xml"/><Relationship Id="rId4"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chartUserShapes" Target="../drawings/drawing30.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chartUserShapes" Target="../drawings/drawing31.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chartUserShapes" Target="../drawings/drawing32.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chartUserShapes" Target="../drawings/drawing33.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chartUserShapes" Target="../drawings/drawing34.xml"/></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chartUserShapes" Target="../drawings/drawing35.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chartUserShapes" Target="../drawings/drawing36.xml"/></Relationships>
</file>

<file path=ppt/charts/_rels/chart37.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chartUserShapes" Target="../drawings/drawing37.xml"/></Relationships>
</file>

<file path=ppt/charts/_rels/chart38.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chartUserShapes" Target="../drawings/drawing38.xml"/></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chartUserShapes" Target="../drawings/drawing39.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4.xml"/><Relationship Id="rId4" Type="http://schemas.openxmlformats.org/officeDocument/2006/relationships/package" Target="../embeddings/Microsoft_Excel_Worksheet3.xlsx"/></Relationships>
</file>

<file path=ppt/charts/_rels/chart40.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chartUserShapes" Target="../drawings/drawing40.xml"/></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Excel_Worksheet36.xlsx"/><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chartUserShapes" Target="../drawings/drawing41.xml"/></Relationships>
</file>

<file path=ppt/charts/_rels/chart42.xml.rels><?xml version="1.0" encoding="UTF-8" standalone="yes"?>
<Relationships xmlns="http://schemas.openxmlformats.org/package/2006/relationships"><Relationship Id="rId3" Type="http://schemas.openxmlformats.org/officeDocument/2006/relationships/package" Target="../embeddings/Microsoft_Excel_Worksheet37.xlsx"/><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chartUserShapes" Target="../drawings/drawing42.xml"/></Relationships>
</file>

<file path=ppt/charts/_rels/chart43.xml.rels><?xml version="1.0" encoding="UTF-8" standalone="yes"?>
<Relationships xmlns="http://schemas.openxmlformats.org/package/2006/relationships"><Relationship Id="rId3" Type="http://schemas.openxmlformats.org/officeDocument/2006/relationships/package" Target="../embeddings/Microsoft_Excel_Worksheet38.xlsx"/><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chartUserShapes" Target="../drawings/drawing43.xml"/></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Worksheet39.xlsx"/><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chartUserShapes" Target="../drawings/drawing44.xml"/></Relationships>
</file>

<file path=ppt/charts/_rels/chart45.xml.rels><?xml version="1.0" encoding="UTF-8" standalone="yes"?>
<Relationships xmlns="http://schemas.openxmlformats.org/package/2006/relationships"><Relationship Id="rId3" Type="http://schemas.openxmlformats.org/officeDocument/2006/relationships/package" Target="../embeddings/Microsoft_Excel_Worksheet40.xlsx"/><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chartUserShapes" Target="../drawings/drawing45.xml"/></Relationships>
</file>

<file path=ppt/charts/_rels/chart46.xml.rels><?xml version="1.0" encoding="UTF-8" standalone="yes"?>
<Relationships xmlns="http://schemas.openxmlformats.org/package/2006/relationships"><Relationship Id="rId3" Type="http://schemas.openxmlformats.org/officeDocument/2006/relationships/package" Target="../embeddings/Microsoft_Excel_Worksheet41.xlsx"/><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chartUserShapes" Target="../drawings/drawing46.xml"/></Relationships>
</file>

<file path=ppt/charts/_rels/chart47.xml.rels><?xml version="1.0" encoding="UTF-8" standalone="yes"?>
<Relationships xmlns="http://schemas.openxmlformats.org/package/2006/relationships"><Relationship Id="rId3" Type="http://schemas.openxmlformats.org/officeDocument/2006/relationships/package" Target="../embeddings/Microsoft_Excel_Worksheet42.xlsx"/><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chartUserShapes" Target="../drawings/drawing47.xml"/></Relationships>
</file>

<file path=ppt/charts/_rels/chart48.xml.rels><?xml version="1.0" encoding="UTF-8" standalone="yes"?>
<Relationships xmlns="http://schemas.openxmlformats.org/package/2006/relationships"><Relationship Id="rId3" Type="http://schemas.openxmlformats.org/officeDocument/2006/relationships/package" Target="../embeddings/Microsoft_Excel_Worksheet43.xlsx"/><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chartUserShapes" Target="../drawings/drawing48.xml"/></Relationships>
</file>

<file path=ppt/charts/_rels/chart49.xml.rels><?xml version="1.0" encoding="UTF-8" standalone="yes"?>
<Relationships xmlns="http://schemas.openxmlformats.org/package/2006/relationships"><Relationship Id="rId3" Type="http://schemas.openxmlformats.org/officeDocument/2006/relationships/package" Target="../embeddings/Microsoft_Excel_Worksheet44.xlsx"/><Relationship Id="rId2" Type="http://schemas.microsoft.com/office/2011/relationships/chartColorStyle" Target="colors49.xml"/><Relationship Id="rId1" Type="http://schemas.microsoft.com/office/2011/relationships/chartStyle" Target="style49.xml"/><Relationship Id="rId4" Type="http://schemas.openxmlformats.org/officeDocument/2006/relationships/chartUserShapes" Target="../drawings/drawing49.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5" Type="http://schemas.openxmlformats.org/officeDocument/2006/relationships/chartUserShapes" Target="../drawings/drawing5.xml"/><Relationship Id="rId4" Type="http://schemas.openxmlformats.org/officeDocument/2006/relationships/package" Target="../embeddings/Microsoft_Excel_Worksheet4.xlsx"/></Relationships>
</file>

<file path=ppt/charts/_rels/chart50.xml.rels><?xml version="1.0" encoding="UTF-8" standalone="yes"?>
<Relationships xmlns="http://schemas.openxmlformats.org/package/2006/relationships"><Relationship Id="rId3" Type="http://schemas.openxmlformats.org/officeDocument/2006/relationships/package" Target="../embeddings/Microsoft_Excel_Worksheet45.xlsx"/><Relationship Id="rId2" Type="http://schemas.microsoft.com/office/2011/relationships/chartColorStyle" Target="colors50.xml"/><Relationship Id="rId1" Type="http://schemas.microsoft.com/office/2011/relationships/chartStyle" Target="style50.xml"/><Relationship Id="rId4" Type="http://schemas.openxmlformats.org/officeDocument/2006/relationships/chartUserShapes" Target="../drawings/drawing50.xml"/></Relationships>
</file>

<file path=ppt/charts/_rels/chart51.xml.rels><?xml version="1.0" encoding="UTF-8" standalone="yes"?>
<Relationships xmlns="http://schemas.openxmlformats.org/package/2006/relationships"><Relationship Id="rId3" Type="http://schemas.openxmlformats.org/officeDocument/2006/relationships/package" Target="../embeddings/Microsoft_Excel_Worksheet46.xlsx"/><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chartUserShapes" Target="../drawings/drawing51.xml"/></Relationships>
</file>

<file path=ppt/charts/_rels/chart52.xml.rels><?xml version="1.0" encoding="UTF-8" standalone="yes"?>
<Relationships xmlns="http://schemas.openxmlformats.org/package/2006/relationships"><Relationship Id="rId3" Type="http://schemas.openxmlformats.org/officeDocument/2006/relationships/package" Target="../embeddings/Microsoft_Excel_Worksheet47.xlsx"/><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chartUserShapes" Target="../drawings/drawing52.xml"/></Relationships>
</file>

<file path=ppt/charts/_rels/chart53.xml.rels><?xml version="1.0" encoding="UTF-8" standalone="yes"?>
<Relationships xmlns="http://schemas.openxmlformats.org/package/2006/relationships"><Relationship Id="rId3" Type="http://schemas.openxmlformats.org/officeDocument/2006/relationships/package" Target="../embeddings/Microsoft_Excel_Worksheet48.xlsx"/><Relationship Id="rId2" Type="http://schemas.microsoft.com/office/2011/relationships/chartColorStyle" Target="colors53.xml"/><Relationship Id="rId1" Type="http://schemas.microsoft.com/office/2011/relationships/chartStyle" Target="style53.xml"/><Relationship Id="rId4" Type="http://schemas.openxmlformats.org/officeDocument/2006/relationships/chartUserShapes" Target="../drawings/drawing53.xml"/></Relationships>
</file>

<file path=ppt/charts/_rels/chart54.xml.rels><?xml version="1.0" encoding="UTF-8" standalone="yes"?>
<Relationships xmlns="http://schemas.openxmlformats.org/package/2006/relationships"><Relationship Id="rId3" Type="http://schemas.openxmlformats.org/officeDocument/2006/relationships/package" Target="../embeddings/Microsoft_Excel_Worksheet49.xlsx"/><Relationship Id="rId2" Type="http://schemas.microsoft.com/office/2011/relationships/chartColorStyle" Target="colors54.xml"/><Relationship Id="rId1" Type="http://schemas.microsoft.com/office/2011/relationships/chartStyle" Target="style54.xml"/><Relationship Id="rId4" Type="http://schemas.openxmlformats.org/officeDocument/2006/relationships/chartUserShapes" Target="../drawings/drawing54.xml"/></Relationships>
</file>

<file path=ppt/charts/_rels/chart55.xml.rels><?xml version="1.0" encoding="UTF-8" standalone="yes"?>
<Relationships xmlns="http://schemas.openxmlformats.org/package/2006/relationships"><Relationship Id="rId3" Type="http://schemas.openxmlformats.org/officeDocument/2006/relationships/package" Target="../embeddings/Microsoft_Excel_Worksheet50.xlsx"/><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chartUserShapes" Target="../drawings/drawing55.xml"/></Relationships>
</file>

<file path=ppt/charts/_rels/chart56.xml.rels><?xml version="1.0" encoding="UTF-8" standalone="yes"?>
<Relationships xmlns="http://schemas.openxmlformats.org/package/2006/relationships"><Relationship Id="rId3" Type="http://schemas.openxmlformats.org/officeDocument/2006/relationships/package" Target="../embeddings/Microsoft_Excel_Worksheet51.xlsx"/><Relationship Id="rId2" Type="http://schemas.microsoft.com/office/2011/relationships/chartColorStyle" Target="colors56.xml"/><Relationship Id="rId1" Type="http://schemas.microsoft.com/office/2011/relationships/chartStyle" Target="style56.xml"/><Relationship Id="rId4" Type="http://schemas.openxmlformats.org/officeDocument/2006/relationships/chartUserShapes" Target="../drawings/drawing56.xml"/></Relationships>
</file>

<file path=ppt/charts/_rels/chart57.xml.rels><?xml version="1.0" encoding="UTF-8" standalone="yes"?>
<Relationships xmlns="http://schemas.openxmlformats.org/package/2006/relationships"><Relationship Id="rId3" Type="http://schemas.openxmlformats.org/officeDocument/2006/relationships/package" Target="../embeddings/Microsoft_Excel_Worksheet52.xlsx"/><Relationship Id="rId2" Type="http://schemas.microsoft.com/office/2011/relationships/chartColorStyle" Target="colors57.xml"/><Relationship Id="rId1" Type="http://schemas.microsoft.com/office/2011/relationships/chartStyle" Target="style57.xml"/><Relationship Id="rId4" Type="http://schemas.openxmlformats.org/officeDocument/2006/relationships/chartUserShapes" Target="../drawings/drawing57.xml"/></Relationships>
</file>

<file path=ppt/charts/_rels/chart58.xml.rels><?xml version="1.0" encoding="UTF-8" standalone="yes"?>
<Relationships xmlns="http://schemas.openxmlformats.org/package/2006/relationships"><Relationship Id="rId3" Type="http://schemas.openxmlformats.org/officeDocument/2006/relationships/package" Target="../embeddings/Microsoft_Excel_Worksheet53.xlsx"/><Relationship Id="rId2" Type="http://schemas.microsoft.com/office/2011/relationships/chartColorStyle" Target="colors58.xml"/><Relationship Id="rId1" Type="http://schemas.microsoft.com/office/2011/relationships/chartStyle" Target="style58.xml"/><Relationship Id="rId4" Type="http://schemas.openxmlformats.org/officeDocument/2006/relationships/chartUserShapes" Target="../drawings/drawing58.xml"/></Relationships>
</file>

<file path=ppt/charts/_rels/chart59.xml.rels><?xml version="1.0" encoding="UTF-8" standalone="yes"?>
<Relationships xmlns="http://schemas.openxmlformats.org/package/2006/relationships"><Relationship Id="rId3" Type="http://schemas.openxmlformats.org/officeDocument/2006/relationships/package" Target="../embeddings/Microsoft_Excel_Worksheet54.xlsx"/><Relationship Id="rId2" Type="http://schemas.microsoft.com/office/2011/relationships/chartColorStyle" Target="colors59.xml"/><Relationship Id="rId1" Type="http://schemas.microsoft.com/office/2011/relationships/chartStyle" Target="style59.xml"/><Relationship Id="rId4" Type="http://schemas.openxmlformats.org/officeDocument/2006/relationships/chartUserShapes" Target="../drawings/drawing59.xml"/></Relationships>
</file>

<file path=ppt/charts/_rels/chart6.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6.xml"/></Relationships>
</file>

<file path=ppt/charts/_rels/chart60.xml.rels><?xml version="1.0" encoding="UTF-8" standalone="yes"?>
<Relationships xmlns="http://schemas.openxmlformats.org/package/2006/relationships"><Relationship Id="rId3" Type="http://schemas.openxmlformats.org/officeDocument/2006/relationships/package" Target="../embeddings/Microsoft_Excel_Worksheet55.xlsx"/><Relationship Id="rId2" Type="http://schemas.microsoft.com/office/2011/relationships/chartColorStyle" Target="colors60.xml"/><Relationship Id="rId1" Type="http://schemas.microsoft.com/office/2011/relationships/chartStyle" Target="style60.xml"/><Relationship Id="rId4" Type="http://schemas.openxmlformats.org/officeDocument/2006/relationships/chartUserShapes" Target="../drawings/drawing60.xml"/></Relationships>
</file>

<file path=ppt/charts/_rels/chart61.xml.rels><?xml version="1.0" encoding="UTF-8" standalone="yes"?>
<Relationships xmlns="http://schemas.openxmlformats.org/package/2006/relationships"><Relationship Id="rId3" Type="http://schemas.openxmlformats.org/officeDocument/2006/relationships/package" Target="../embeddings/Microsoft_Excel_Worksheet56.xlsx"/><Relationship Id="rId2" Type="http://schemas.microsoft.com/office/2011/relationships/chartColorStyle" Target="colors61.xml"/><Relationship Id="rId1" Type="http://schemas.microsoft.com/office/2011/relationships/chartStyle" Target="style61.xml"/><Relationship Id="rId4" Type="http://schemas.openxmlformats.org/officeDocument/2006/relationships/chartUserShapes" Target="../drawings/drawing61.xml"/></Relationships>
</file>

<file path=ppt/charts/_rels/chart62.xml.rels><?xml version="1.0" encoding="UTF-8" standalone="yes"?>
<Relationships xmlns="http://schemas.openxmlformats.org/package/2006/relationships"><Relationship Id="rId3" Type="http://schemas.openxmlformats.org/officeDocument/2006/relationships/package" Target="../embeddings/Microsoft_Excel_Worksheet57.xlsx"/><Relationship Id="rId2" Type="http://schemas.microsoft.com/office/2011/relationships/chartColorStyle" Target="colors62.xml"/><Relationship Id="rId1" Type="http://schemas.microsoft.com/office/2011/relationships/chartStyle" Target="style62.xml"/><Relationship Id="rId4" Type="http://schemas.openxmlformats.org/officeDocument/2006/relationships/chartUserShapes" Target="../drawings/drawing62.xml"/></Relationships>
</file>

<file path=ppt/charts/_rels/chart63.xml.rels><?xml version="1.0" encoding="UTF-8" standalone="yes"?>
<Relationships xmlns="http://schemas.openxmlformats.org/package/2006/relationships"><Relationship Id="rId3" Type="http://schemas.openxmlformats.org/officeDocument/2006/relationships/package" Target="../embeddings/Microsoft_Excel_Worksheet58.xlsx"/><Relationship Id="rId2" Type="http://schemas.microsoft.com/office/2011/relationships/chartColorStyle" Target="colors63.xml"/><Relationship Id="rId1" Type="http://schemas.microsoft.com/office/2011/relationships/chartStyle" Target="style63.xml"/><Relationship Id="rId4" Type="http://schemas.openxmlformats.org/officeDocument/2006/relationships/chartUserShapes" Target="../drawings/drawing63.xml"/></Relationships>
</file>

<file path=ppt/charts/_rels/chart64.xml.rels><?xml version="1.0" encoding="UTF-8" standalone="yes"?>
<Relationships xmlns="http://schemas.openxmlformats.org/package/2006/relationships"><Relationship Id="rId3" Type="http://schemas.openxmlformats.org/officeDocument/2006/relationships/package" Target="../embeddings/Microsoft_Excel_Worksheet59.xlsx"/><Relationship Id="rId2" Type="http://schemas.microsoft.com/office/2011/relationships/chartColorStyle" Target="colors64.xml"/><Relationship Id="rId1" Type="http://schemas.microsoft.com/office/2011/relationships/chartStyle" Target="style64.xml"/><Relationship Id="rId4" Type="http://schemas.openxmlformats.org/officeDocument/2006/relationships/chartUserShapes" Target="../drawings/drawing64.xml"/></Relationships>
</file>

<file path=ppt/charts/_rels/chart65.xml.rels><?xml version="1.0" encoding="UTF-8" standalone="yes"?>
<Relationships xmlns="http://schemas.openxmlformats.org/package/2006/relationships"><Relationship Id="rId3" Type="http://schemas.openxmlformats.org/officeDocument/2006/relationships/package" Target="../embeddings/Microsoft_Excel_Worksheet60.xlsx"/><Relationship Id="rId2" Type="http://schemas.microsoft.com/office/2011/relationships/chartColorStyle" Target="colors65.xml"/><Relationship Id="rId1" Type="http://schemas.microsoft.com/office/2011/relationships/chartStyle" Target="style65.xml"/><Relationship Id="rId4" Type="http://schemas.openxmlformats.org/officeDocument/2006/relationships/chartUserShapes" Target="../drawings/drawing65.xml"/></Relationships>
</file>

<file path=ppt/charts/_rels/chart66.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66.xml"/><Relationship Id="rId1" Type="http://schemas.microsoft.com/office/2011/relationships/chartStyle" Target="style66.xml"/><Relationship Id="rId4" Type="http://schemas.openxmlformats.org/officeDocument/2006/relationships/package" Target="../embeddings/Microsoft_Excel_Worksheet61.xlsx"/></Relationships>
</file>

<file path=ppt/charts/_rels/chart67.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67.xml"/><Relationship Id="rId1" Type="http://schemas.microsoft.com/office/2011/relationships/chartStyle" Target="style67.xml"/><Relationship Id="rId4" Type="http://schemas.openxmlformats.org/officeDocument/2006/relationships/package" Target="../embeddings/Microsoft_Excel_Worksheet62.xlsx"/></Relationships>
</file>

<file path=ppt/charts/_rels/chart68.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68.xml"/><Relationship Id="rId1" Type="http://schemas.microsoft.com/office/2011/relationships/chartStyle" Target="style68.xml"/><Relationship Id="rId4" Type="http://schemas.openxmlformats.org/officeDocument/2006/relationships/package" Target="../embeddings/Microsoft_Excel_Worksheet63.xlsx"/></Relationships>
</file>

<file path=ppt/charts/_rels/chart69.xml.rels><?xml version="1.0" encoding="UTF-8" standalone="yes"?>
<Relationships xmlns="http://schemas.openxmlformats.org/package/2006/relationships"><Relationship Id="rId3" Type="http://schemas.openxmlformats.org/officeDocument/2006/relationships/package" Target="../embeddings/Microsoft_Excel_Worksheet64.xlsx"/><Relationship Id="rId2" Type="http://schemas.microsoft.com/office/2011/relationships/chartColorStyle" Target="colors69.xml"/><Relationship Id="rId1" Type="http://schemas.microsoft.com/office/2011/relationships/chartStyle" Target="style69.xml"/><Relationship Id="rId4" Type="http://schemas.openxmlformats.org/officeDocument/2006/relationships/chartUserShapes" Target="../drawings/drawing6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chartUserShapes" Target="../drawings/drawing7.xml"/><Relationship Id="rId4" Type="http://schemas.openxmlformats.org/officeDocument/2006/relationships/package" Target="../embeddings/Microsoft_Excel_Worksheet5.xlsx"/></Relationships>
</file>

<file path=ppt/charts/_rels/chart70.xml.rels><?xml version="1.0" encoding="UTF-8" standalone="yes"?>
<Relationships xmlns="http://schemas.openxmlformats.org/package/2006/relationships"><Relationship Id="rId3" Type="http://schemas.openxmlformats.org/officeDocument/2006/relationships/package" Target="../embeddings/Microsoft_Excel_Worksheet65.xlsx"/><Relationship Id="rId2" Type="http://schemas.microsoft.com/office/2011/relationships/chartColorStyle" Target="colors70.xml"/><Relationship Id="rId1" Type="http://schemas.microsoft.com/office/2011/relationships/chartStyle" Target="style70.xml"/><Relationship Id="rId4" Type="http://schemas.openxmlformats.org/officeDocument/2006/relationships/chartUserShapes" Target="../drawings/drawing67.xml"/></Relationships>
</file>

<file path=ppt/charts/_rels/chart71.xml.rels><?xml version="1.0" encoding="UTF-8" standalone="yes"?>
<Relationships xmlns="http://schemas.openxmlformats.org/package/2006/relationships"><Relationship Id="rId3" Type="http://schemas.openxmlformats.org/officeDocument/2006/relationships/package" Target="../embeddings/Microsoft_Excel_Worksheet66.xlsx"/><Relationship Id="rId2" Type="http://schemas.microsoft.com/office/2011/relationships/chartColorStyle" Target="colors71.xml"/><Relationship Id="rId1" Type="http://schemas.microsoft.com/office/2011/relationships/chartStyle" Target="style71.xml"/><Relationship Id="rId4" Type="http://schemas.openxmlformats.org/officeDocument/2006/relationships/chartUserShapes" Target="../drawings/drawing68.xml"/></Relationships>
</file>

<file path=ppt/charts/_rels/chart72.xml.rels><?xml version="1.0" encoding="UTF-8" standalone="yes"?>
<Relationships xmlns="http://schemas.openxmlformats.org/package/2006/relationships"><Relationship Id="rId3" Type="http://schemas.openxmlformats.org/officeDocument/2006/relationships/package" Target="../embeddings/Microsoft_Excel_Worksheet67.xlsx"/><Relationship Id="rId2" Type="http://schemas.microsoft.com/office/2011/relationships/chartColorStyle" Target="colors72.xml"/><Relationship Id="rId1" Type="http://schemas.microsoft.com/office/2011/relationships/chartStyle" Target="style72.xml"/><Relationship Id="rId4" Type="http://schemas.openxmlformats.org/officeDocument/2006/relationships/chartUserShapes" Target="../drawings/drawing69.xml"/></Relationships>
</file>

<file path=ppt/charts/_rels/chart73.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74.xml.rels><?xml version="1.0" encoding="UTF-8" standalone="yes"?>
<Relationships xmlns="http://schemas.openxmlformats.org/package/2006/relationships"><Relationship Id="rId3" Type="http://schemas.openxmlformats.org/officeDocument/2006/relationships/package" Target="../embeddings/Microsoft_Excel_Worksheet68.xlsx"/><Relationship Id="rId2" Type="http://schemas.microsoft.com/office/2011/relationships/chartColorStyle" Target="colors73.xml"/><Relationship Id="rId1" Type="http://schemas.microsoft.com/office/2011/relationships/chartStyle" Target="style73.xml"/><Relationship Id="rId4" Type="http://schemas.openxmlformats.org/officeDocument/2006/relationships/chartUserShapes" Target="../drawings/drawing70.xml"/></Relationships>
</file>

<file path=ppt/charts/_rels/chart75.xml.rels><?xml version="1.0" encoding="UTF-8" standalone="yes"?>
<Relationships xmlns="http://schemas.openxmlformats.org/package/2006/relationships"><Relationship Id="rId3" Type="http://schemas.openxmlformats.org/officeDocument/2006/relationships/package" Target="../embeddings/Microsoft_Excel_Worksheet69.xlsx"/><Relationship Id="rId2" Type="http://schemas.microsoft.com/office/2011/relationships/chartColorStyle" Target="colors74.xml"/><Relationship Id="rId1" Type="http://schemas.microsoft.com/office/2011/relationships/chartStyle" Target="style74.xml"/><Relationship Id="rId4" Type="http://schemas.openxmlformats.org/officeDocument/2006/relationships/chartUserShapes" Target="../drawings/drawing71.xml"/></Relationships>
</file>

<file path=ppt/charts/_rels/chart76.xml.rels><?xml version="1.0" encoding="UTF-8" standalone="yes"?>
<Relationships xmlns="http://schemas.openxmlformats.org/package/2006/relationships"><Relationship Id="rId3" Type="http://schemas.openxmlformats.org/officeDocument/2006/relationships/package" Target="../embeddings/Microsoft_Excel_Worksheet70.xlsx"/><Relationship Id="rId2" Type="http://schemas.microsoft.com/office/2011/relationships/chartColorStyle" Target="colors75.xml"/><Relationship Id="rId1" Type="http://schemas.microsoft.com/office/2011/relationships/chartStyle" Target="style75.xml"/><Relationship Id="rId4" Type="http://schemas.openxmlformats.org/officeDocument/2006/relationships/chartUserShapes" Target="../drawings/drawing72.xml"/></Relationships>
</file>

<file path=ppt/charts/_rels/chart77.xml.rels><?xml version="1.0" encoding="UTF-8" standalone="yes"?>
<Relationships xmlns="http://schemas.openxmlformats.org/package/2006/relationships"><Relationship Id="rId3" Type="http://schemas.openxmlformats.org/officeDocument/2006/relationships/chartUserShapes" Target="../drawings/drawing73.xml"/><Relationship Id="rId2" Type="http://schemas.openxmlformats.org/officeDocument/2006/relationships/package" Target="../embeddings/Microsoft_Excel_Worksheet71.xlsx"/><Relationship Id="rId1" Type="http://schemas.openxmlformats.org/officeDocument/2006/relationships/themeOverride" Target="../theme/themeOverride23.xml"/></Relationships>
</file>

<file path=ppt/charts/_rels/chart78.xml.rels><?xml version="1.0" encoding="UTF-8" standalone="yes"?>
<Relationships xmlns="http://schemas.openxmlformats.org/package/2006/relationships"><Relationship Id="rId3" Type="http://schemas.openxmlformats.org/officeDocument/2006/relationships/chartUserShapes" Target="../drawings/drawing74.xml"/><Relationship Id="rId2" Type="http://schemas.openxmlformats.org/officeDocument/2006/relationships/package" Target="../embeddings/Microsoft_Excel_Worksheet72.xlsx"/><Relationship Id="rId1" Type="http://schemas.openxmlformats.org/officeDocument/2006/relationships/themeOverride" Target="../theme/themeOverride24.xml"/></Relationships>
</file>

<file path=ppt/charts/_rels/chart79.xml.rels><?xml version="1.0" encoding="UTF-8" standalone="yes"?>
<Relationships xmlns="http://schemas.openxmlformats.org/package/2006/relationships"><Relationship Id="rId3" Type="http://schemas.openxmlformats.org/officeDocument/2006/relationships/chartUserShapes" Target="../drawings/drawing75.xml"/><Relationship Id="rId2" Type="http://schemas.openxmlformats.org/officeDocument/2006/relationships/package" Target="../embeddings/Microsoft_Excel_Worksheet73.xlsx"/><Relationship Id="rId1" Type="http://schemas.openxmlformats.org/officeDocument/2006/relationships/themeOverride" Target="../theme/themeOverride25.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8.xml"/></Relationships>
</file>

<file path=ppt/charts/_rels/chart80.xml.rels><?xml version="1.0" encoding="UTF-8" standalone="yes"?>
<Relationships xmlns="http://schemas.openxmlformats.org/package/2006/relationships"><Relationship Id="rId3" Type="http://schemas.openxmlformats.org/officeDocument/2006/relationships/package" Target="../embeddings/Microsoft_Excel_Worksheet74.xlsx"/><Relationship Id="rId2" Type="http://schemas.microsoft.com/office/2011/relationships/chartColorStyle" Target="colors76.xml"/><Relationship Id="rId1" Type="http://schemas.microsoft.com/office/2011/relationships/chartStyle" Target="style76.xml"/><Relationship Id="rId4" Type="http://schemas.openxmlformats.org/officeDocument/2006/relationships/chartUserShapes" Target="../drawings/drawing76.xml"/></Relationships>
</file>

<file path=ppt/charts/_rels/chart81.xml.rels><?xml version="1.0" encoding="UTF-8" standalone="yes"?>
<Relationships xmlns="http://schemas.openxmlformats.org/package/2006/relationships"><Relationship Id="rId3" Type="http://schemas.openxmlformats.org/officeDocument/2006/relationships/package" Target="../embeddings/Microsoft_Excel_Worksheet75.xlsx"/><Relationship Id="rId2" Type="http://schemas.microsoft.com/office/2011/relationships/chartColorStyle" Target="colors77.xml"/><Relationship Id="rId1" Type="http://schemas.microsoft.com/office/2011/relationships/chartStyle" Target="style77.xml"/><Relationship Id="rId4" Type="http://schemas.openxmlformats.org/officeDocument/2006/relationships/chartUserShapes" Target="../drawings/drawing77.xml"/></Relationships>
</file>

<file path=ppt/charts/_rels/chart82.xml.rels><?xml version="1.0" encoding="UTF-8" standalone="yes"?>
<Relationships xmlns="http://schemas.openxmlformats.org/package/2006/relationships"><Relationship Id="rId3" Type="http://schemas.openxmlformats.org/officeDocument/2006/relationships/package" Target="../embeddings/Microsoft_Excel_Worksheet76.xlsx"/><Relationship Id="rId2" Type="http://schemas.microsoft.com/office/2011/relationships/chartColorStyle" Target="colors78.xml"/><Relationship Id="rId1" Type="http://schemas.microsoft.com/office/2011/relationships/chartStyle" Target="style78.xml"/><Relationship Id="rId4" Type="http://schemas.openxmlformats.org/officeDocument/2006/relationships/chartUserShapes" Target="../drawings/drawing78.xml"/></Relationships>
</file>

<file path=ppt/charts/_rels/chart83.xml.rels><?xml version="1.0" encoding="UTF-8" standalone="yes"?>
<Relationships xmlns="http://schemas.openxmlformats.org/package/2006/relationships"><Relationship Id="rId3" Type="http://schemas.openxmlformats.org/officeDocument/2006/relationships/package" Target="../embeddings/Microsoft_Excel_Worksheet77.xlsx"/><Relationship Id="rId2" Type="http://schemas.microsoft.com/office/2011/relationships/chartColorStyle" Target="colors79.xml"/><Relationship Id="rId1" Type="http://schemas.microsoft.com/office/2011/relationships/chartStyle" Target="style79.xml"/><Relationship Id="rId4" Type="http://schemas.openxmlformats.org/officeDocument/2006/relationships/chartUserShapes" Target="../drawings/drawing79.xml"/></Relationships>
</file>

<file path=ppt/charts/_rels/chart84.xml.rels><?xml version="1.0" encoding="UTF-8" standalone="yes"?>
<Relationships xmlns="http://schemas.openxmlformats.org/package/2006/relationships"><Relationship Id="rId3" Type="http://schemas.openxmlformats.org/officeDocument/2006/relationships/chartUserShapes" Target="../drawings/drawing80.xml"/><Relationship Id="rId2" Type="http://schemas.openxmlformats.org/officeDocument/2006/relationships/package" Target="../embeddings/Microsoft_Excel_Worksheet78.xlsx"/><Relationship Id="rId1" Type="http://schemas.openxmlformats.org/officeDocument/2006/relationships/themeOverride" Target="../theme/themeOverride26.xml"/></Relationships>
</file>

<file path=ppt/charts/_rels/chart85.xml.rels><?xml version="1.0" encoding="UTF-8" standalone="yes"?>
<Relationships xmlns="http://schemas.openxmlformats.org/package/2006/relationships"><Relationship Id="rId3" Type="http://schemas.openxmlformats.org/officeDocument/2006/relationships/package" Target="../embeddings/Microsoft_Excel_Worksheet79.xlsx"/><Relationship Id="rId2" Type="http://schemas.microsoft.com/office/2011/relationships/chartColorStyle" Target="colors80.xml"/><Relationship Id="rId1" Type="http://schemas.microsoft.com/office/2011/relationships/chartStyle" Target="style80.xml"/><Relationship Id="rId4" Type="http://schemas.openxmlformats.org/officeDocument/2006/relationships/chartUserShapes" Target="../drawings/drawing81.xml"/></Relationships>
</file>

<file path=ppt/charts/_rels/chart86.xml.rels><?xml version="1.0" encoding="UTF-8" standalone="yes"?>
<Relationships xmlns="http://schemas.openxmlformats.org/package/2006/relationships"><Relationship Id="rId3" Type="http://schemas.openxmlformats.org/officeDocument/2006/relationships/package" Target="../embeddings/Microsoft_Excel_Worksheet80.xlsx"/><Relationship Id="rId2" Type="http://schemas.microsoft.com/office/2011/relationships/chartColorStyle" Target="colors81.xml"/><Relationship Id="rId1" Type="http://schemas.microsoft.com/office/2011/relationships/chartStyle" Target="style81.xml"/><Relationship Id="rId4" Type="http://schemas.openxmlformats.org/officeDocument/2006/relationships/chartUserShapes" Target="../drawings/drawing82.xml"/></Relationships>
</file>

<file path=ppt/charts/_rels/chart87.xml.rels><?xml version="1.0" encoding="UTF-8" standalone="yes"?>
<Relationships xmlns="http://schemas.openxmlformats.org/package/2006/relationships"><Relationship Id="rId3" Type="http://schemas.openxmlformats.org/officeDocument/2006/relationships/package" Target="../embeddings/Microsoft_Excel_Worksheet81.xlsx"/><Relationship Id="rId2" Type="http://schemas.microsoft.com/office/2011/relationships/chartColorStyle" Target="colors82.xml"/><Relationship Id="rId1" Type="http://schemas.microsoft.com/office/2011/relationships/chartStyle" Target="style82.xml"/><Relationship Id="rId4" Type="http://schemas.openxmlformats.org/officeDocument/2006/relationships/chartUserShapes" Target="../drawings/drawing83.xml"/></Relationships>
</file>

<file path=ppt/charts/_rels/chart88.xml.rels><?xml version="1.0" encoding="UTF-8" standalone="yes"?>
<Relationships xmlns="http://schemas.openxmlformats.org/package/2006/relationships"><Relationship Id="rId3" Type="http://schemas.openxmlformats.org/officeDocument/2006/relationships/package" Target="../embeddings/Microsoft_Excel_Worksheet82.xlsx"/><Relationship Id="rId2" Type="http://schemas.microsoft.com/office/2011/relationships/chartColorStyle" Target="colors83.xml"/><Relationship Id="rId1" Type="http://schemas.microsoft.com/office/2011/relationships/chartStyle" Target="style83.xml"/><Relationship Id="rId4" Type="http://schemas.openxmlformats.org/officeDocument/2006/relationships/chartUserShapes" Target="../drawings/drawing84.xml"/></Relationships>
</file>

<file path=ppt/charts/_rels/chart89.xml.rels><?xml version="1.0" encoding="UTF-8" standalone="yes"?>
<Relationships xmlns="http://schemas.openxmlformats.org/package/2006/relationships"><Relationship Id="rId3" Type="http://schemas.openxmlformats.org/officeDocument/2006/relationships/package" Target="../embeddings/Microsoft_Excel_Worksheet83.xlsx"/><Relationship Id="rId2" Type="http://schemas.microsoft.com/office/2011/relationships/chartColorStyle" Target="colors84.xml"/><Relationship Id="rId1" Type="http://schemas.microsoft.com/office/2011/relationships/chartStyle" Target="style84.xml"/><Relationship Id="rId4" Type="http://schemas.openxmlformats.org/officeDocument/2006/relationships/chartUserShapes" Target="../drawings/drawing85.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9.xml"/><Relationship Id="rId1" Type="http://schemas.microsoft.com/office/2011/relationships/chartStyle" Target="style9.xml"/><Relationship Id="rId5" Type="http://schemas.openxmlformats.org/officeDocument/2006/relationships/chartUserShapes" Target="../drawings/drawing9.xml"/><Relationship Id="rId4" Type="http://schemas.openxmlformats.org/officeDocument/2006/relationships/package" Target="../embeddings/Microsoft_Excel_Worksheet7.xlsx"/></Relationships>
</file>

<file path=ppt/charts/_rels/chart90.xml.rels><?xml version="1.0" encoding="UTF-8" standalone="yes"?>
<Relationships xmlns="http://schemas.openxmlformats.org/package/2006/relationships"><Relationship Id="rId3" Type="http://schemas.openxmlformats.org/officeDocument/2006/relationships/package" Target="../embeddings/Microsoft_Excel_Worksheet84.xlsx"/><Relationship Id="rId2" Type="http://schemas.microsoft.com/office/2011/relationships/chartColorStyle" Target="colors85.xml"/><Relationship Id="rId1" Type="http://schemas.microsoft.com/office/2011/relationships/chartStyle" Target="style85.xml"/><Relationship Id="rId4" Type="http://schemas.openxmlformats.org/officeDocument/2006/relationships/chartUserShapes" Target="../drawings/drawing86.xml"/></Relationships>
</file>

<file path=ppt/charts/_rels/chart91.xml.rels><?xml version="1.0" encoding="UTF-8" standalone="yes"?>
<Relationships xmlns="http://schemas.openxmlformats.org/package/2006/relationships"><Relationship Id="rId3" Type="http://schemas.openxmlformats.org/officeDocument/2006/relationships/package" Target="../embeddings/Microsoft_Excel_Worksheet85.xlsx"/><Relationship Id="rId2" Type="http://schemas.microsoft.com/office/2011/relationships/chartColorStyle" Target="colors86.xml"/><Relationship Id="rId1" Type="http://schemas.microsoft.com/office/2011/relationships/chartStyle" Target="style86.xml"/><Relationship Id="rId4" Type="http://schemas.openxmlformats.org/officeDocument/2006/relationships/chartUserShapes" Target="../drawings/drawing87.xml"/></Relationships>
</file>

<file path=ppt/charts/_rels/chart92.xml.rels><?xml version="1.0" encoding="UTF-8" standalone="yes"?>
<Relationships xmlns="http://schemas.openxmlformats.org/package/2006/relationships"><Relationship Id="rId3" Type="http://schemas.openxmlformats.org/officeDocument/2006/relationships/package" Target="../embeddings/Microsoft_Excel_Worksheet86.xlsx"/><Relationship Id="rId2" Type="http://schemas.microsoft.com/office/2011/relationships/chartColorStyle" Target="colors87.xml"/><Relationship Id="rId1" Type="http://schemas.microsoft.com/office/2011/relationships/chartStyle" Target="style87.xml"/><Relationship Id="rId4" Type="http://schemas.openxmlformats.org/officeDocument/2006/relationships/chartUserShapes" Target="../drawings/drawing88.xml"/></Relationships>
</file>

<file path=ppt/charts/_rels/chart93.xml.rels><?xml version="1.0" encoding="UTF-8" standalone="yes"?>
<Relationships xmlns="http://schemas.openxmlformats.org/package/2006/relationships"><Relationship Id="rId3" Type="http://schemas.openxmlformats.org/officeDocument/2006/relationships/package" Target="../embeddings/Microsoft_Excel_Worksheet87.xlsx"/><Relationship Id="rId2" Type="http://schemas.microsoft.com/office/2011/relationships/chartColorStyle" Target="colors88.xml"/><Relationship Id="rId1" Type="http://schemas.microsoft.com/office/2011/relationships/chartStyle" Target="style88.xml"/><Relationship Id="rId4" Type="http://schemas.openxmlformats.org/officeDocument/2006/relationships/chartUserShapes" Target="../drawings/drawing89.xml"/></Relationships>
</file>

<file path=ppt/charts/_rels/chart94.xml.rels><?xml version="1.0" encoding="UTF-8" standalone="yes"?>
<Relationships xmlns="http://schemas.openxmlformats.org/package/2006/relationships"><Relationship Id="rId3" Type="http://schemas.openxmlformats.org/officeDocument/2006/relationships/chartUserShapes" Target="../drawings/drawing90.xml"/><Relationship Id="rId2" Type="http://schemas.openxmlformats.org/officeDocument/2006/relationships/package" Target="../embeddings/Microsoft_Excel_Worksheet88.xlsx"/><Relationship Id="rId1" Type="http://schemas.openxmlformats.org/officeDocument/2006/relationships/themeOverride" Target="../theme/themeOverride27.xml"/></Relationships>
</file>

<file path=ppt/charts/_rels/chart95.xml.rels><?xml version="1.0" encoding="UTF-8" standalone="yes"?>
<Relationships xmlns="http://schemas.openxmlformats.org/package/2006/relationships"><Relationship Id="rId3" Type="http://schemas.openxmlformats.org/officeDocument/2006/relationships/package" Target="../embeddings/Microsoft_Excel_Worksheet89.xlsx"/><Relationship Id="rId2" Type="http://schemas.microsoft.com/office/2011/relationships/chartColorStyle" Target="colors89.xml"/><Relationship Id="rId1" Type="http://schemas.microsoft.com/office/2011/relationships/chartStyle" Target="style89.xml"/><Relationship Id="rId4" Type="http://schemas.openxmlformats.org/officeDocument/2006/relationships/chartUserShapes" Target="../drawings/drawing91.xml"/></Relationships>
</file>

<file path=ppt/charts/_rels/chart96.xml.rels><?xml version="1.0" encoding="UTF-8" standalone="yes"?>
<Relationships xmlns="http://schemas.openxmlformats.org/package/2006/relationships"><Relationship Id="rId3" Type="http://schemas.openxmlformats.org/officeDocument/2006/relationships/package" Target="../embeddings/Microsoft_Excel_Worksheet90.xlsx"/><Relationship Id="rId2" Type="http://schemas.microsoft.com/office/2011/relationships/chartColorStyle" Target="colors90.xml"/><Relationship Id="rId1" Type="http://schemas.microsoft.com/office/2011/relationships/chartStyle" Target="style90.xml"/><Relationship Id="rId4" Type="http://schemas.openxmlformats.org/officeDocument/2006/relationships/chartUserShapes" Target="../drawings/drawing92.xml"/></Relationships>
</file>

<file path=ppt/charts/_rels/chart97.xml.rels><?xml version="1.0" encoding="UTF-8" standalone="yes"?>
<Relationships xmlns="http://schemas.openxmlformats.org/package/2006/relationships"><Relationship Id="rId3" Type="http://schemas.openxmlformats.org/officeDocument/2006/relationships/package" Target="../embeddings/Microsoft_Excel_Worksheet91.xlsx"/><Relationship Id="rId2" Type="http://schemas.microsoft.com/office/2011/relationships/chartColorStyle" Target="colors91.xml"/><Relationship Id="rId1" Type="http://schemas.microsoft.com/office/2011/relationships/chartStyle" Target="style91.xml"/><Relationship Id="rId4" Type="http://schemas.openxmlformats.org/officeDocument/2006/relationships/chartUserShapes" Target="../drawings/drawing93.xml"/></Relationships>
</file>

<file path=ppt/charts/_rels/chart98.xml.rels><?xml version="1.0" encoding="UTF-8" standalone="yes"?>
<Relationships xmlns="http://schemas.openxmlformats.org/package/2006/relationships"><Relationship Id="rId3" Type="http://schemas.openxmlformats.org/officeDocument/2006/relationships/package" Target="../embeddings/Microsoft_Excel_Worksheet92.xlsx"/><Relationship Id="rId2" Type="http://schemas.microsoft.com/office/2011/relationships/chartColorStyle" Target="colors92.xml"/><Relationship Id="rId1" Type="http://schemas.microsoft.com/office/2011/relationships/chartStyle" Target="style92.xml"/><Relationship Id="rId4" Type="http://schemas.openxmlformats.org/officeDocument/2006/relationships/chartUserShapes" Target="../drawings/drawing94.xml"/></Relationships>
</file>

<file path=ppt/charts/_rels/chart99.xml.rels><?xml version="1.0" encoding="UTF-8" standalone="yes"?>
<Relationships xmlns="http://schemas.openxmlformats.org/package/2006/relationships"><Relationship Id="rId3" Type="http://schemas.openxmlformats.org/officeDocument/2006/relationships/package" Target="../embeddings/Microsoft_Excel_Worksheet93.xlsx"/><Relationship Id="rId2" Type="http://schemas.microsoft.com/office/2011/relationships/chartColorStyle" Target="colors93.xml"/><Relationship Id="rId1" Type="http://schemas.microsoft.com/office/2011/relationships/chartStyle" Target="style93.xml"/><Relationship Id="rId4" Type="http://schemas.openxmlformats.org/officeDocument/2006/relationships/chartUserShapes" Target="../drawings/drawing9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90551181102378E-2"/>
          <c:y val="7.2588625808277032E-2"/>
          <c:w val="0.74318306006995927"/>
          <c:h val="0.83467686171130451"/>
        </c:manualLayout>
      </c:layout>
      <c:lineChart>
        <c:grouping val="standard"/>
        <c:varyColors val="0"/>
        <c:ser>
          <c:idx val="0"/>
          <c:order val="0"/>
          <c:tx>
            <c:strRef>
              <c:f>Consumption_cases!$K$2</c:f>
              <c:strCache>
                <c:ptCount val="1"/>
                <c:pt idx="0">
                  <c:v>High Economic Growth</c:v>
                </c:pt>
              </c:strCache>
            </c:strRef>
          </c:tx>
          <c:spPr>
            <a:ln w="22225" cap="rnd">
              <a:solidFill>
                <a:schemeClr val="accent1"/>
              </a:solidFill>
              <a:round/>
            </a:ln>
            <a:effectLst/>
          </c:spPr>
          <c:marker>
            <c:symbol val="none"/>
          </c:marker>
          <c:cat>
            <c:numRef>
              <c:f>Consumption_cases!$AQ$1:$CY$1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Consumption_cases!$AQ$2:$CY$2</c:f>
              <c:numCache>
                <c:formatCode>0</c:formatCode>
                <c:ptCount val="61"/>
                <c:pt idx="0">
                  <c:v>84.484453999999999</c:v>
                </c:pt>
                <c:pt idx="1">
                  <c:v>84.437218000000001</c:v>
                </c:pt>
                <c:pt idx="2">
                  <c:v>85.782167999999999</c:v>
                </c:pt>
                <c:pt idx="3">
                  <c:v>87.365429000000006</c:v>
                </c:pt>
                <c:pt idx="4">
                  <c:v>89.087342000000007</c:v>
                </c:pt>
                <c:pt idx="5">
                  <c:v>91.030614</c:v>
                </c:pt>
                <c:pt idx="6">
                  <c:v>94.020529999999994</c:v>
                </c:pt>
                <c:pt idx="7">
                  <c:v>94.600340000000003</c:v>
                </c:pt>
                <c:pt idx="8">
                  <c:v>95.017737999999994</c:v>
                </c:pt>
                <c:pt idx="9">
                  <c:v>96.648393999999996</c:v>
                </c:pt>
                <c:pt idx="10">
                  <c:v>98.816548999999995</c:v>
                </c:pt>
                <c:pt idx="11">
                  <c:v>96.169673000000003</c:v>
                </c:pt>
                <c:pt idx="12">
                  <c:v>97.643483000000003</c:v>
                </c:pt>
                <c:pt idx="13">
                  <c:v>97.917509999999993</c:v>
                </c:pt>
                <c:pt idx="14">
                  <c:v>100.089709</c:v>
                </c:pt>
                <c:pt idx="15">
                  <c:v>100.187732</c:v>
                </c:pt>
                <c:pt idx="16">
                  <c:v>99.484505999999996</c:v>
                </c:pt>
                <c:pt idx="17">
                  <c:v>101.014775</c:v>
                </c:pt>
                <c:pt idx="18">
                  <c:v>98.890789999999996</c:v>
                </c:pt>
                <c:pt idx="19">
                  <c:v>94.117660000000001</c:v>
                </c:pt>
                <c:pt idx="20">
                  <c:v>97.444108999999997</c:v>
                </c:pt>
                <c:pt idx="21">
                  <c:v>96.846711999999997</c:v>
                </c:pt>
                <c:pt idx="22">
                  <c:v>94.411941999999996</c:v>
                </c:pt>
                <c:pt idx="23">
                  <c:v>97.163516000000001</c:v>
                </c:pt>
                <c:pt idx="24">
                  <c:v>98.322520999999995</c:v>
                </c:pt>
                <c:pt idx="25">
                  <c:v>97.367832000000007</c:v>
                </c:pt>
                <c:pt idx="26">
                  <c:v>97.472638000000003</c:v>
                </c:pt>
                <c:pt idx="27">
                  <c:v>96.797859000000003</c:v>
                </c:pt>
                <c:pt idx="28">
                  <c:v>98.826583999999997</c:v>
                </c:pt>
                <c:pt idx="29">
                  <c:v>100.136703</c:v>
                </c:pt>
                <c:pt idx="30">
                  <c:v>100.560326</c:v>
                </c:pt>
                <c:pt idx="31">
                  <c:v>100.75271600000001</c:v>
                </c:pt>
                <c:pt idx="32">
                  <c:v>100.79892700000001</c:v>
                </c:pt>
                <c:pt idx="33">
                  <c:v>100.924004</c:v>
                </c:pt>
                <c:pt idx="34">
                  <c:v>101.19040699999999</c:v>
                </c:pt>
                <c:pt idx="35">
                  <c:v>101.37011699999999</c:v>
                </c:pt>
                <c:pt idx="36">
                  <c:v>101.460114</c:v>
                </c:pt>
                <c:pt idx="37">
                  <c:v>101.861862</c:v>
                </c:pt>
                <c:pt idx="38">
                  <c:v>102.234047</c:v>
                </c:pt>
                <c:pt idx="39">
                  <c:v>102.690926</c:v>
                </c:pt>
                <c:pt idx="40">
                  <c:v>103.006165</c:v>
                </c:pt>
                <c:pt idx="41">
                  <c:v>103.376457</c:v>
                </c:pt>
                <c:pt idx="42">
                  <c:v>103.717873</c:v>
                </c:pt>
                <c:pt idx="43">
                  <c:v>104.20721399999999</c:v>
                </c:pt>
                <c:pt idx="44">
                  <c:v>104.61088599999999</c:v>
                </c:pt>
                <c:pt idx="45">
                  <c:v>105.155914</c:v>
                </c:pt>
                <c:pt idx="46">
                  <c:v>105.909294</c:v>
                </c:pt>
                <c:pt idx="47">
                  <c:v>106.637123</c:v>
                </c:pt>
                <c:pt idx="48">
                  <c:v>107.554001</c:v>
                </c:pt>
                <c:pt idx="49">
                  <c:v>108.42898599999999</c:v>
                </c:pt>
                <c:pt idx="50">
                  <c:v>109.35713200000001</c:v>
                </c:pt>
                <c:pt idx="51">
                  <c:v>110.34802999999999</c:v>
                </c:pt>
                <c:pt idx="52">
                  <c:v>111.340569</c:v>
                </c:pt>
                <c:pt idx="53">
                  <c:v>112.405418</c:v>
                </c:pt>
                <c:pt idx="54">
                  <c:v>113.52016399999999</c:v>
                </c:pt>
                <c:pt idx="55">
                  <c:v>114.56560500000001</c:v>
                </c:pt>
                <c:pt idx="56">
                  <c:v>115.71257799999999</c:v>
                </c:pt>
                <c:pt idx="57">
                  <c:v>116.77182000000001</c:v>
                </c:pt>
                <c:pt idx="58">
                  <c:v>117.891823</c:v>
                </c:pt>
                <c:pt idx="59">
                  <c:v>119.03466</c:v>
                </c:pt>
                <c:pt idx="60">
                  <c:v>120.155479</c:v>
                </c:pt>
              </c:numCache>
            </c:numRef>
          </c:val>
          <c:smooth val="0"/>
        </c:ser>
        <c:ser>
          <c:idx val="1"/>
          <c:order val="1"/>
          <c:tx>
            <c:strRef>
              <c:f>Consumption_cases!$K$3</c:f>
              <c:strCache>
                <c:ptCount val="1"/>
                <c:pt idx="0">
                  <c:v>Low Oil Price</c:v>
                </c:pt>
              </c:strCache>
            </c:strRef>
          </c:tx>
          <c:spPr>
            <a:ln w="22225" cap="rnd">
              <a:solidFill>
                <a:schemeClr val="accent2"/>
              </a:solidFill>
              <a:round/>
            </a:ln>
            <a:effectLst/>
          </c:spPr>
          <c:marker>
            <c:symbol val="none"/>
          </c:marker>
          <c:cat>
            <c:numRef>
              <c:f>Consumption_cases!$AQ$1:$CY$1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Consumption_cases!$AQ$3:$CY$3</c:f>
              <c:numCache>
                <c:formatCode>0</c:formatCode>
                <c:ptCount val="61"/>
                <c:pt idx="0">
                  <c:v>84.484453999999999</c:v>
                </c:pt>
                <c:pt idx="1">
                  <c:v>84.437218000000001</c:v>
                </c:pt>
                <c:pt idx="2">
                  <c:v>85.782167999999999</c:v>
                </c:pt>
                <c:pt idx="3">
                  <c:v>87.365429000000006</c:v>
                </c:pt>
                <c:pt idx="4">
                  <c:v>89.087342000000007</c:v>
                </c:pt>
                <c:pt idx="5">
                  <c:v>91.030614</c:v>
                </c:pt>
                <c:pt idx="6">
                  <c:v>94.020529999999994</c:v>
                </c:pt>
                <c:pt idx="7">
                  <c:v>94.600340000000003</c:v>
                </c:pt>
                <c:pt idx="8">
                  <c:v>95.017737999999994</c:v>
                </c:pt>
                <c:pt idx="9">
                  <c:v>96.648393999999996</c:v>
                </c:pt>
                <c:pt idx="10">
                  <c:v>98.816548999999995</c:v>
                </c:pt>
                <c:pt idx="11">
                  <c:v>96.169673000000003</c:v>
                </c:pt>
                <c:pt idx="12">
                  <c:v>97.643483000000003</c:v>
                </c:pt>
                <c:pt idx="13">
                  <c:v>97.917509999999993</c:v>
                </c:pt>
                <c:pt idx="14">
                  <c:v>100.089709</c:v>
                </c:pt>
                <c:pt idx="15">
                  <c:v>100.187732</c:v>
                </c:pt>
                <c:pt idx="16">
                  <c:v>99.484505999999996</c:v>
                </c:pt>
                <c:pt idx="17">
                  <c:v>101.014775</c:v>
                </c:pt>
                <c:pt idx="18">
                  <c:v>98.890789999999996</c:v>
                </c:pt>
                <c:pt idx="19">
                  <c:v>94.117660000000001</c:v>
                </c:pt>
                <c:pt idx="20">
                  <c:v>97.444108999999997</c:v>
                </c:pt>
                <c:pt idx="21">
                  <c:v>96.846711999999997</c:v>
                </c:pt>
                <c:pt idx="22">
                  <c:v>94.411941999999996</c:v>
                </c:pt>
                <c:pt idx="23">
                  <c:v>97.163516000000001</c:v>
                </c:pt>
                <c:pt idx="24">
                  <c:v>98.322520999999995</c:v>
                </c:pt>
                <c:pt idx="25">
                  <c:v>97.367832000000007</c:v>
                </c:pt>
                <c:pt idx="26">
                  <c:v>97.472638000000003</c:v>
                </c:pt>
                <c:pt idx="27">
                  <c:v>96.782889999999995</c:v>
                </c:pt>
                <c:pt idx="28">
                  <c:v>97.950599999999994</c:v>
                </c:pt>
                <c:pt idx="29">
                  <c:v>99.341674999999995</c:v>
                </c:pt>
                <c:pt idx="30">
                  <c:v>99.332252999999994</c:v>
                </c:pt>
                <c:pt idx="31">
                  <c:v>99.738037000000006</c:v>
                </c:pt>
                <c:pt idx="32">
                  <c:v>99.782387</c:v>
                </c:pt>
                <c:pt idx="33">
                  <c:v>99.664505000000005</c:v>
                </c:pt>
                <c:pt idx="34">
                  <c:v>99.916718000000003</c:v>
                </c:pt>
                <c:pt idx="35">
                  <c:v>99.887146000000001</c:v>
                </c:pt>
                <c:pt idx="36">
                  <c:v>99.879424999999998</c:v>
                </c:pt>
                <c:pt idx="37">
                  <c:v>100.005363</c:v>
                </c:pt>
                <c:pt idx="38">
                  <c:v>100.189018</c:v>
                </c:pt>
                <c:pt idx="39">
                  <c:v>100.396187</c:v>
                </c:pt>
                <c:pt idx="40">
                  <c:v>100.499573</c:v>
                </c:pt>
                <c:pt idx="41">
                  <c:v>100.658951</c:v>
                </c:pt>
                <c:pt idx="42">
                  <c:v>100.780327</c:v>
                </c:pt>
                <c:pt idx="43">
                  <c:v>101.070847</c:v>
                </c:pt>
                <c:pt idx="44">
                  <c:v>101.369568</c:v>
                </c:pt>
                <c:pt idx="45">
                  <c:v>101.72757</c:v>
                </c:pt>
                <c:pt idx="46">
                  <c:v>102.18019099999999</c:v>
                </c:pt>
                <c:pt idx="47">
                  <c:v>102.6623</c:v>
                </c:pt>
                <c:pt idx="48">
                  <c:v>103.26412999999999</c:v>
                </c:pt>
                <c:pt idx="49">
                  <c:v>103.819427</c:v>
                </c:pt>
                <c:pt idx="50">
                  <c:v>104.297005</c:v>
                </c:pt>
                <c:pt idx="51">
                  <c:v>104.818062</c:v>
                </c:pt>
                <c:pt idx="52">
                  <c:v>105.279465</c:v>
                </c:pt>
                <c:pt idx="53">
                  <c:v>105.800034</c:v>
                </c:pt>
                <c:pt idx="54">
                  <c:v>106.403954</c:v>
                </c:pt>
                <c:pt idx="55">
                  <c:v>107.079849</c:v>
                </c:pt>
                <c:pt idx="56">
                  <c:v>107.741119</c:v>
                </c:pt>
                <c:pt idx="57">
                  <c:v>108.35592699999999</c:v>
                </c:pt>
                <c:pt idx="58">
                  <c:v>109.042953</c:v>
                </c:pt>
                <c:pt idx="59">
                  <c:v>109.742203</c:v>
                </c:pt>
                <c:pt idx="60">
                  <c:v>110.477211</c:v>
                </c:pt>
              </c:numCache>
            </c:numRef>
          </c:val>
          <c:smooth val="0"/>
        </c:ser>
        <c:ser>
          <c:idx val="3"/>
          <c:order val="2"/>
          <c:tx>
            <c:strRef>
              <c:f>Consumption_cases!$K$4</c:f>
              <c:strCache>
                <c:ptCount val="1"/>
                <c:pt idx="0">
                  <c:v>High Oil Price</c:v>
                </c:pt>
              </c:strCache>
            </c:strRef>
          </c:tx>
          <c:spPr>
            <a:ln w="22225" cap="rnd">
              <a:solidFill>
                <a:schemeClr val="accent4"/>
              </a:solidFill>
              <a:round/>
            </a:ln>
            <a:effectLst/>
          </c:spPr>
          <c:marker>
            <c:symbol val="none"/>
          </c:marker>
          <c:cat>
            <c:numRef>
              <c:f>Consumption_cases!$AQ$1:$CY$1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Consumption_cases!$AQ$4:$CY$4</c:f>
              <c:numCache>
                <c:formatCode>0</c:formatCode>
                <c:ptCount val="61"/>
                <c:pt idx="0">
                  <c:v>84.484453999999999</c:v>
                </c:pt>
                <c:pt idx="1">
                  <c:v>84.437218000000001</c:v>
                </c:pt>
                <c:pt idx="2">
                  <c:v>85.782167999999999</c:v>
                </c:pt>
                <c:pt idx="3">
                  <c:v>87.365429000000006</c:v>
                </c:pt>
                <c:pt idx="4">
                  <c:v>89.087342000000007</c:v>
                </c:pt>
                <c:pt idx="5">
                  <c:v>91.030614</c:v>
                </c:pt>
                <c:pt idx="6">
                  <c:v>94.020529999999994</c:v>
                </c:pt>
                <c:pt idx="7">
                  <c:v>94.600340000000003</c:v>
                </c:pt>
                <c:pt idx="8">
                  <c:v>95.017737999999994</c:v>
                </c:pt>
                <c:pt idx="9">
                  <c:v>96.648393999999996</c:v>
                </c:pt>
                <c:pt idx="10">
                  <c:v>98.816548999999995</c:v>
                </c:pt>
                <c:pt idx="11">
                  <c:v>96.169673000000003</c:v>
                </c:pt>
                <c:pt idx="12">
                  <c:v>97.643483000000003</c:v>
                </c:pt>
                <c:pt idx="13">
                  <c:v>97.917509999999993</c:v>
                </c:pt>
                <c:pt idx="14">
                  <c:v>100.089709</c:v>
                </c:pt>
                <c:pt idx="15">
                  <c:v>100.187732</c:v>
                </c:pt>
                <c:pt idx="16">
                  <c:v>99.484505999999996</c:v>
                </c:pt>
                <c:pt idx="17">
                  <c:v>101.014775</c:v>
                </c:pt>
                <c:pt idx="18">
                  <c:v>98.890789999999996</c:v>
                </c:pt>
                <c:pt idx="19">
                  <c:v>94.117660000000001</c:v>
                </c:pt>
                <c:pt idx="20">
                  <c:v>97.444108999999997</c:v>
                </c:pt>
                <c:pt idx="21">
                  <c:v>96.846711999999997</c:v>
                </c:pt>
                <c:pt idx="22">
                  <c:v>94.411941999999996</c:v>
                </c:pt>
                <c:pt idx="23">
                  <c:v>97.163516000000001</c:v>
                </c:pt>
                <c:pt idx="24">
                  <c:v>98.322520999999995</c:v>
                </c:pt>
                <c:pt idx="25">
                  <c:v>97.367832000000007</c:v>
                </c:pt>
                <c:pt idx="26">
                  <c:v>97.472638000000003</c:v>
                </c:pt>
                <c:pt idx="27">
                  <c:v>96.792557000000002</c:v>
                </c:pt>
                <c:pt idx="28">
                  <c:v>99.350005999999993</c:v>
                </c:pt>
                <c:pt idx="29">
                  <c:v>100.254845</c:v>
                </c:pt>
                <c:pt idx="30">
                  <c:v>100.399841</c:v>
                </c:pt>
                <c:pt idx="31">
                  <c:v>100.414253</c:v>
                </c:pt>
                <c:pt idx="32">
                  <c:v>100.38243900000001</c:v>
                </c:pt>
                <c:pt idx="33">
                  <c:v>100.258453</c:v>
                </c:pt>
                <c:pt idx="34">
                  <c:v>100.411743</c:v>
                </c:pt>
                <c:pt idx="35">
                  <c:v>100.303589</c:v>
                </c:pt>
                <c:pt idx="36">
                  <c:v>100.25123600000001</c:v>
                </c:pt>
                <c:pt idx="37">
                  <c:v>100.379265</c:v>
                </c:pt>
                <c:pt idx="38">
                  <c:v>100.632301</c:v>
                </c:pt>
                <c:pt idx="39">
                  <c:v>101.059105</c:v>
                </c:pt>
                <c:pt idx="40">
                  <c:v>101.331688</c:v>
                </c:pt>
                <c:pt idx="41">
                  <c:v>101.64733099999999</c:v>
                </c:pt>
                <c:pt idx="42">
                  <c:v>101.816864</c:v>
                </c:pt>
                <c:pt idx="43">
                  <c:v>101.995926</c:v>
                </c:pt>
                <c:pt idx="44">
                  <c:v>102.24475099999999</c:v>
                </c:pt>
                <c:pt idx="45">
                  <c:v>102.40812699999999</c:v>
                </c:pt>
                <c:pt idx="46">
                  <c:v>102.68248699999999</c:v>
                </c:pt>
                <c:pt idx="47">
                  <c:v>103.092598</c:v>
                </c:pt>
                <c:pt idx="48">
                  <c:v>103.45806899999999</c:v>
                </c:pt>
                <c:pt idx="49">
                  <c:v>103.757881</c:v>
                </c:pt>
                <c:pt idx="50">
                  <c:v>104.118774</c:v>
                </c:pt>
                <c:pt idx="51">
                  <c:v>104.46669</c:v>
                </c:pt>
                <c:pt idx="52">
                  <c:v>104.9216</c:v>
                </c:pt>
                <c:pt idx="53">
                  <c:v>105.343842</c:v>
                </c:pt>
                <c:pt idx="54">
                  <c:v>105.87756299999999</c:v>
                </c:pt>
                <c:pt idx="55">
                  <c:v>106.343277</c:v>
                </c:pt>
                <c:pt idx="56">
                  <c:v>106.764145</c:v>
                </c:pt>
                <c:pt idx="57">
                  <c:v>107.21742999999999</c:v>
                </c:pt>
                <c:pt idx="58">
                  <c:v>107.90888200000001</c:v>
                </c:pt>
                <c:pt idx="59">
                  <c:v>108.41971599999999</c:v>
                </c:pt>
                <c:pt idx="60">
                  <c:v>108.926529</c:v>
                </c:pt>
              </c:numCache>
            </c:numRef>
          </c:val>
          <c:smooth val="0"/>
        </c:ser>
        <c:ser>
          <c:idx val="4"/>
          <c:order val="3"/>
          <c:tx>
            <c:strRef>
              <c:f>Consumption_cases!$K$5</c:f>
              <c:strCache>
                <c:ptCount val="1"/>
                <c:pt idx="0">
                  <c:v>High Oil and Gas Resource and Technology</c:v>
                </c:pt>
              </c:strCache>
            </c:strRef>
          </c:tx>
          <c:spPr>
            <a:ln w="22225" cap="rnd">
              <a:solidFill>
                <a:schemeClr val="accent3"/>
              </a:solidFill>
              <a:round/>
            </a:ln>
            <a:effectLst/>
          </c:spPr>
          <c:marker>
            <c:symbol val="none"/>
          </c:marker>
          <c:cat>
            <c:numRef>
              <c:f>Consumption_cases!$AQ$1:$CY$1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Consumption_cases!$AQ$5:$CY$5</c:f>
              <c:numCache>
                <c:formatCode>0</c:formatCode>
                <c:ptCount val="61"/>
                <c:pt idx="0">
                  <c:v>84.484453999999999</c:v>
                </c:pt>
                <c:pt idx="1">
                  <c:v>84.437218000000001</c:v>
                </c:pt>
                <c:pt idx="2">
                  <c:v>85.782167999999999</c:v>
                </c:pt>
                <c:pt idx="3">
                  <c:v>87.365429000000006</c:v>
                </c:pt>
                <c:pt idx="4">
                  <c:v>89.087342000000007</c:v>
                </c:pt>
                <c:pt idx="5">
                  <c:v>91.030614</c:v>
                </c:pt>
                <c:pt idx="6">
                  <c:v>94.020529999999994</c:v>
                </c:pt>
                <c:pt idx="7">
                  <c:v>94.600340000000003</c:v>
                </c:pt>
                <c:pt idx="8">
                  <c:v>95.017737999999994</c:v>
                </c:pt>
                <c:pt idx="9">
                  <c:v>96.648393999999996</c:v>
                </c:pt>
                <c:pt idx="10">
                  <c:v>98.816548999999995</c:v>
                </c:pt>
                <c:pt idx="11">
                  <c:v>96.169673000000003</c:v>
                </c:pt>
                <c:pt idx="12">
                  <c:v>97.643483000000003</c:v>
                </c:pt>
                <c:pt idx="13">
                  <c:v>97.917509999999993</c:v>
                </c:pt>
                <c:pt idx="14">
                  <c:v>100.089709</c:v>
                </c:pt>
                <c:pt idx="15">
                  <c:v>100.187732</c:v>
                </c:pt>
                <c:pt idx="16">
                  <c:v>99.484505999999996</c:v>
                </c:pt>
                <c:pt idx="17">
                  <c:v>101.014775</c:v>
                </c:pt>
                <c:pt idx="18">
                  <c:v>98.890789999999996</c:v>
                </c:pt>
                <c:pt idx="19">
                  <c:v>94.117660000000001</c:v>
                </c:pt>
                <c:pt idx="20">
                  <c:v>97.444108999999997</c:v>
                </c:pt>
                <c:pt idx="21">
                  <c:v>96.846711999999997</c:v>
                </c:pt>
                <c:pt idx="22">
                  <c:v>94.411941999999996</c:v>
                </c:pt>
                <c:pt idx="23">
                  <c:v>97.163516000000001</c:v>
                </c:pt>
                <c:pt idx="24">
                  <c:v>98.322520999999995</c:v>
                </c:pt>
                <c:pt idx="25">
                  <c:v>97.367832000000007</c:v>
                </c:pt>
                <c:pt idx="26">
                  <c:v>97.472638000000003</c:v>
                </c:pt>
                <c:pt idx="27">
                  <c:v>96.765923000000001</c:v>
                </c:pt>
                <c:pt idx="28">
                  <c:v>98.975089999999994</c:v>
                </c:pt>
                <c:pt idx="29">
                  <c:v>99.763701999999995</c:v>
                </c:pt>
                <c:pt idx="30">
                  <c:v>100.072479</c:v>
                </c:pt>
                <c:pt idx="31">
                  <c:v>100.149635</c:v>
                </c:pt>
                <c:pt idx="32">
                  <c:v>100.16604599999999</c:v>
                </c:pt>
                <c:pt idx="33">
                  <c:v>100.067825</c:v>
                </c:pt>
                <c:pt idx="34">
                  <c:v>100.030525</c:v>
                </c:pt>
                <c:pt idx="35">
                  <c:v>99.762694999999994</c:v>
                </c:pt>
                <c:pt idx="36">
                  <c:v>99.869704999999996</c:v>
                </c:pt>
                <c:pt idx="37">
                  <c:v>99.935883000000004</c:v>
                </c:pt>
                <c:pt idx="38">
                  <c:v>100.15630299999999</c:v>
                </c:pt>
                <c:pt idx="39">
                  <c:v>100.34869399999999</c:v>
                </c:pt>
                <c:pt idx="40">
                  <c:v>100.501373</c:v>
                </c:pt>
                <c:pt idx="41">
                  <c:v>100.52748099999999</c:v>
                </c:pt>
                <c:pt idx="42">
                  <c:v>100.668808</c:v>
                </c:pt>
                <c:pt idx="43">
                  <c:v>100.850876</c:v>
                </c:pt>
                <c:pt idx="44">
                  <c:v>101.01924099999999</c:v>
                </c:pt>
                <c:pt idx="45">
                  <c:v>101.22279399999999</c:v>
                </c:pt>
                <c:pt idx="46">
                  <c:v>101.56802399999999</c:v>
                </c:pt>
                <c:pt idx="47">
                  <c:v>101.899338</c:v>
                </c:pt>
                <c:pt idx="48">
                  <c:v>102.404297</c:v>
                </c:pt>
                <c:pt idx="49">
                  <c:v>102.791664</c:v>
                </c:pt>
                <c:pt idx="50">
                  <c:v>103.16645800000001</c:v>
                </c:pt>
                <c:pt idx="51">
                  <c:v>103.626068</c:v>
                </c:pt>
                <c:pt idx="52">
                  <c:v>104.03346999999999</c:v>
                </c:pt>
                <c:pt idx="53">
                  <c:v>104.47500599999999</c:v>
                </c:pt>
                <c:pt idx="54">
                  <c:v>105.094849</c:v>
                </c:pt>
                <c:pt idx="55">
                  <c:v>105.62339</c:v>
                </c:pt>
                <c:pt idx="56">
                  <c:v>106.193848</c:v>
                </c:pt>
                <c:pt idx="57">
                  <c:v>106.78993199999999</c:v>
                </c:pt>
                <c:pt idx="58">
                  <c:v>107.361244</c:v>
                </c:pt>
                <c:pt idx="59">
                  <c:v>107.954453</c:v>
                </c:pt>
                <c:pt idx="60">
                  <c:v>108.500771</c:v>
                </c:pt>
              </c:numCache>
            </c:numRef>
          </c:val>
          <c:smooth val="0"/>
        </c:ser>
        <c:ser>
          <c:idx val="6"/>
          <c:order val="4"/>
          <c:tx>
            <c:strRef>
              <c:f>Consumption_cases!$K$7</c:f>
              <c:strCache>
                <c:ptCount val="1"/>
                <c:pt idx="0">
                  <c:v>Low Oil and Gas Resource and Technology</c:v>
                </c:pt>
              </c:strCache>
            </c:strRef>
          </c:tx>
          <c:spPr>
            <a:ln w="22225" cap="rnd">
              <a:solidFill>
                <a:schemeClr val="accent4">
                  <a:lumMod val="75000"/>
                </a:schemeClr>
              </a:solidFill>
              <a:round/>
            </a:ln>
            <a:effectLst/>
          </c:spPr>
          <c:marker>
            <c:symbol val="none"/>
          </c:marker>
          <c:cat>
            <c:numRef>
              <c:f>Consumption_cases!$AQ$1:$CY$1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Consumption_cases!$AQ$7:$CY$7</c:f>
              <c:numCache>
                <c:formatCode>0</c:formatCode>
                <c:ptCount val="61"/>
                <c:pt idx="0">
                  <c:v>84.484453999999999</c:v>
                </c:pt>
                <c:pt idx="1">
                  <c:v>84.437218000000001</c:v>
                </c:pt>
                <c:pt idx="2">
                  <c:v>85.782167999999999</c:v>
                </c:pt>
                <c:pt idx="3">
                  <c:v>87.365429000000006</c:v>
                </c:pt>
                <c:pt idx="4">
                  <c:v>89.087342000000007</c:v>
                </c:pt>
                <c:pt idx="5">
                  <c:v>91.030614</c:v>
                </c:pt>
                <c:pt idx="6">
                  <c:v>94.020529999999994</c:v>
                </c:pt>
                <c:pt idx="7">
                  <c:v>94.600340000000003</c:v>
                </c:pt>
                <c:pt idx="8">
                  <c:v>95.017737999999994</c:v>
                </c:pt>
                <c:pt idx="9">
                  <c:v>96.648393999999996</c:v>
                </c:pt>
                <c:pt idx="10">
                  <c:v>98.816548999999995</c:v>
                </c:pt>
                <c:pt idx="11">
                  <c:v>96.169673000000003</c:v>
                </c:pt>
                <c:pt idx="12">
                  <c:v>97.643483000000003</c:v>
                </c:pt>
                <c:pt idx="13">
                  <c:v>97.917509999999993</c:v>
                </c:pt>
                <c:pt idx="14">
                  <c:v>100.089709</c:v>
                </c:pt>
                <c:pt idx="15">
                  <c:v>100.187732</c:v>
                </c:pt>
                <c:pt idx="16">
                  <c:v>99.484505999999996</c:v>
                </c:pt>
                <c:pt idx="17">
                  <c:v>101.014775</c:v>
                </c:pt>
                <c:pt idx="18">
                  <c:v>98.890789999999996</c:v>
                </c:pt>
                <c:pt idx="19">
                  <c:v>94.117660000000001</c:v>
                </c:pt>
                <c:pt idx="20">
                  <c:v>97.444108999999997</c:v>
                </c:pt>
                <c:pt idx="21">
                  <c:v>96.846711999999997</c:v>
                </c:pt>
                <c:pt idx="22">
                  <c:v>94.411941999999996</c:v>
                </c:pt>
                <c:pt idx="23">
                  <c:v>97.163516000000001</c:v>
                </c:pt>
                <c:pt idx="24">
                  <c:v>98.322520999999995</c:v>
                </c:pt>
                <c:pt idx="25">
                  <c:v>97.367832000000007</c:v>
                </c:pt>
                <c:pt idx="26">
                  <c:v>97.472638000000003</c:v>
                </c:pt>
                <c:pt idx="27">
                  <c:v>96.788734000000005</c:v>
                </c:pt>
                <c:pt idx="28">
                  <c:v>98.839493000000004</c:v>
                </c:pt>
                <c:pt idx="29">
                  <c:v>100.224915</c:v>
                </c:pt>
                <c:pt idx="30">
                  <c:v>100.415932</c:v>
                </c:pt>
                <c:pt idx="31">
                  <c:v>100.338669</c:v>
                </c:pt>
                <c:pt idx="32">
                  <c:v>100.32957500000001</c:v>
                </c:pt>
                <c:pt idx="33">
                  <c:v>100.29626500000001</c:v>
                </c:pt>
                <c:pt idx="34">
                  <c:v>100.28846</c:v>
                </c:pt>
                <c:pt idx="35">
                  <c:v>100.019989</c:v>
                </c:pt>
                <c:pt idx="36">
                  <c:v>99.864982999999995</c:v>
                </c:pt>
                <c:pt idx="37">
                  <c:v>100.008179</c:v>
                </c:pt>
                <c:pt idx="38">
                  <c:v>100.131737</c:v>
                </c:pt>
                <c:pt idx="39">
                  <c:v>100.298187</c:v>
                </c:pt>
                <c:pt idx="40">
                  <c:v>100.38658100000001</c:v>
                </c:pt>
                <c:pt idx="41">
                  <c:v>100.52272000000001</c:v>
                </c:pt>
                <c:pt idx="42">
                  <c:v>100.67879499999999</c:v>
                </c:pt>
                <c:pt idx="43">
                  <c:v>100.880814</c:v>
                </c:pt>
                <c:pt idx="44">
                  <c:v>101.13872499999999</c:v>
                </c:pt>
                <c:pt idx="45">
                  <c:v>101.381866</c:v>
                </c:pt>
                <c:pt idx="46">
                  <c:v>101.789062</c:v>
                </c:pt>
                <c:pt idx="47">
                  <c:v>102.189331</c:v>
                </c:pt>
                <c:pt idx="48">
                  <c:v>102.699326</c:v>
                </c:pt>
                <c:pt idx="49">
                  <c:v>103.131226</c:v>
                </c:pt>
                <c:pt idx="50">
                  <c:v>103.551117</c:v>
                </c:pt>
                <c:pt idx="51">
                  <c:v>104.064232</c:v>
                </c:pt>
                <c:pt idx="52">
                  <c:v>104.497833</c:v>
                </c:pt>
                <c:pt idx="53">
                  <c:v>105.003685</c:v>
                </c:pt>
                <c:pt idx="54">
                  <c:v>105.53537</c:v>
                </c:pt>
                <c:pt idx="55">
                  <c:v>106.045013</c:v>
                </c:pt>
                <c:pt idx="56">
                  <c:v>106.575714</c:v>
                </c:pt>
                <c:pt idx="57">
                  <c:v>107.109695</c:v>
                </c:pt>
                <c:pt idx="58">
                  <c:v>107.678757</c:v>
                </c:pt>
                <c:pt idx="59">
                  <c:v>108.26593800000001</c:v>
                </c:pt>
                <c:pt idx="60">
                  <c:v>108.824203</c:v>
                </c:pt>
              </c:numCache>
            </c:numRef>
          </c:val>
          <c:smooth val="0"/>
        </c:ser>
        <c:ser>
          <c:idx val="2"/>
          <c:order val="5"/>
          <c:tx>
            <c:strRef>
              <c:f>Consumption_cases!$K$8</c:f>
              <c:strCache>
                <c:ptCount val="1"/>
                <c:pt idx="0">
                  <c:v>Low Economic Growth</c:v>
                </c:pt>
              </c:strCache>
            </c:strRef>
          </c:tx>
          <c:spPr>
            <a:ln w="22225" cap="rnd">
              <a:solidFill>
                <a:schemeClr val="accent6"/>
              </a:solidFill>
              <a:round/>
            </a:ln>
            <a:effectLst/>
          </c:spPr>
          <c:marker>
            <c:symbol val="none"/>
          </c:marker>
          <c:cat>
            <c:numRef>
              <c:f>Consumption_cases!$AQ$1:$CY$1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Consumption_cases!$AQ$8:$CY$8</c:f>
              <c:numCache>
                <c:formatCode>0</c:formatCode>
                <c:ptCount val="61"/>
                <c:pt idx="0">
                  <c:v>84.484453999999999</c:v>
                </c:pt>
                <c:pt idx="1">
                  <c:v>84.437218000000001</c:v>
                </c:pt>
                <c:pt idx="2">
                  <c:v>85.782167999999999</c:v>
                </c:pt>
                <c:pt idx="3">
                  <c:v>87.365429000000006</c:v>
                </c:pt>
                <c:pt idx="4">
                  <c:v>89.087342000000007</c:v>
                </c:pt>
                <c:pt idx="5">
                  <c:v>91.030614</c:v>
                </c:pt>
                <c:pt idx="6">
                  <c:v>94.020529999999994</c:v>
                </c:pt>
                <c:pt idx="7">
                  <c:v>94.600340000000003</c:v>
                </c:pt>
                <c:pt idx="8">
                  <c:v>95.017737999999994</c:v>
                </c:pt>
                <c:pt idx="9">
                  <c:v>96.648393999999996</c:v>
                </c:pt>
                <c:pt idx="10">
                  <c:v>98.816548999999995</c:v>
                </c:pt>
                <c:pt idx="11">
                  <c:v>96.169673000000003</c:v>
                </c:pt>
                <c:pt idx="12">
                  <c:v>97.643483000000003</c:v>
                </c:pt>
                <c:pt idx="13">
                  <c:v>97.917509999999993</c:v>
                </c:pt>
                <c:pt idx="14">
                  <c:v>100.089709</c:v>
                </c:pt>
                <c:pt idx="15">
                  <c:v>100.187732</c:v>
                </c:pt>
                <c:pt idx="16">
                  <c:v>99.484505999999996</c:v>
                </c:pt>
                <c:pt idx="17">
                  <c:v>101.014775</c:v>
                </c:pt>
                <c:pt idx="18">
                  <c:v>98.890789999999996</c:v>
                </c:pt>
                <c:pt idx="19">
                  <c:v>94.117660000000001</c:v>
                </c:pt>
                <c:pt idx="20">
                  <c:v>97.444108999999997</c:v>
                </c:pt>
                <c:pt idx="21">
                  <c:v>96.846711999999997</c:v>
                </c:pt>
                <c:pt idx="22">
                  <c:v>94.411941999999996</c:v>
                </c:pt>
                <c:pt idx="23">
                  <c:v>97.163516000000001</c:v>
                </c:pt>
                <c:pt idx="24">
                  <c:v>98.322520999999995</c:v>
                </c:pt>
                <c:pt idx="25">
                  <c:v>97.367832000000007</c:v>
                </c:pt>
                <c:pt idx="26">
                  <c:v>97.472638000000003</c:v>
                </c:pt>
                <c:pt idx="27">
                  <c:v>96.794167000000002</c:v>
                </c:pt>
                <c:pt idx="28">
                  <c:v>98.774094000000005</c:v>
                </c:pt>
                <c:pt idx="29">
                  <c:v>99.372673000000006</c:v>
                </c:pt>
                <c:pt idx="30">
                  <c:v>99.225159000000005</c:v>
                </c:pt>
                <c:pt idx="31">
                  <c:v>98.845885999999993</c:v>
                </c:pt>
                <c:pt idx="32">
                  <c:v>98.425849999999997</c:v>
                </c:pt>
                <c:pt idx="33">
                  <c:v>98.039444000000003</c:v>
                </c:pt>
                <c:pt idx="34">
                  <c:v>98.009117000000003</c:v>
                </c:pt>
                <c:pt idx="35">
                  <c:v>97.692656999999997</c:v>
                </c:pt>
                <c:pt idx="36">
                  <c:v>97.431067999999996</c:v>
                </c:pt>
                <c:pt idx="37">
                  <c:v>97.347617999999997</c:v>
                </c:pt>
                <c:pt idx="38">
                  <c:v>97.277266999999995</c:v>
                </c:pt>
                <c:pt idx="39">
                  <c:v>97.310692000000003</c:v>
                </c:pt>
                <c:pt idx="40">
                  <c:v>97.163985999999994</c:v>
                </c:pt>
                <c:pt idx="41">
                  <c:v>97.004005000000006</c:v>
                </c:pt>
                <c:pt idx="42">
                  <c:v>96.779053000000005</c:v>
                </c:pt>
                <c:pt idx="43">
                  <c:v>96.683043999999995</c:v>
                </c:pt>
                <c:pt idx="44">
                  <c:v>96.544640000000001</c:v>
                </c:pt>
                <c:pt idx="45">
                  <c:v>96.457397</c:v>
                </c:pt>
                <c:pt idx="46">
                  <c:v>96.457367000000005</c:v>
                </c:pt>
                <c:pt idx="47">
                  <c:v>96.561324999999997</c:v>
                </c:pt>
                <c:pt idx="48">
                  <c:v>96.734711000000004</c:v>
                </c:pt>
                <c:pt idx="49">
                  <c:v>96.832770999999994</c:v>
                </c:pt>
                <c:pt idx="50">
                  <c:v>96.888633999999996</c:v>
                </c:pt>
                <c:pt idx="51">
                  <c:v>97.007987999999997</c:v>
                </c:pt>
                <c:pt idx="52">
                  <c:v>97.027191000000002</c:v>
                </c:pt>
                <c:pt idx="53">
                  <c:v>97.067313999999996</c:v>
                </c:pt>
                <c:pt idx="54">
                  <c:v>97.067970000000003</c:v>
                </c:pt>
                <c:pt idx="55">
                  <c:v>97.079139999999995</c:v>
                </c:pt>
                <c:pt idx="56">
                  <c:v>97.167289999999994</c:v>
                </c:pt>
                <c:pt idx="57">
                  <c:v>97.295699999999997</c:v>
                </c:pt>
                <c:pt idx="58">
                  <c:v>97.464661000000007</c:v>
                </c:pt>
                <c:pt idx="59">
                  <c:v>97.587845000000002</c:v>
                </c:pt>
                <c:pt idx="60">
                  <c:v>97.710114000000004</c:v>
                </c:pt>
              </c:numCache>
            </c:numRef>
          </c:val>
          <c:smooth val="0"/>
        </c:ser>
        <c:ser>
          <c:idx val="5"/>
          <c:order val="6"/>
          <c:tx>
            <c:strRef>
              <c:f>Consumption_cases!$K$6</c:f>
              <c:strCache>
                <c:ptCount val="1"/>
                <c:pt idx="0">
                  <c:v>Reference case</c:v>
                </c:pt>
              </c:strCache>
            </c:strRef>
          </c:tx>
          <c:spPr>
            <a:ln w="22225" cap="rnd">
              <a:solidFill>
                <a:schemeClr val="tx1"/>
              </a:solidFill>
              <a:round/>
            </a:ln>
            <a:effectLst/>
          </c:spPr>
          <c:marker>
            <c:symbol val="none"/>
          </c:marker>
          <c:cat>
            <c:numRef>
              <c:f>Consumption_cases!$AQ$1:$CY$1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Consumption_cases!$AQ$6:$CY$6</c:f>
              <c:numCache>
                <c:formatCode>0</c:formatCode>
                <c:ptCount val="61"/>
                <c:pt idx="0">
                  <c:v>84.484453999999999</c:v>
                </c:pt>
                <c:pt idx="1">
                  <c:v>84.437218000000001</c:v>
                </c:pt>
                <c:pt idx="2">
                  <c:v>85.782167999999999</c:v>
                </c:pt>
                <c:pt idx="3">
                  <c:v>87.365429000000006</c:v>
                </c:pt>
                <c:pt idx="4">
                  <c:v>89.087342000000007</c:v>
                </c:pt>
                <c:pt idx="5">
                  <c:v>91.030614</c:v>
                </c:pt>
                <c:pt idx="6">
                  <c:v>94.020529999999994</c:v>
                </c:pt>
                <c:pt idx="7">
                  <c:v>94.600340000000003</c:v>
                </c:pt>
                <c:pt idx="8">
                  <c:v>95.017737999999994</c:v>
                </c:pt>
                <c:pt idx="9">
                  <c:v>96.648393999999996</c:v>
                </c:pt>
                <c:pt idx="10">
                  <c:v>98.816548999999995</c:v>
                </c:pt>
                <c:pt idx="11">
                  <c:v>96.169673000000003</c:v>
                </c:pt>
                <c:pt idx="12">
                  <c:v>97.643483000000003</c:v>
                </c:pt>
                <c:pt idx="13">
                  <c:v>97.917509999999993</c:v>
                </c:pt>
                <c:pt idx="14">
                  <c:v>100.089709</c:v>
                </c:pt>
                <c:pt idx="15">
                  <c:v>100.187732</c:v>
                </c:pt>
                <c:pt idx="16">
                  <c:v>99.484505999999996</c:v>
                </c:pt>
                <c:pt idx="17">
                  <c:v>101.014775</c:v>
                </c:pt>
                <c:pt idx="18">
                  <c:v>98.890789999999996</c:v>
                </c:pt>
                <c:pt idx="19">
                  <c:v>94.117660000000001</c:v>
                </c:pt>
                <c:pt idx="20">
                  <c:v>97.444108999999997</c:v>
                </c:pt>
                <c:pt idx="21">
                  <c:v>96.846711999999997</c:v>
                </c:pt>
                <c:pt idx="22">
                  <c:v>94.411941999999996</c:v>
                </c:pt>
                <c:pt idx="23">
                  <c:v>97.163516000000001</c:v>
                </c:pt>
                <c:pt idx="24">
                  <c:v>98.322520999999995</c:v>
                </c:pt>
                <c:pt idx="25">
                  <c:v>97.367832000000007</c:v>
                </c:pt>
                <c:pt idx="26">
                  <c:v>97.472638000000003</c:v>
                </c:pt>
                <c:pt idx="27">
                  <c:v>96.804192</c:v>
                </c:pt>
                <c:pt idx="28">
                  <c:v>99.003532000000007</c:v>
                </c:pt>
                <c:pt idx="29">
                  <c:v>99.916527000000002</c:v>
                </c:pt>
                <c:pt idx="30">
                  <c:v>100.25625599999999</c:v>
                </c:pt>
                <c:pt idx="31">
                  <c:v>100.23634300000001</c:v>
                </c:pt>
                <c:pt idx="32">
                  <c:v>100.159935</c:v>
                </c:pt>
                <c:pt idx="33">
                  <c:v>100.125069</c:v>
                </c:pt>
                <c:pt idx="34">
                  <c:v>100.233665</c:v>
                </c:pt>
                <c:pt idx="35">
                  <c:v>100.103081</c:v>
                </c:pt>
                <c:pt idx="36">
                  <c:v>100.05259700000001</c:v>
                </c:pt>
                <c:pt idx="37">
                  <c:v>100.20008900000001</c:v>
                </c:pt>
                <c:pt idx="38">
                  <c:v>100.430008</c:v>
                </c:pt>
                <c:pt idx="39">
                  <c:v>100.60301200000001</c:v>
                </c:pt>
                <c:pt idx="40">
                  <c:v>100.697784</c:v>
                </c:pt>
                <c:pt idx="41">
                  <c:v>100.83543400000001</c:v>
                </c:pt>
                <c:pt idx="42">
                  <c:v>100.978966</c:v>
                </c:pt>
                <c:pt idx="43">
                  <c:v>101.200478</c:v>
                </c:pt>
                <c:pt idx="44">
                  <c:v>101.454781</c:v>
                </c:pt>
                <c:pt idx="45">
                  <c:v>101.801956</c:v>
                </c:pt>
                <c:pt idx="46">
                  <c:v>102.14922300000001</c:v>
                </c:pt>
                <c:pt idx="47">
                  <c:v>102.595444</c:v>
                </c:pt>
                <c:pt idx="48">
                  <c:v>103.106865</c:v>
                </c:pt>
                <c:pt idx="49">
                  <c:v>103.549149</c:v>
                </c:pt>
                <c:pt idx="50">
                  <c:v>103.977875</c:v>
                </c:pt>
                <c:pt idx="51">
                  <c:v>104.416901</c:v>
                </c:pt>
                <c:pt idx="52">
                  <c:v>104.79599</c:v>
                </c:pt>
                <c:pt idx="53">
                  <c:v>105.261253</c:v>
                </c:pt>
                <c:pt idx="54">
                  <c:v>105.74189</c:v>
                </c:pt>
                <c:pt idx="55">
                  <c:v>106.220337</c:v>
                </c:pt>
                <c:pt idx="56">
                  <c:v>106.729202</c:v>
                </c:pt>
                <c:pt idx="57">
                  <c:v>107.30851699999999</c:v>
                </c:pt>
                <c:pt idx="58">
                  <c:v>107.896683</c:v>
                </c:pt>
                <c:pt idx="59">
                  <c:v>108.475639</c:v>
                </c:pt>
                <c:pt idx="60">
                  <c:v>109.02673299999999</c:v>
                </c:pt>
              </c:numCache>
            </c:numRef>
          </c:val>
          <c:smooth val="0"/>
        </c:ser>
        <c:dLbls>
          <c:showLegendKey val="0"/>
          <c:showVal val="0"/>
          <c:showCatName val="0"/>
          <c:showSerName val="0"/>
          <c:showPercent val="0"/>
          <c:showBubbleSize val="0"/>
        </c:dLbls>
        <c:smooth val="0"/>
        <c:axId val="151985344"/>
        <c:axId val="156497136"/>
      </c:lineChart>
      <c:catAx>
        <c:axId val="15198534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56497136"/>
        <c:crosses val="autoZero"/>
        <c:auto val="1"/>
        <c:lblAlgn val="ctr"/>
        <c:lblOffset val="100"/>
        <c:tickLblSkip val="10"/>
        <c:tickMarkSkip val="10"/>
        <c:noMultiLvlLbl val="0"/>
      </c:catAx>
      <c:valAx>
        <c:axId val="1564971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51985344"/>
        <c:crossesAt val="28"/>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3090551181102378E-2"/>
          <c:y val="0.18521225802406099"/>
          <c:w val="0.63122720438539071"/>
          <c:h val="0.7281594488188976"/>
        </c:manualLayout>
      </c:layout>
      <c:lineChart>
        <c:grouping val="standard"/>
        <c:varyColors val="0"/>
        <c:ser>
          <c:idx val="5"/>
          <c:order val="0"/>
          <c:tx>
            <c:strRef>
              <c:f>Trade_total_fuels!$K$5</c:f>
              <c:strCache>
                <c:ptCount val="1"/>
                <c:pt idx="0">
                  <c:v>petroleum and other liquids</c:v>
                </c:pt>
              </c:strCache>
            </c:strRef>
          </c:tx>
          <c:spPr>
            <a:ln w="22225" cap="rnd">
              <a:solidFill>
                <a:srgbClr val="BD732A"/>
              </a:solidFill>
              <a:round/>
            </a:ln>
            <a:effectLst/>
          </c:spPr>
          <c:marker>
            <c:symbol val="none"/>
          </c:marker>
          <c:cat>
            <c:numRef>
              <c:f>Trade_total_fuels!$AQ$1:$CY$1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Trade_total_fuels!$AQ$5:$CY$5</c:f>
              <c:numCache>
                <c:formatCode>General</c:formatCode>
                <c:ptCount val="61"/>
                <c:pt idx="0">
                  <c:v>15.293357000000002</c:v>
                </c:pt>
                <c:pt idx="1">
                  <c:v>14.220075000000001</c:v>
                </c:pt>
                <c:pt idx="2">
                  <c:v>14.959920000000002</c:v>
                </c:pt>
                <c:pt idx="3">
                  <c:v>16.372893000000005</c:v>
                </c:pt>
                <c:pt idx="4">
                  <c:v>17.19913</c:v>
                </c:pt>
                <c:pt idx="5">
                  <c:v>16.825246999999997</c:v>
                </c:pt>
                <c:pt idx="6">
                  <c:v>18.178944000000001</c:v>
                </c:pt>
                <c:pt idx="7">
                  <c:v>19.564862999999999</c:v>
                </c:pt>
                <c:pt idx="8">
                  <c:v>20.890242000000001</c:v>
                </c:pt>
                <c:pt idx="9">
                  <c:v>21.124063</c:v>
                </c:pt>
                <c:pt idx="10">
                  <c:v>22.314369000000003</c:v>
                </c:pt>
                <c:pt idx="11">
                  <c:v>23.295788999999996</c:v>
                </c:pt>
                <c:pt idx="12">
                  <c:v>22.616711999999996</c:v>
                </c:pt>
                <c:pt idx="13">
                  <c:v>24.056143000000002</c:v>
                </c:pt>
                <c:pt idx="14">
                  <c:v>26.032464000000001</c:v>
                </c:pt>
                <c:pt idx="15">
                  <c:v>26.865962</c:v>
                </c:pt>
                <c:pt idx="16">
                  <c:v>26.594876000000003</c:v>
                </c:pt>
                <c:pt idx="17">
                  <c:v>25.913962999999999</c:v>
                </c:pt>
                <c:pt idx="18">
                  <c:v>23.971966000000005</c:v>
                </c:pt>
                <c:pt idx="19">
                  <c:v>20.863512</c:v>
                </c:pt>
                <c:pt idx="20">
                  <c:v>20.537501000000002</c:v>
                </c:pt>
                <c:pt idx="21">
                  <c:v>18.624352999999999</c:v>
                </c:pt>
                <c:pt idx="22">
                  <c:v>16.928065999999998</c:v>
                </c:pt>
                <c:pt idx="23">
                  <c:v>13.981785</c:v>
                </c:pt>
                <c:pt idx="24">
                  <c:v>11.759028000000001</c:v>
                </c:pt>
                <c:pt idx="25">
                  <c:v>11.291676000000001</c:v>
                </c:pt>
                <c:pt idx="26">
                  <c:v>11.648423000000003</c:v>
                </c:pt>
                <c:pt idx="27" formatCode="0.000">
                  <c:v>10.450594000000002</c:v>
                </c:pt>
                <c:pt idx="28" formatCode="0.000">
                  <c:v>9.3893209999999989</c:v>
                </c:pt>
                <c:pt idx="29" formatCode="0.000">
                  <c:v>8.1136800000000004</c:v>
                </c:pt>
                <c:pt idx="30" formatCode="0.000">
                  <c:v>6.803445</c:v>
                </c:pt>
                <c:pt idx="31" formatCode="0.000">
                  <c:v>5.7336489999999998</c:v>
                </c:pt>
                <c:pt idx="32" formatCode="0.000">
                  <c:v>5.0761819999999993</c:v>
                </c:pt>
                <c:pt idx="33" formatCode="0.000">
                  <c:v>4.6539569999999983</c:v>
                </c:pt>
                <c:pt idx="34" formatCode="0.000">
                  <c:v>3.9188329999999993</c:v>
                </c:pt>
                <c:pt idx="35" formatCode="0.000">
                  <c:v>3.5000020000000021</c:v>
                </c:pt>
                <c:pt idx="36" formatCode="0.000">
                  <c:v>3.0966309999999986</c:v>
                </c:pt>
                <c:pt idx="37" formatCode="0.000">
                  <c:v>2.6330160000000014</c:v>
                </c:pt>
                <c:pt idx="38" formatCode="0.000">
                  <c:v>2.2970180000000013</c:v>
                </c:pt>
                <c:pt idx="39" formatCode="0.000">
                  <c:v>2.0712499999999991</c:v>
                </c:pt>
                <c:pt idx="40" formatCode="0.000">
                  <c:v>1.8482559999999992</c:v>
                </c:pt>
                <c:pt idx="41" formatCode="0.000">
                  <c:v>1.5253490000000021</c:v>
                </c:pt>
                <c:pt idx="42" formatCode="0.000">
                  <c:v>1.3880710000000001</c:v>
                </c:pt>
                <c:pt idx="43" formatCode="0.000">
                  <c:v>1.3511229999999976</c:v>
                </c:pt>
                <c:pt idx="44" formatCode="0.000">
                  <c:v>1.1150299999999973</c:v>
                </c:pt>
                <c:pt idx="45" formatCode="0.000">
                  <c:v>1.1149650000000015</c:v>
                </c:pt>
                <c:pt idx="46" formatCode="0.000">
                  <c:v>1.2580929999999988</c:v>
                </c:pt>
                <c:pt idx="47" formatCode="0.000">
                  <c:v>1.0332249999999981</c:v>
                </c:pt>
                <c:pt idx="48" formatCode="0.000">
                  <c:v>1.4876490000000011</c:v>
                </c:pt>
                <c:pt idx="49" formatCode="0.000">
                  <c:v>1.4470310000000026</c:v>
                </c:pt>
                <c:pt idx="50" formatCode="0.000">
                  <c:v>1.2776810000000012</c:v>
                </c:pt>
                <c:pt idx="51" formatCode="0.000">
                  <c:v>1.2742920000000026</c:v>
                </c:pt>
                <c:pt idx="52" formatCode="0.000">
                  <c:v>1.3431880000000014</c:v>
                </c:pt>
                <c:pt idx="53" formatCode="0.000">
                  <c:v>1.53613</c:v>
                </c:pt>
                <c:pt idx="54" formatCode="0.000">
                  <c:v>1.8400940000000006</c:v>
                </c:pt>
                <c:pt idx="55" formatCode="0.000">
                  <c:v>2.4372570000000024</c:v>
                </c:pt>
                <c:pt idx="56" formatCode="0.000">
                  <c:v>2.7572030000000005</c:v>
                </c:pt>
                <c:pt idx="57" formatCode="0.000">
                  <c:v>2.9636570000000013</c:v>
                </c:pt>
                <c:pt idx="58" formatCode="0.000">
                  <c:v>3.4468640000000015</c:v>
                </c:pt>
                <c:pt idx="59" formatCode="0.000">
                  <c:v>3.796047999999999</c:v>
                </c:pt>
                <c:pt idx="60" formatCode="0.000">
                  <c:v>4.0800290000000015</c:v>
                </c:pt>
              </c:numCache>
            </c:numRef>
          </c:val>
          <c:smooth val="0"/>
        </c:ser>
        <c:ser>
          <c:idx val="1"/>
          <c:order val="1"/>
          <c:tx>
            <c:strRef>
              <c:f>Trade_total_fuels!$K$7</c:f>
              <c:strCache>
                <c:ptCount val="1"/>
                <c:pt idx="0">
                  <c:v>coal and coke</c:v>
                </c:pt>
              </c:strCache>
            </c:strRef>
          </c:tx>
          <c:spPr>
            <a:ln w="22225" cap="rnd">
              <a:solidFill>
                <a:srgbClr val="675005"/>
              </a:solidFill>
              <a:round/>
            </a:ln>
            <a:effectLst/>
          </c:spPr>
          <c:marker>
            <c:symbol val="none"/>
          </c:marker>
          <c:cat>
            <c:numRef>
              <c:f>Trade_total_fuels!$AQ$1:$CY$1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Trade_total_fuels!$AQ$7:$CY$7</c:f>
              <c:numCache>
                <c:formatCode>General</c:formatCode>
                <c:ptCount val="61"/>
                <c:pt idx="0">
                  <c:v>-2.7000110000000004</c:v>
                </c:pt>
                <c:pt idx="1">
                  <c:v>-2.7592360000000005</c:v>
                </c:pt>
                <c:pt idx="2">
                  <c:v>-2.5522320000000001</c:v>
                </c:pt>
                <c:pt idx="3">
                  <c:v>-1.730834</c:v>
                </c:pt>
                <c:pt idx="4">
                  <c:v>-1.5987259999999999</c:v>
                </c:pt>
                <c:pt idx="5">
                  <c:v>-2.0202789999999999</c:v>
                </c:pt>
                <c:pt idx="6">
                  <c:v>-2.1423380000000005</c:v>
                </c:pt>
                <c:pt idx="7">
                  <c:v>-1.9595269999999998</c:v>
                </c:pt>
                <c:pt idx="8">
                  <c:v>-1.8064899999999999</c:v>
                </c:pt>
                <c:pt idx="9">
                  <c:v>-1.240183</c:v>
                </c:pt>
                <c:pt idx="10">
                  <c:v>-1.1493719999999998</c:v>
                </c:pt>
                <c:pt idx="11">
                  <c:v>-0.74127799999999999</c:v>
                </c:pt>
                <c:pt idx="12">
                  <c:v>-0.54944399999999993</c:v>
                </c:pt>
                <c:pt idx="13">
                  <c:v>-0.44053299999999995</c:v>
                </c:pt>
                <c:pt idx="14">
                  <c:v>-0.43336699999999984</c:v>
                </c:pt>
                <c:pt idx="15">
                  <c:v>-0.46752700000000014</c:v>
                </c:pt>
                <c:pt idx="16">
                  <c:v>-0.29673599999999983</c:v>
                </c:pt>
                <c:pt idx="17">
                  <c:v>-0.57278600000000002</c:v>
                </c:pt>
                <c:pt idx="18">
                  <c:v>-1.1745400000000001</c:v>
                </c:pt>
                <c:pt idx="19">
                  <c:v>-0.97267999999999999</c:v>
                </c:pt>
                <c:pt idx="20">
                  <c:v>-1.6235089999999999</c:v>
                </c:pt>
                <c:pt idx="21">
                  <c:v>-2.4123520000000003</c:v>
                </c:pt>
                <c:pt idx="22">
                  <c:v>-2.8713630000000001</c:v>
                </c:pt>
                <c:pt idx="23">
                  <c:v>-2.7131110000000001</c:v>
                </c:pt>
                <c:pt idx="24">
                  <c:v>-2.2042700000000002</c:v>
                </c:pt>
                <c:pt idx="25">
                  <c:v>-1.614117</c:v>
                </c:pt>
                <c:pt idx="26">
                  <c:v>-1.3058779999999999</c:v>
                </c:pt>
                <c:pt idx="27" formatCode="0.000">
                  <c:v>-1.7473660612799999</c:v>
                </c:pt>
                <c:pt idx="28" formatCode="0.000">
                  <c:v>-1.505439163024</c:v>
                </c:pt>
                <c:pt idx="29" formatCode="0.000">
                  <c:v>-1.5025861802080001</c:v>
                </c:pt>
                <c:pt idx="30" formatCode="0.000">
                  <c:v>-1.45982953652</c:v>
                </c:pt>
                <c:pt idx="31" formatCode="0.000">
                  <c:v>-1.5381305659320001</c:v>
                </c:pt>
                <c:pt idx="32" formatCode="0.000">
                  <c:v>-1.623367535788</c:v>
                </c:pt>
                <c:pt idx="33" formatCode="0.000">
                  <c:v>-1.7038594526759998</c:v>
                </c:pt>
                <c:pt idx="34" formatCode="0.000">
                  <c:v>-1.765017744748</c:v>
                </c:pt>
                <c:pt idx="35" formatCode="0.000">
                  <c:v>-1.6917388536519999</c:v>
                </c:pt>
                <c:pt idx="36" formatCode="0.000">
                  <c:v>-1.6561794202039999</c:v>
                </c:pt>
                <c:pt idx="37" formatCode="0.000">
                  <c:v>-1.6541230522960002</c:v>
                </c:pt>
                <c:pt idx="38" formatCode="0.000">
                  <c:v>-1.684473276696</c:v>
                </c:pt>
                <c:pt idx="39" formatCode="0.000">
                  <c:v>-1.7112066153880001</c:v>
                </c:pt>
                <c:pt idx="40" formatCode="0.000">
                  <c:v>-1.7341879865600001</c:v>
                </c:pt>
                <c:pt idx="41" formatCode="0.000">
                  <c:v>-1.756358190632</c:v>
                </c:pt>
                <c:pt idx="42" formatCode="0.000">
                  <c:v>-1.842714229272</c:v>
                </c:pt>
                <c:pt idx="43" formatCode="0.000">
                  <c:v>-1.9025463934040001</c:v>
                </c:pt>
                <c:pt idx="44" formatCode="0.000">
                  <c:v>-1.775044422016</c:v>
                </c:pt>
                <c:pt idx="45" formatCode="0.000">
                  <c:v>-1.8056366496759999</c:v>
                </c:pt>
                <c:pt idx="46" formatCode="0.000">
                  <c:v>-1.865769149768</c:v>
                </c:pt>
                <c:pt idx="47" formatCode="0.000">
                  <c:v>-1.925700376312</c:v>
                </c:pt>
                <c:pt idx="48" formatCode="0.000">
                  <c:v>-2.0356367829719999</c:v>
                </c:pt>
                <c:pt idx="49" formatCode="0.000">
                  <c:v>-2.0704434452960001</c:v>
                </c:pt>
                <c:pt idx="50" formatCode="0.000">
                  <c:v>-2.1253778453800001</c:v>
                </c:pt>
                <c:pt idx="51" formatCode="0.000">
                  <c:v>-2.147023372364</c:v>
                </c:pt>
                <c:pt idx="52" formatCode="0.000">
                  <c:v>-2.1738339243599998</c:v>
                </c:pt>
                <c:pt idx="53" formatCode="0.000">
                  <c:v>-2.1760521206559997</c:v>
                </c:pt>
                <c:pt idx="54" formatCode="0.000">
                  <c:v>-2.0733321571559999</c:v>
                </c:pt>
                <c:pt idx="55" formatCode="0.000">
                  <c:v>-2.0501559632920001</c:v>
                </c:pt>
                <c:pt idx="56" formatCode="0.000">
                  <c:v>-2.0727886346160003</c:v>
                </c:pt>
                <c:pt idx="57" formatCode="0.000">
                  <c:v>-2.0881808561840001</c:v>
                </c:pt>
                <c:pt idx="58" formatCode="0.000">
                  <c:v>-2.1401539026159999</c:v>
                </c:pt>
                <c:pt idx="59" formatCode="0.000">
                  <c:v>-2.1444718452560001</c:v>
                </c:pt>
                <c:pt idx="60" formatCode="0.000">
                  <c:v>-2.0733811885239999</c:v>
                </c:pt>
              </c:numCache>
            </c:numRef>
          </c:val>
          <c:smooth val="0"/>
        </c:ser>
        <c:ser>
          <c:idx val="4"/>
          <c:order val="2"/>
          <c:tx>
            <c:strRef>
              <c:f>Trade_total_fuels!$K$8</c:f>
              <c:strCache>
                <c:ptCount val="1"/>
                <c:pt idx="0">
                  <c:v>natural gas</c:v>
                </c:pt>
              </c:strCache>
            </c:strRef>
          </c:tx>
          <c:spPr>
            <a:ln w="22225" cap="rnd">
              <a:solidFill>
                <a:srgbClr val="0096D7"/>
              </a:solidFill>
              <a:round/>
            </a:ln>
            <a:effectLst/>
          </c:spPr>
          <c:marker>
            <c:symbol val="none"/>
          </c:marker>
          <c:cat>
            <c:numRef>
              <c:f>Trade_total_fuels!$AQ$1:$CY$1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Trade_total_fuels!$AQ$8:$CY$8</c:f>
              <c:numCache>
                <c:formatCode>General</c:formatCode>
                <c:ptCount val="61"/>
                <c:pt idx="0">
                  <c:v>1.463541</c:v>
                </c:pt>
                <c:pt idx="1">
                  <c:v>1.6660509999999999</c:v>
                </c:pt>
                <c:pt idx="2">
                  <c:v>1.940841</c:v>
                </c:pt>
                <c:pt idx="3">
                  <c:v>2.2546910000000002</c:v>
                </c:pt>
                <c:pt idx="4">
                  <c:v>2.5180469999999997</c:v>
                </c:pt>
                <c:pt idx="5">
                  <c:v>2.7448960000000002</c:v>
                </c:pt>
                <c:pt idx="6">
                  <c:v>2.846956</c:v>
                </c:pt>
                <c:pt idx="7">
                  <c:v>2.9043060000000001</c:v>
                </c:pt>
                <c:pt idx="8">
                  <c:v>3.0637989999999999</c:v>
                </c:pt>
                <c:pt idx="9">
                  <c:v>3.4999910000000001</c:v>
                </c:pt>
                <c:pt idx="10">
                  <c:v>3.623402</c:v>
                </c:pt>
                <c:pt idx="11">
                  <c:v>3.691398</c:v>
                </c:pt>
                <c:pt idx="12">
                  <c:v>3.58344</c:v>
                </c:pt>
                <c:pt idx="13">
                  <c:v>3.3563009999999998</c:v>
                </c:pt>
                <c:pt idx="14">
                  <c:v>3.5031969999999997</c:v>
                </c:pt>
                <c:pt idx="15">
                  <c:v>3.7144019999999998</c:v>
                </c:pt>
                <c:pt idx="16">
                  <c:v>3.5604639999999996</c:v>
                </c:pt>
                <c:pt idx="17">
                  <c:v>3.8929149999999999</c:v>
                </c:pt>
                <c:pt idx="18">
                  <c:v>3.1117720000000002</c:v>
                </c:pt>
                <c:pt idx="19">
                  <c:v>2.7631359999999998</c:v>
                </c:pt>
                <c:pt idx="20">
                  <c:v>2.6872560000000001</c:v>
                </c:pt>
                <c:pt idx="21">
                  <c:v>2.0362090000000004</c:v>
                </c:pt>
                <c:pt idx="22">
                  <c:v>1.5828360000000001</c:v>
                </c:pt>
                <c:pt idx="23">
                  <c:v>1.3688740000000001</c:v>
                </c:pt>
                <c:pt idx="24">
                  <c:v>1.234893</c:v>
                </c:pt>
                <c:pt idx="25">
                  <c:v>0.98648199999999986</c:v>
                </c:pt>
                <c:pt idx="26">
                  <c:v>0.72513300000000003</c:v>
                </c:pt>
                <c:pt idx="27" formatCode="0.000">
                  <c:v>-4.3324999999999836E-2</c:v>
                </c:pt>
                <c:pt idx="28" formatCode="0.000">
                  <c:v>-0.6834880000000001</c:v>
                </c:pt>
                <c:pt idx="29" formatCode="0.000">
                  <c:v>-2.0693340000000005</c:v>
                </c:pt>
                <c:pt idx="30" formatCode="0.000">
                  <c:v>-3.5356030000000005</c:v>
                </c:pt>
                <c:pt idx="31" formatCode="0.000">
                  <c:v>-3.8261130000000003</c:v>
                </c:pt>
                <c:pt idx="32" formatCode="0.000">
                  <c:v>-4.2693340000000006</c:v>
                </c:pt>
                <c:pt idx="33" formatCode="0.000">
                  <c:v>-4.7552509999999995</c:v>
                </c:pt>
                <c:pt idx="34" formatCode="0.000">
                  <c:v>-5.4337870000000006</c:v>
                </c:pt>
                <c:pt idx="35" formatCode="0.000">
                  <c:v>-5.8979809999999997</c:v>
                </c:pt>
                <c:pt idx="36" formatCode="0.000">
                  <c:v>-6.2608449999999998</c:v>
                </c:pt>
                <c:pt idx="37" formatCode="0.000">
                  <c:v>-6.6044969999999994</c:v>
                </c:pt>
                <c:pt idx="38" formatCode="0.000">
                  <c:v>-6.815252000000001</c:v>
                </c:pt>
                <c:pt idx="39" formatCode="0.000">
                  <c:v>-6.9529739999999993</c:v>
                </c:pt>
                <c:pt idx="40" formatCode="0.000">
                  <c:v>-7.0180509999999998</c:v>
                </c:pt>
                <c:pt idx="41" formatCode="0.000">
                  <c:v>-7.035463</c:v>
                </c:pt>
                <c:pt idx="42" formatCode="0.000">
                  <c:v>-7.0587869999999997</c:v>
                </c:pt>
                <c:pt idx="43" formatCode="0.000">
                  <c:v>-7.0820700000000008</c:v>
                </c:pt>
                <c:pt idx="44" formatCode="0.000">
                  <c:v>-7.1703419999999998</c:v>
                </c:pt>
                <c:pt idx="45" formatCode="0.000">
                  <c:v>-7.2209299999999992</c:v>
                </c:pt>
                <c:pt idx="46" formatCode="0.000">
                  <c:v>-7.3198319999999999</c:v>
                </c:pt>
                <c:pt idx="47" formatCode="0.000">
                  <c:v>-7.4310829999999992</c:v>
                </c:pt>
                <c:pt idx="48" formatCode="0.000">
                  <c:v>-7.4629320000000003</c:v>
                </c:pt>
                <c:pt idx="49" formatCode="0.000">
                  <c:v>-7.5292629999999994</c:v>
                </c:pt>
                <c:pt idx="50" formatCode="0.000">
                  <c:v>-7.6082299999999998</c:v>
                </c:pt>
                <c:pt idx="51" formatCode="0.000">
                  <c:v>-7.6343520000000007</c:v>
                </c:pt>
                <c:pt idx="52" formatCode="0.000">
                  <c:v>-7.6990029999999994</c:v>
                </c:pt>
                <c:pt idx="53" formatCode="0.000">
                  <c:v>-7.7623280000000001</c:v>
                </c:pt>
                <c:pt idx="54" formatCode="0.000">
                  <c:v>-7.9487020000000008</c:v>
                </c:pt>
                <c:pt idx="55" formatCode="0.000">
                  <c:v>-8.000240999999999</c:v>
                </c:pt>
                <c:pt idx="56" formatCode="0.000">
                  <c:v>-8.1158290000000015</c:v>
                </c:pt>
                <c:pt idx="57" formatCode="0.000">
                  <c:v>-8.2345259999999989</c:v>
                </c:pt>
                <c:pt idx="58" formatCode="0.000">
                  <c:v>-8.3220340000000004</c:v>
                </c:pt>
                <c:pt idx="59" formatCode="0.000">
                  <c:v>-8.3640349999999994</c:v>
                </c:pt>
                <c:pt idx="60" formatCode="0.000">
                  <c:v>-8.4531559999999999</c:v>
                </c:pt>
              </c:numCache>
            </c:numRef>
          </c:val>
          <c:smooth val="0"/>
        </c:ser>
        <c:ser>
          <c:idx val="7"/>
          <c:order val="3"/>
          <c:tx>
            <c:strRef>
              <c:f>Trade_total_fuels!$K$6</c:f>
              <c:strCache>
                <c:ptCount val="1"/>
                <c:pt idx="0">
                  <c:v>electricity</c:v>
                </c:pt>
              </c:strCache>
            </c:strRef>
          </c:tx>
          <c:spPr>
            <a:ln w="22225" cap="rnd">
              <a:solidFill>
                <a:srgbClr val="FFC702"/>
              </a:solidFill>
              <a:round/>
            </a:ln>
            <a:effectLst/>
          </c:spPr>
          <c:marker>
            <c:symbol val="none"/>
          </c:marker>
          <c:cat>
            <c:numRef>
              <c:f>Trade_total_fuels!$AQ$1:$CY$1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Trade_total_fuels!$AQ$6:$CY$6</c:f>
              <c:numCache>
                <c:formatCode>General</c:formatCode>
                <c:ptCount val="61"/>
                <c:pt idx="0">
                  <c:v>7.8880000000000061E-3</c:v>
                </c:pt>
                <c:pt idx="1">
                  <c:v>6.6966000000000012E-2</c:v>
                </c:pt>
                <c:pt idx="2">
                  <c:v>8.6733000000000005E-2</c:v>
                </c:pt>
                <c:pt idx="3">
                  <c:v>9.4910000000000008E-2</c:v>
                </c:pt>
                <c:pt idx="4">
                  <c:v>0.15293699999999999</c:v>
                </c:pt>
                <c:pt idx="5">
                  <c:v>0.133855</c:v>
                </c:pt>
                <c:pt idx="6">
                  <c:v>0.13714399999999999</c:v>
                </c:pt>
                <c:pt idx="7">
                  <c:v>0.116204</c:v>
                </c:pt>
                <c:pt idx="8">
                  <c:v>8.8223999999999997E-2</c:v>
                </c:pt>
                <c:pt idx="9">
                  <c:v>9.8923999999999998E-2</c:v>
                </c:pt>
                <c:pt idx="10">
                  <c:v>0.115199</c:v>
                </c:pt>
                <c:pt idx="11">
                  <c:v>7.5156000000000001E-2</c:v>
                </c:pt>
                <c:pt idx="12">
                  <c:v>7.1594999999999992E-2</c:v>
                </c:pt>
                <c:pt idx="13">
                  <c:v>2.1904000000000007E-2</c:v>
                </c:pt>
                <c:pt idx="14">
                  <c:v>3.8596999999999992E-2</c:v>
                </c:pt>
                <c:pt idx="15">
                  <c:v>8.4543999999999994E-2</c:v>
                </c:pt>
                <c:pt idx="16">
                  <c:v>6.2848999999999988E-2</c:v>
                </c:pt>
                <c:pt idx="17">
                  <c:v>0.10663199999999999</c:v>
                </c:pt>
                <c:pt idx="18">
                  <c:v>0.111986</c:v>
                </c:pt>
                <c:pt idx="19">
                  <c:v>0.11618700000000001</c:v>
                </c:pt>
                <c:pt idx="20">
                  <c:v>8.8633999999999991E-2</c:v>
                </c:pt>
                <c:pt idx="21">
                  <c:v>0.12710099999999999</c:v>
                </c:pt>
                <c:pt idx="22">
                  <c:v>0.16125600000000001</c:v>
                </c:pt>
                <c:pt idx="23">
                  <c:v>0.19747299999999998</c:v>
                </c:pt>
                <c:pt idx="24">
                  <c:v>0.181559</c:v>
                </c:pt>
                <c:pt idx="25">
                  <c:v>0.22748000000000002</c:v>
                </c:pt>
                <c:pt idx="26">
                  <c:v>0.24213000000000001</c:v>
                </c:pt>
                <c:pt idx="27" formatCode="0.000">
                  <c:v>0.21966606127999996</c:v>
                </c:pt>
                <c:pt idx="28" formatCode="0.000">
                  <c:v>0.211847163024</c:v>
                </c:pt>
                <c:pt idx="29" formatCode="0.000">
                  <c:v>0.203689180208</c:v>
                </c:pt>
                <c:pt idx="30" formatCode="0.000">
                  <c:v>0.19699253651999998</c:v>
                </c:pt>
                <c:pt idx="31" formatCode="0.000">
                  <c:v>0.194810565932</c:v>
                </c:pt>
                <c:pt idx="32" formatCode="0.000">
                  <c:v>0.18797253578799999</c:v>
                </c:pt>
                <c:pt idx="33" formatCode="0.000">
                  <c:v>0.18856545267599997</c:v>
                </c:pt>
                <c:pt idx="34" formatCode="0.000">
                  <c:v>0.18619174474799999</c:v>
                </c:pt>
                <c:pt idx="35" formatCode="0.000">
                  <c:v>0.187910853652</c:v>
                </c:pt>
                <c:pt idx="36" formatCode="0.000">
                  <c:v>0.18668542020400003</c:v>
                </c:pt>
                <c:pt idx="37" formatCode="0.000">
                  <c:v>0.19271405229599997</c:v>
                </c:pt>
                <c:pt idx="38" formatCode="0.000">
                  <c:v>0.19375027669600001</c:v>
                </c:pt>
                <c:pt idx="39" formatCode="0.000">
                  <c:v>0.19560961538800001</c:v>
                </c:pt>
                <c:pt idx="40" formatCode="0.000">
                  <c:v>0.19681398655999999</c:v>
                </c:pt>
                <c:pt idx="41" formatCode="0.000">
                  <c:v>0.19742919063199998</c:v>
                </c:pt>
                <c:pt idx="42" formatCode="0.000">
                  <c:v>0.19648822927199999</c:v>
                </c:pt>
                <c:pt idx="43" formatCode="0.000">
                  <c:v>0.19585039340400001</c:v>
                </c:pt>
                <c:pt idx="44" formatCode="0.000">
                  <c:v>0.19468042201600003</c:v>
                </c:pt>
                <c:pt idx="45" formatCode="0.000">
                  <c:v>0.19440764967599999</c:v>
                </c:pt>
                <c:pt idx="46" formatCode="0.000">
                  <c:v>0.19511014976800001</c:v>
                </c:pt>
                <c:pt idx="47" formatCode="0.000">
                  <c:v>0.19234237631200002</c:v>
                </c:pt>
                <c:pt idx="48" formatCode="0.000">
                  <c:v>0.19423878297200001</c:v>
                </c:pt>
                <c:pt idx="49" formatCode="0.000">
                  <c:v>0.19372144529599999</c:v>
                </c:pt>
                <c:pt idx="50" formatCode="0.000">
                  <c:v>0.19294984537999998</c:v>
                </c:pt>
                <c:pt idx="51" formatCode="0.000">
                  <c:v>0.19244037236399997</c:v>
                </c:pt>
                <c:pt idx="52" formatCode="0.000">
                  <c:v>0.19190292436</c:v>
                </c:pt>
                <c:pt idx="53" formatCode="0.000">
                  <c:v>0.19136812065599998</c:v>
                </c:pt>
                <c:pt idx="54" formatCode="0.000">
                  <c:v>0.19083115715599999</c:v>
                </c:pt>
                <c:pt idx="55" formatCode="0.000">
                  <c:v>0.19013196329199999</c:v>
                </c:pt>
                <c:pt idx="56" formatCode="0.000">
                  <c:v>0.18931863461599999</c:v>
                </c:pt>
                <c:pt idx="57" formatCode="0.000">
                  <c:v>0.18868285618399999</c:v>
                </c:pt>
                <c:pt idx="58" formatCode="0.000">
                  <c:v>0.188086902616</c:v>
                </c:pt>
                <c:pt idx="59" formatCode="0.000">
                  <c:v>0.18745984525600001</c:v>
                </c:pt>
                <c:pt idx="60" formatCode="0.000">
                  <c:v>0.186840188524</c:v>
                </c:pt>
              </c:numCache>
            </c:numRef>
          </c:val>
          <c:smooth val="0"/>
        </c:ser>
        <c:dLbls>
          <c:showLegendKey val="0"/>
          <c:showVal val="0"/>
          <c:showCatName val="0"/>
          <c:showSerName val="0"/>
          <c:showPercent val="0"/>
          <c:showBubbleSize val="0"/>
        </c:dLbls>
        <c:smooth val="0"/>
        <c:axId val="205321808"/>
        <c:axId val="205322368"/>
      </c:lineChart>
      <c:catAx>
        <c:axId val="205321808"/>
        <c:scaling>
          <c:orientation val="minMax"/>
        </c:scaling>
        <c:delete val="0"/>
        <c:axPos val="b"/>
        <c:numFmt formatCode="General" sourceLinked="1"/>
        <c:majorTickMark val="cross"/>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5322368"/>
        <c:crosses val="autoZero"/>
        <c:auto val="1"/>
        <c:lblAlgn val="ctr"/>
        <c:lblOffset val="100"/>
        <c:tickLblSkip val="10"/>
        <c:tickMarkSkip val="10"/>
        <c:noMultiLvlLbl val="0"/>
      </c:catAx>
      <c:valAx>
        <c:axId val="205322368"/>
        <c:scaling>
          <c:orientation val="minMax"/>
          <c:min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5321808"/>
        <c:crossesAt val="27"/>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4">
    <c:autoUpdate val="0"/>
  </c:externalData>
  <c:userShapes r:id="rId5"/>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257217847769035E-2"/>
          <c:y val="0.2288435323860542"/>
          <c:w val="0.62717410323709533"/>
          <c:h val="0.69254546499049885"/>
        </c:manualLayout>
      </c:layout>
      <c:lineChart>
        <c:grouping val="standard"/>
        <c:varyColors val="0"/>
        <c:ser>
          <c:idx val="3"/>
          <c:order val="0"/>
          <c:tx>
            <c:strRef>
              <c:f>Energy_carbon_intensity!$K$2</c:f>
              <c:strCache>
                <c:ptCount val="1"/>
                <c:pt idx="0">
                  <c:v>U.S. Population</c:v>
                </c:pt>
              </c:strCache>
            </c:strRef>
          </c:tx>
          <c:spPr>
            <a:ln w="22225" cap="rnd">
              <a:solidFill>
                <a:srgbClr val="003953"/>
              </a:solidFill>
              <a:round/>
            </a:ln>
            <a:effectLst/>
          </c:spPr>
          <c:marker>
            <c:symbol val="none"/>
          </c:marker>
          <c:cat>
            <c:numRef>
              <c:f>Energy_carbon_intensity!$AQ$1:$CY$1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Energy_carbon_intensity!$AQ$2:$CY$2</c:f>
              <c:numCache>
                <c:formatCode>0</c:formatCode>
                <c:ptCount val="61"/>
                <c:pt idx="0">
                  <c:v>249.6</c:v>
                </c:pt>
                <c:pt idx="1">
                  <c:v>253</c:v>
                </c:pt>
                <c:pt idx="2">
                  <c:v>256.5</c:v>
                </c:pt>
                <c:pt idx="3">
                  <c:v>259.89999999999998</c:v>
                </c:pt>
                <c:pt idx="4">
                  <c:v>263.10000000000002</c:v>
                </c:pt>
                <c:pt idx="5">
                  <c:v>266.3</c:v>
                </c:pt>
                <c:pt idx="6">
                  <c:v>269.39999999999998</c:v>
                </c:pt>
                <c:pt idx="7">
                  <c:v>272.60000000000002</c:v>
                </c:pt>
                <c:pt idx="8">
                  <c:v>275.89999999999998</c:v>
                </c:pt>
                <c:pt idx="9">
                  <c:v>279</c:v>
                </c:pt>
                <c:pt idx="10">
                  <c:v>282.2</c:v>
                </c:pt>
                <c:pt idx="11">
                  <c:v>285</c:v>
                </c:pt>
                <c:pt idx="12">
                  <c:v>287.60000000000002</c:v>
                </c:pt>
                <c:pt idx="13">
                  <c:v>290.10000000000002</c:v>
                </c:pt>
                <c:pt idx="14">
                  <c:v>292.8</c:v>
                </c:pt>
                <c:pt idx="15">
                  <c:v>295.5</c:v>
                </c:pt>
                <c:pt idx="16">
                  <c:v>298.39999999999998</c:v>
                </c:pt>
                <c:pt idx="17">
                  <c:v>301.2</c:v>
                </c:pt>
                <c:pt idx="18">
                  <c:v>304.10000000000002</c:v>
                </c:pt>
                <c:pt idx="19">
                  <c:v>306.8</c:v>
                </c:pt>
                <c:pt idx="20">
                  <c:v>309.3</c:v>
                </c:pt>
                <c:pt idx="21">
                  <c:v>311.7</c:v>
                </c:pt>
                <c:pt idx="22">
                  <c:v>314</c:v>
                </c:pt>
                <c:pt idx="23">
                  <c:v>316.2</c:v>
                </c:pt>
                <c:pt idx="24">
                  <c:v>318.60000000000002</c:v>
                </c:pt>
                <c:pt idx="25">
                  <c:v>320.89999999999998</c:v>
                </c:pt>
                <c:pt idx="26">
                  <c:v>323.10000000000002</c:v>
                </c:pt>
                <c:pt idx="27">
                  <c:v>325.915863</c:v>
                </c:pt>
                <c:pt idx="28">
                  <c:v>328.517517</c:v>
                </c:pt>
                <c:pt idx="29">
                  <c:v>331.14413500000001</c:v>
                </c:pt>
                <c:pt idx="30">
                  <c:v>333.76190200000002</c:v>
                </c:pt>
                <c:pt idx="31">
                  <c:v>336.36541699999998</c:v>
                </c:pt>
                <c:pt idx="32">
                  <c:v>338.95205700000002</c:v>
                </c:pt>
                <c:pt idx="33">
                  <c:v>341.51858499999997</c:v>
                </c:pt>
                <c:pt idx="34">
                  <c:v>344.06231700000001</c:v>
                </c:pt>
                <c:pt idx="35">
                  <c:v>346.57928500000003</c:v>
                </c:pt>
                <c:pt idx="36">
                  <c:v>349.06863399999997</c:v>
                </c:pt>
                <c:pt idx="37">
                  <c:v>351.52121</c:v>
                </c:pt>
                <c:pt idx="38">
                  <c:v>353.934662</c:v>
                </c:pt>
                <c:pt idx="39">
                  <c:v>356.30508400000002</c:v>
                </c:pt>
                <c:pt idx="40">
                  <c:v>358.630157</c:v>
                </c:pt>
                <c:pt idx="41">
                  <c:v>360.90823399999999</c:v>
                </c:pt>
                <c:pt idx="42">
                  <c:v>363.13848899999999</c:v>
                </c:pt>
                <c:pt idx="43">
                  <c:v>365.32080100000002</c:v>
                </c:pt>
                <c:pt idx="44">
                  <c:v>367.45550500000002</c:v>
                </c:pt>
                <c:pt idx="45">
                  <c:v>369.54434199999997</c:v>
                </c:pt>
                <c:pt idx="46">
                  <c:v>371.59222399999999</c:v>
                </c:pt>
                <c:pt idx="47">
                  <c:v>373.60046399999999</c:v>
                </c:pt>
                <c:pt idx="48">
                  <c:v>375.57104500000003</c:v>
                </c:pt>
                <c:pt idx="49">
                  <c:v>377.50650000000002</c:v>
                </c:pt>
                <c:pt idx="50">
                  <c:v>379.41018700000001</c:v>
                </c:pt>
                <c:pt idx="51">
                  <c:v>381.285461</c:v>
                </c:pt>
                <c:pt idx="52">
                  <c:v>383.136169</c:v>
                </c:pt>
                <c:pt idx="53">
                  <c:v>384.966003</c:v>
                </c:pt>
                <c:pt idx="54">
                  <c:v>386.77929699999999</c:v>
                </c:pt>
                <c:pt idx="55">
                  <c:v>388.580353</c:v>
                </c:pt>
                <c:pt idx="56">
                  <c:v>390.37460299999998</c:v>
                </c:pt>
                <c:pt idx="57">
                  <c:v>392.16479500000003</c:v>
                </c:pt>
                <c:pt idx="58">
                  <c:v>393.95049999999998</c:v>
                </c:pt>
                <c:pt idx="59">
                  <c:v>395.73525999999998</c:v>
                </c:pt>
                <c:pt idx="60">
                  <c:v>397.52450599999997</c:v>
                </c:pt>
              </c:numCache>
            </c:numRef>
          </c:val>
          <c:smooth val="0"/>
        </c:ser>
        <c:dLbls>
          <c:showLegendKey val="0"/>
          <c:showVal val="0"/>
          <c:showCatName val="0"/>
          <c:showSerName val="0"/>
          <c:showPercent val="0"/>
          <c:showBubbleSize val="0"/>
        </c:dLbls>
        <c:smooth val="0"/>
        <c:axId val="205324608"/>
        <c:axId val="205325168"/>
      </c:lineChart>
      <c:catAx>
        <c:axId val="20532460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5325168"/>
        <c:crosses val="autoZero"/>
        <c:auto val="1"/>
        <c:lblAlgn val="ctr"/>
        <c:lblOffset val="100"/>
        <c:tickLblSkip val="30"/>
        <c:tickMarkSkip val="30"/>
        <c:noMultiLvlLbl val="0"/>
      </c:catAx>
      <c:valAx>
        <c:axId val="205325168"/>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5324608"/>
        <c:crossesAt val="2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900">
          <a:solidFill>
            <a:sysClr val="windowText" lastClr="000000"/>
          </a:solidFill>
        </a:defRPr>
      </a:pPr>
      <a:endParaRPr lang="en-US"/>
    </a:p>
  </c:txPr>
  <c:externalData r:id="rId4">
    <c:autoUpdate val="0"/>
  </c:externalData>
  <c:userShapes r:id="rId5"/>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257217847769035E-2"/>
          <c:y val="0.23248877284310357"/>
          <c:w val="0.67351706036745407"/>
          <c:h val="0.68890043890043895"/>
        </c:manualLayout>
      </c:layout>
      <c:lineChart>
        <c:grouping val="standard"/>
        <c:varyColors val="0"/>
        <c:ser>
          <c:idx val="3"/>
          <c:order val="0"/>
          <c:tx>
            <c:strRef>
              <c:f>Energy_carbon_intensity!$K$3</c:f>
              <c:strCache>
                <c:ptCount val="1"/>
                <c:pt idx="0">
                  <c:v>GDP/Capita</c:v>
                </c:pt>
              </c:strCache>
            </c:strRef>
          </c:tx>
          <c:spPr>
            <a:ln w="28575" cap="rnd">
              <a:solidFill>
                <a:srgbClr val="003953"/>
              </a:solidFill>
              <a:round/>
            </a:ln>
            <a:effectLst/>
          </c:spPr>
          <c:marker>
            <c:symbol val="none"/>
          </c:marker>
          <c:cat>
            <c:numRef>
              <c:f>Energy_carbon_intensity!$AQ$1:$CY$1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Energy_carbon_intensity!$AQ$3:$CY$3</c:f>
              <c:numCache>
                <c:formatCode>0</c:formatCode>
                <c:ptCount val="61"/>
                <c:pt idx="0">
                  <c:v>35.877403846153847</c:v>
                </c:pt>
                <c:pt idx="1">
                  <c:v>35.369169960474309</c:v>
                </c:pt>
                <c:pt idx="2">
                  <c:v>36.127095516569199</c:v>
                </c:pt>
                <c:pt idx="3">
                  <c:v>36.633320507887653</c:v>
                </c:pt>
                <c:pt idx="4">
                  <c:v>37.64880273660205</c:v>
                </c:pt>
                <c:pt idx="5">
                  <c:v>38.20803604956815</c:v>
                </c:pt>
                <c:pt idx="6">
                  <c:v>39.201930215293245</c:v>
                </c:pt>
                <c:pt idx="7">
                  <c:v>40.480190755685982</c:v>
                </c:pt>
                <c:pt idx="8">
                  <c:v>41.775643349039512</c:v>
                </c:pt>
                <c:pt idx="9">
                  <c:v>43.246953405017919</c:v>
                </c:pt>
                <c:pt idx="10">
                  <c:v>44.506378454996458</c:v>
                </c:pt>
                <c:pt idx="11">
                  <c:v>44.498947368421057</c:v>
                </c:pt>
                <c:pt idx="12">
                  <c:v>44.884561891515986</c:v>
                </c:pt>
                <c:pt idx="13">
                  <c:v>45.746639089968973</c:v>
                </c:pt>
                <c:pt idx="14">
                  <c:v>47.040642076502728</c:v>
                </c:pt>
                <c:pt idx="15">
                  <c:v>48.169881556683592</c:v>
                </c:pt>
                <c:pt idx="16">
                  <c:v>48.973860589812332</c:v>
                </c:pt>
                <c:pt idx="17">
                  <c:v>49.38147410358566</c:v>
                </c:pt>
                <c:pt idx="18">
                  <c:v>48.768168365669183</c:v>
                </c:pt>
                <c:pt idx="19">
                  <c:v>46.997066492829205</c:v>
                </c:pt>
                <c:pt idx="20">
                  <c:v>47.797607500808276</c:v>
                </c:pt>
                <c:pt idx="21">
                  <c:v>48.189284568495353</c:v>
                </c:pt>
                <c:pt idx="22">
                  <c:v>48.9</c:v>
                </c:pt>
                <c:pt idx="23">
                  <c:v>49.374446552814682</c:v>
                </c:pt>
                <c:pt idx="24">
                  <c:v>50.16415568110483</c:v>
                </c:pt>
                <c:pt idx="25">
                  <c:v>51.097538173885951</c:v>
                </c:pt>
                <c:pt idx="26">
                  <c:v>51.569483132157217</c:v>
                </c:pt>
                <c:pt idx="27">
                  <c:v>52.390456548597022</c:v>
                </c:pt>
                <c:pt idx="28">
                  <c:v>53.273866787444398</c:v>
                </c:pt>
                <c:pt idx="29">
                  <c:v>54.142350656459612</c:v>
                </c:pt>
                <c:pt idx="30">
                  <c:v>54.93409551279462</c:v>
                </c:pt>
                <c:pt idx="31">
                  <c:v>55.651291648689323</c:v>
                </c:pt>
                <c:pt idx="32">
                  <c:v>56.416769519708204</c:v>
                </c:pt>
                <c:pt idx="33">
                  <c:v>57.084575233292213</c:v>
                </c:pt>
                <c:pt idx="34">
                  <c:v>57.699712796504826</c:v>
                </c:pt>
                <c:pt idx="35">
                  <c:v>58.343595581599743</c:v>
                </c:pt>
                <c:pt idx="36">
                  <c:v>59.040502332844952</c:v>
                </c:pt>
                <c:pt idx="37">
                  <c:v>59.850707071132348</c:v>
                </c:pt>
                <c:pt idx="38">
                  <c:v>60.726647973800318</c:v>
                </c:pt>
                <c:pt idx="39">
                  <c:v>61.615401645517913</c:v>
                </c:pt>
                <c:pt idx="40">
                  <c:v>62.518189743312632</c:v>
                </c:pt>
                <c:pt idx="41">
                  <c:v>63.440327933886927</c:v>
                </c:pt>
                <c:pt idx="42">
                  <c:v>64.351976989142571</c:v>
                </c:pt>
                <c:pt idx="43">
                  <c:v>65.239685221209172</c:v>
                </c:pt>
                <c:pt idx="44">
                  <c:v>66.170920860200468</c:v>
                </c:pt>
                <c:pt idx="45">
                  <c:v>67.113827319807811</c:v>
                </c:pt>
                <c:pt idx="46">
                  <c:v>68.082158740221658</c:v>
                </c:pt>
                <c:pt idx="47">
                  <c:v>69.045894239039271</c:v>
                </c:pt>
                <c:pt idx="48">
                  <c:v>70.000331511179198</c:v>
                </c:pt>
                <c:pt idx="49">
                  <c:v>71.017444401619571</c:v>
                </c:pt>
                <c:pt idx="50">
                  <c:v>72.100190802204267</c:v>
                </c:pt>
                <c:pt idx="51">
                  <c:v>73.200793874487658</c:v>
                </c:pt>
                <c:pt idx="52">
                  <c:v>74.311297148769057</c:v>
                </c:pt>
                <c:pt idx="53">
                  <c:v>75.467317465952959</c:v>
                </c:pt>
                <c:pt idx="54">
                  <c:v>76.596679284000047</c:v>
                </c:pt>
                <c:pt idx="55">
                  <c:v>77.729237864993138</c:v>
                </c:pt>
                <c:pt idx="56">
                  <c:v>78.860891116935704</c:v>
                </c:pt>
                <c:pt idx="57">
                  <c:v>80.077404862412493</c:v>
                </c:pt>
                <c:pt idx="58">
                  <c:v>81.224017200130476</c:v>
                </c:pt>
                <c:pt idx="59">
                  <c:v>82.33706465276812</c:v>
                </c:pt>
                <c:pt idx="60">
                  <c:v>83.528960083784128</c:v>
                </c:pt>
              </c:numCache>
            </c:numRef>
          </c:val>
          <c:smooth val="0"/>
        </c:ser>
        <c:dLbls>
          <c:showLegendKey val="0"/>
          <c:showVal val="0"/>
          <c:showCatName val="0"/>
          <c:showSerName val="0"/>
          <c:showPercent val="0"/>
          <c:showBubbleSize val="0"/>
        </c:dLbls>
        <c:smooth val="0"/>
        <c:axId val="205327408"/>
        <c:axId val="205327968"/>
      </c:lineChart>
      <c:catAx>
        <c:axId val="20532740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5327968"/>
        <c:crosses val="autoZero"/>
        <c:auto val="1"/>
        <c:lblAlgn val="ctr"/>
        <c:lblOffset val="100"/>
        <c:tickLblSkip val="30"/>
        <c:tickMarkSkip val="30"/>
        <c:noMultiLvlLbl val="0"/>
      </c:catAx>
      <c:valAx>
        <c:axId val="205327968"/>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5327408"/>
        <c:crossesAt val="2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900">
          <a:solidFill>
            <a:sysClr val="windowText" lastClr="000000"/>
          </a:solidFill>
        </a:defRPr>
      </a:pPr>
      <a:endParaRPr lang="en-US"/>
    </a:p>
  </c:txPr>
  <c:externalData r:id="rId4">
    <c:autoUpdate val="0"/>
  </c:externalData>
  <c:userShapes r:id="rId5"/>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9653543307086613"/>
          <c:y val="0.23521087997919413"/>
          <c:w val="0.67351706036745407"/>
          <c:h val="0.68617789473168567"/>
        </c:manualLayout>
      </c:layout>
      <c:lineChart>
        <c:grouping val="standard"/>
        <c:varyColors val="0"/>
        <c:ser>
          <c:idx val="0"/>
          <c:order val="0"/>
          <c:tx>
            <c:strRef>
              <c:f>Energy_carbon_intensity!$K$4</c:f>
              <c:strCache>
                <c:ptCount val="1"/>
                <c:pt idx="0">
                  <c:v>Energy Intensity</c:v>
                </c:pt>
              </c:strCache>
            </c:strRef>
          </c:tx>
          <c:spPr>
            <a:ln w="28575" cap="rnd">
              <a:solidFill>
                <a:srgbClr val="003953"/>
              </a:solidFill>
              <a:round/>
            </a:ln>
            <a:effectLst/>
          </c:spPr>
          <c:marker>
            <c:symbol val="none"/>
          </c:marker>
          <c:cat>
            <c:numRef>
              <c:f>Energy_carbon_intensity!$AQ$1:$CY$1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Energy_carbon_intensity!$AQ$4:$CY$4</c:f>
              <c:numCache>
                <c:formatCode>0</c:formatCode>
                <c:ptCount val="61"/>
                <c:pt idx="0">
                  <c:v>9.4343332216638736</c:v>
                </c:pt>
                <c:pt idx="1">
                  <c:v>9.4360129185105723</c:v>
                </c:pt>
                <c:pt idx="2">
                  <c:v>9.2571350873027853</c:v>
                </c:pt>
                <c:pt idx="3">
                  <c:v>9.1760769877113759</c:v>
                </c:pt>
                <c:pt idx="4">
                  <c:v>8.9938156964887863</c:v>
                </c:pt>
                <c:pt idx="5">
                  <c:v>8.9466735464087748</c:v>
                </c:pt>
                <c:pt idx="6">
                  <c:v>8.9026162295237175</c:v>
                </c:pt>
                <c:pt idx="7">
                  <c:v>8.5728316523031491</c:v>
                </c:pt>
                <c:pt idx="8">
                  <c:v>8.2438454263875265</c:v>
                </c:pt>
                <c:pt idx="9">
                  <c:v>8.0100443398337475</c:v>
                </c:pt>
                <c:pt idx="10">
                  <c:v>7.8677475576645932</c:v>
                </c:pt>
                <c:pt idx="11">
                  <c:v>7.5830433994101973</c:v>
                </c:pt>
                <c:pt idx="12">
                  <c:v>7.5641022403321774</c:v>
                </c:pt>
                <c:pt idx="13">
                  <c:v>7.3782512376517388</c:v>
                </c:pt>
                <c:pt idx="14">
                  <c:v>7.2668318873198539</c:v>
                </c:pt>
                <c:pt idx="15">
                  <c:v>7.0385221508760587</c:v>
                </c:pt>
                <c:pt idx="16">
                  <c:v>6.807572705251201</c:v>
                </c:pt>
                <c:pt idx="17">
                  <c:v>6.7915027867981737</c:v>
                </c:pt>
                <c:pt idx="18">
                  <c:v>6.6681134696299491</c:v>
                </c:pt>
                <c:pt idx="19">
                  <c:v>6.5274719634918537</c:v>
                </c:pt>
                <c:pt idx="20">
                  <c:v>6.5912761942125844</c:v>
                </c:pt>
                <c:pt idx="21">
                  <c:v>6.4475927725923068</c:v>
                </c:pt>
                <c:pt idx="22">
                  <c:v>6.1487724851184655</c:v>
                </c:pt>
                <c:pt idx="23">
                  <c:v>6.2235633671103363</c:v>
                </c:pt>
                <c:pt idx="24">
                  <c:v>6.1519631717587577</c:v>
                </c:pt>
                <c:pt idx="25">
                  <c:v>5.9380767448100897</c:v>
                </c:pt>
                <c:pt idx="26">
                  <c:v>5.8499611693604061</c:v>
                </c:pt>
                <c:pt idx="27">
                  <c:v>5.6693919447745644</c:v>
                </c:pt>
                <c:pt idx="28">
                  <c:v>5.6568926392212227</c:v>
                </c:pt>
                <c:pt idx="29">
                  <c:v>5.5729244455754543</c:v>
                </c:pt>
                <c:pt idx="30">
                  <c:v>5.4680533379270395</c:v>
                </c:pt>
                <c:pt idx="31">
                  <c:v>5.354742940935413</c:v>
                </c:pt>
                <c:pt idx="32">
                  <c:v>5.2377835308547747</c:v>
                </c:pt>
                <c:pt idx="33">
                  <c:v>5.1358190299261706</c:v>
                </c:pt>
                <c:pt idx="34">
                  <c:v>5.0489706874283282</c:v>
                </c:pt>
                <c:pt idx="35">
                  <c:v>4.9505295012918014</c:v>
                </c:pt>
                <c:pt idx="36">
                  <c:v>4.8547569864168594</c:v>
                </c:pt>
                <c:pt idx="37">
                  <c:v>4.7626348691981377</c:v>
                </c:pt>
                <c:pt idx="38">
                  <c:v>4.6726267544557922</c:v>
                </c:pt>
                <c:pt idx="39">
                  <c:v>4.5824705274720374</c:v>
                </c:pt>
                <c:pt idx="40">
                  <c:v>4.4912446493370091</c:v>
                </c:pt>
                <c:pt idx="41">
                  <c:v>4.4040370319907867</c:v>
                </c:pt>
                <c:pt idx="42">
                  <c:v>4.3211241434343197</c:v>
                </c:pt>
                <c:pt idx="43">
                  <c:v>4.246159519435114</c:v>
                </c:pt>
                <c:pt idx="44">
                  <c:v>4.1725406956406701</c:v>
                </c:pt>
                <c:pt idx="45">
                  <c:v>4.104663496016375</c:v>
                </c:pt>
                <c:pt idx="46">
                  <c:v>4.0377100829505128</c:v>
                </c:pt>
                <c:pt idx="47">
                  <c:v>3.9772492596538771</c:v>
                </c:pt>
                <c:pt idx="48">
                  <c:v>3.921889768122206</c:v>
                </c:pt>
                <c:pt idx="49">
                  <c:v>3.862398327088473</c:v>
                </c:pt>
                <c:pt idx="50">
                  <c:v>3.8009795773823294</c:v>
                </c:pt>
                <c:pt idx="51">
                  <c:v>3.7411469145433771</c:v>
                </c:pt>
                <c:pt idx="52">
                  <c:v>3.6807529610009881</c:v>
                </c:pt>
                <c:pt idx="53">
                  <c:v>3.623157759720903</c:v>
                </c:pt>
                <c:pt idx="54">
                  <c:v>3.5692248411176064</c:v>
                </c:pt>
                <c:pt idx="55">
                  <c:v>3.5167575379275515</c:v>
                </c:pt>
                <c:pt idx="56">
                  <c:v>3.4668897142740107</c:v>
                </c:pt>
                <c:pt idx="57">
                  <c:v>3.4170835582620422</c:v>
                </c:pt>
                <c:pt idx="58">
                  <c:v>3.3719565708038637</c:v>
                </c:pt>
                <c:pt idx="59">
                  <c:v>3.3291402333527627</c:v>
                </c:pt>
                <c:pt idx="60">
                  <c:v>3.2834621735991805</c:v>
                </c:pt>
              </c:numCache>
            </c:numRef>
          </c:val>
          <c:smooth val="0"/>
        </c:ser>
        <c:dLbls>
          <c:showLegendKey val="0"/>
          <c:showVal val="0"/>
          <c:showCatName val="0"/>
          <c:showSerName val="0"/>
          <c:showPercent val="0"/>
          <c:showBubbleSize val="0"/>
        </c:dLbls>
        <c:smooth val="0"/>
        <c:axId val="205330208"/>
        <c:axId val="205330768"/>
      </c:lineChart>
      <c:catAx>
        <c:axId val="20533020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5330768"/>
        <c:crosses val="autoZero"/>
        <c:auto val="1"/>
        <c:lblAlgn val="ctr"/>
        <c:lblOffset val="100"/>
        <c:tickLblSkip val="30"/>
        <c:tickMarkSkip val="30"/>
        <c:noMultiLvlLbl val="0"/>
      </c:catAx>
      <c:valAx>
        <c:axId val="205330768"/>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5330208"/>
        <c:crossesAt val="2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900">
          <a:solidFill>
            <a:sysClr val="windowText" lastClr="000000"/>
          </a:solidFill>
        </a:defRPr>
      </a:pPr>
      <a:endParaRPr lang="en-US"/>
    </a:p>
  </c:txPr>
  <c:externalData r:id="rId4">
    <c:autoUpdate val="0"/>
  </c:externalData>
  <c:userShapes r:id="rId5"/>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257217847769035E-2"/>
          <c:y val="0.22878017394129446"/>
          <c:w val="0.61275289807524058"/>
          <c:h val="0.69260865205252453"/>
        </c:manualLayout>
      </c:layout>
      <c:lineChart>
        <c:grouping val="standard"/>
        <c:varyColors val="0"/>
        <c:ser>
          <c:idx val="3"/>
          <c:order val="0"/>
          <c:tx>
            <c:strRef>
              <c:f>Energy_carbon_intensity!$K$5</c:f>
              <c:strCache>
                <c:ptCount val="1"/>
                <c:pt idx="0">
                  <c:v>Carbon Intensity</c:v>
                </c:pt>
              </c:strCache>
            </c:strRef>
          </c:tx>
          <c:spPr>
            <a:ln w="22225" cap="rnd">
              <a:solidFill>
                <a:srgbClr val="003953"/>
              </a:solidFill>
              <a:round/>
            </a:ln>
            <a:effectLst/>
          </c:spPr>
          <c:marker>
            <c:symbol val="none"/>
          </c:marker>
          <c:cat>
            <c:numRef>
              <c:f>Energy_carbon_intensity!$AQ$1:$CY$1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Energy_carbon_intensity!$AQ$5:$CY$5</c:f>
              <c:numCache>
                <c:formatCode>0</c:formatCode>
                <c:ptCount val="61"/>
                <c:pt idx="0">
                  <c:v>59.639788877608183</c:v>
                </c:pt>
                <c:pt idx="1">
                  <c:v>59.128073120552116</c:v>
                </c:pt>
                <c:pt idx="2">
                  <c:v>59.301590512377821</c:v>
                </c:pt>
                <c:pt idx="3">
                  <c:v>59.344285941753917</c:v>
                </c:pt>
                <c:pt idx="4">
                  <c:v>59.058670759309436</c:v>
                </c:pt>
                <c:pt idx="5">
                  <c:v>58.472219027326339</c:v>
                </c:pt>
                <c:pt idx="6">
                  <c:v>58.602052126274984</c:v>
                </c:pt>
                <c:pt idx="7">
                  <c:v>59.027768821972515</c:v>
                </c:pt>
                <c:pt idx="8">
                  <c:v>59.309452304579175</c:v>
                </c:pt>
                <c:pt idx="9">
                  <c:v>58.850000135542864</c:v>
                </c:pt>
                <c:pt idx="10">
                  <c:v>59.381511086771511</c:v>
                </c:pt>
                <c:pt idx="11">
                  <c:v>59.907700840367838</c:v>
                </c:pt>
                <c:pt idx="12">
                  <c:v>59.444919636879398</c:v>
                </c:pt>
                <c:pt idx="13">
                  <c:v>59.779685982619455</c:v>
                </c:pt>
                <c:pt idx="14">
                  <c:v>59.648340070606068</c:v>
                </c:pt>
                <c:pt idx="15">
                  <c:v>59.820867089794987</c:v>
                </c:pt>
                <c:pt idx="16">
                  <c:v>59.406145113692382</c:v>
                </c:pt>
                <c:pt idx="17">
                  <c:v>59.401904325382105</c:v>
                </c:pt>
                <c:pt idx="18">
                  <c:v>58.741041506494192</c:v>
                </c:pt>
                <c:pt idx="19">
                  <c:v>57.221939006983391</c:v>
                </c:pt>
                <c:pt idx="20">
                  <c:v>57.283103691778841</c:v>
                </c:pt>
                <c:pt idx="21">
                  <c:v>56.220318558672389</c:v>
                </c:pt>
                <c:pt idx="22">
                  <c:v>55.415775686512205</c:v>
                </c:pt>
                <c:pt idx="23">
                  <c:v>55.170245177212401</c:v>
                </c:pt>
                <c:pt idx="24">
                  <c:v>54.985754484468515</c:v>
                </c:pt>
                <c:pt idx="25">
                  <c:v>54.014687314800227</c:v>
                </c:pt>
                <c:pt idx="26">
                  <c:v>53.081040035050648</c:v>
                </c:pt>
                <c:pt idx="27">
                  <c:v>53.205380878547075</c:v>
                </c:pt>
                <c:pt idx="28">
                  <c:v>53.097527601338506</c:v>
                </c:pt>
                <c:pt idx="29">
                  <c:v>52.340819362146163</c:v>
                </c:pt>
                <c:pt idx="30">
                  <c:v>51.736294710626339</c:v>
                </c:pt>
                <c:pt idx="31">
                  <c:v>51.242134990898457</c:v>
                </c:pt>
                <c:pt idx="32">
                  <c:v>50.79816026238435</c:v>
                </c:pt>
                <c:pt idx="33">
                  <c:v>50.713828581731114</c:v>
                </c:pt>
                <c:pt idx="34">
                  <c:v>50.736743837512073</c:v>
                </c:pt>
                <c:pt idx="35">
                  <c:v>50.738269774134125</c:v>
                </c:pt>
                <c:pt idx="36">
                  <c:v>50.721510487129081</c:v>
                </c:pt>
                <c:pt idx="37">
                  <c:v>50.570323136140125</c:v>
                </c:pt>
                <c:pt idx="38">
                  <c:v>50.403947473547944</c:v>
                </c:pt>
                <c:pt idx="39">
                  <c:v>50.294865336636235</c:v>
                </c:pt>
                <c:pt idx="40">
                  <c:v>50.181356195484902</c:v>
                </c:pt>
                <c:pt idx="41">
                  <c:v>50.012525041544421</c:v>
                </c:pt>
                <c:pt idx="42">
                  <c:v>49.813200196563713</c:v>
                </c:pt>
                <c:pt idx="43">
                  <c:v>49.624358384947548</c:v>
                </c:pt>
                <c:pt idx="44">
                  <c:v>49.526817489261546</c:v>
                </c:pt>
                <c:pt idx="45">
                  <c:v>49.35020370335517</c:v>
                </c:pt>
                <c:pt idx="46">
                  <c:v>49.294945983093768</c:v>
                </c:pt>
                <c:pt idx="47">
                  <c:v>49.176188856885297</c:v>
                </c:pt>
                <c:pt idx="48">
                  <c:v>49.036099545844984</c:v>
                </c:pt>
                <c:pt idx="49">
                  <c:v>48.938278478754086</c:v>
                </c:pt>
                <c:pt idx="50">
                  <c:v>48.860511036602738</c:v>
                </c:pt>
                <c:pt idx="51">
                  <c:v>48.794764048781722</c:v>
                </c:pt>
                <c:pt idx="52">
                  <c:v>48.712004667354158</c:v>
                </c:pt>
                <c:pt idx="53">
                  <c:v>48.661425282482625</c:v>
                </c:pt>
                <c:pt idx="54">
                  <c:v>48.648451422610286</c:v>
                </c:pt>
                <c:pt idx="55">
                  <c:v>48.568784676328036</c:v>
                </c:pt>
                <c:pt idx="56">
                  <c:v>48.449670119336226</c:v>
                </c:pt>
                <c:pt idx="57">
                  <c:v>48.387980079903627</c:v>
                </c:pt>
                <c:pt idx="58">
                  <c:v>48.355050998184993</c:v>
                </c:pt>
                <c:pt idx="59">
                  <c:v>48.374376536283876</c:v>
                </c:pt>
                <c:pt idx="60">
                  <c:v>48.416518396456034</c:v>
                </c:pt>
              </c:numCache>
            </c:numRef>
          </c:val>
          <c:smooth val="0"/>
        </c:ser>
        <c:dLbls>
          <c:showLegendKey val="0"/>
          <c:showVal val="0"/>
          <c:showCatName val="0"/>
          <c:showSerName val="0"/>
          <c:showPercent val="0"/>
          <c:showBubbleSize val="0"/>
        </c:dLbls>
        <c:smooth val="0"/>
        <c:axId val="205333008"/>
        <c:axId val="205333568"/>
      </c:lineChart>
      <c:catAx>
        <c:axId val="20533300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5333568"/>
        <c:crosses val="autoZero"/>
        <c:auto val="1"/>
        <c:lblAlgn val="ctr"/>
        <c:lblOffset val="100"/>
        <c:tickLblSkip val="30"/>
        <c:tickMarkSkip val="30"/>
        <c:noMultiLvlLbl val="0"/>
      </c:catAx>
      <c:valAx>
        <c:axId val="205333568"/>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5333008"/>
        <c:crossesAt val="2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4">
    <c:autoUpdate val="0"/>
  </c:externalData>
  <c:userShapes r:id="rId5"/>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740157480314961"/>
          <c:y val="0.20188059425264149"/>
          <c:w val="0.73370953630796154"/>
          <c:h val="0.69816357089979142"/>
        </c:manualLayout>
      </c:layout>
      <c:scatterChart>
        <c:scatterStyle val="lineMarker"/>
        <c:varyColors val="0"/>
        <c:ser>
          <c:idx val="0"/>
          <c:order val="0"/>
          <c:tx>
            <c:strRef>
              <c:f>Macro_cases!$K$3</c:f>
              <c:strCache>
                <c:ptCount val="1"/>
                <c:pt idx="0">
                  <c:v>GDP_HMAC</c:v>
                </c:pt>
              </c:strCache>
            </c:strRef>
          </c:tx>
          <c:spPr>
            <a:ln w="19050" cap="rnd">
              <a:solidFill>
                <a:schemeClr val="accent1"/>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Macro_cases!$BK$3:$CY$3</c:f>
              <c:numCache>
                <c:formatCode>0.000</c:formatCode>
                <c:ptCount val="41"/>
                <c:pt idx="0">
                  <c:v>14783.8</c:v>
                </c:pt>
                <c:pt idx="1">
                  <c:v>15020.6</c:v>
                </c:pt>
                <c:pt idx="2">
                  <c:v>15354.6</c:v>
                </c:pt>
                <c:pt idx="3">
                  <c:v>15612.2</c:v>
                </c:pt>
                <c:pt idx="4">
                  <c:v>15982.3</c:v>
                </c:pt>
                <c:pt idx="5">
                  <c:v>16397.2</c:v>
                </c:pt>
                <c:pt idx="6">
                  <c:v>16662.099999999999</c:v>
                </c:pt>
                <c:pt idx="7">
                  <c:v>17074.880859000001</c:v>
                </c:pt>
                <c:pt idx="8">
                  <c:v>17564.474609000001</c:v>
                </c:pt>
                <c:pt idx="9">
                  <c:v>18139.535156000002</c:v>
                </c:pt>
                <c:pt idx="10">
                  <c:v>18675.033202999999</c:v>
                </c:pt>
                <c:pt idx="11">
                  <c:v>19209.001952999999</c:v>
                </c:pt>
                <c:pt idx="12">
                  <c:v>19684.488281000002</c:v>
                </c:pt>
                <c:pt idx="13">
                  <c:v>20126.685547000001</c:v>
                </c:pt>
                <c:pt idx="14">
                  <c:v>20542.880859000001</c:v>
                </c:pt>
                <c:pt idx="15">
                  <c:v>20975.988281000002</c:v>
                </c:pt>
                <c:pt idx="16">
                  <c:v>21444.085938</c:v>
                </c:pt>
                <c:pt idx="17">
                  <c:v>21953.177734000001</c:v>
                </c:pt>
                <c:pt idx="18">
                  <c:v>22526.980468999998</c:v>
                </c:pt>
                <c:pt idx="19">
                  <c:v>23073.421875</c:v>
                </c:pt>
                <c:pt idx="20">
                  <c:v>23675.742188</c:v>
                </c:pt>
                <c:pt idx="21">
                  <c:v>24232.314452999999</c:v>
                </c:pt>
                <c:pt idx="22">
                  <c:v>24815.892577999999</c:v>
                </c:pt>
                <c:pt idx="23">
                  <c:v>25417.060547000001</c:v>
                </c:pt>
                <c:pt idx="24">
                  <c:v>25996.865234000001</c:v>
                </c:pt>
                <c:pt idx="25">
                  <c:v>26631.169922000001</c:v>
                </c:pt>
                <c:pt idx="26">
                  <c:v>27286.337890999999</c:v>
                </c:pt>
                <c:pt idx="27">
                  <c:v>27946.332031000002</c:v>
                </c:pt>
                <c:pt idx="28">
                  <c:v>28664.123047000001</c:v>
                </c:pt>
                <c:pt idx="29">
                  <c:v>29393.056640999999</c:v>
                </c:pt>
                <c:pt idx="30">
                  <c:v>30168.289062</c:v>
                </c:pt>
                <c:pt idx="31">
                  <c:v>30969.453125</c:v>
                </c:pt>
                <c:pt idx="32">
                  <c:v>31814.835938</c:v>
                </c:pt>
                <c:pt idx="33">
                  <c:v>32714.554688</c:v>
                </c:pt>
                <c:pt idx="34">
                  <c:v>33593.757812000003</c:v>
                </c:pt>
                <c:pt idx="35">
                  <c:v>34494.394530999998</c:v>
                </c:pt>
                <c:pt idx="36">
                  <c:v>35416.632812000003</c:v>
                </c:pt>
                <c:pt idx="37">
                  <c:v>36408.410155999998</c:v>
                </c:pt>
                <c:pt idx="38">
                  <c:v>37352.035155999998</c:v>
                </c:pt>
                <c:pt idx="39">
                  <c:v>38337.710937999997</c:v>
                </c:pt>
                <c:pt idx="40">
                  <c:v>39347.773437999997</c:v>
                </c:pt>
              </c:numCache>
            </c:numRef>
          </c:yVal>
          <c:smooth val="0"/>
        </c:ser>
        <c:ser>
          <c:idx val="2"/>
          <c:order val="1"/>
          <c:tx>
            <c:strRef>
              <c:f>Macro_cases!$K$4</c:f>
              <c:strCache>
                <c:ptCount val="1"/>
                <c:pt idx="0">
                  <c:v>GDP_LMAC</c:v>
                </c:pt>
              </c:strCache>
            </c:strRef>
          </c:tx>
          <c:spPr>
            <a:ln w="19050" cap="rnd">
              <a:solidFill>
                <a:srgbClr val="675005"/>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Macro_cases!$BK$4:$CY$4</c:f>
              <c:numCache>
                <c:formatCode>0.000</c:formatCode>
                <c:ptCount val="41"/>
                <c:pt idx="0">
                  <c:v>14783.8</c:v>
                </c:pt>
                <c:pt idx="1">
                  <c:v>15020.6</c:v>
                </c:pt>
                <c:pt idx="2">
                  <c:v>15354.6</c:v>
                </c:pt>
                <c:pt idx="3">
                  <c:v>15612.2</c:v>
                </c:pt>
                <c:pt idx="4">
                  <c:v>15982.3</c:v>
                </c:pt>
                <c:pt idx="5">
                  <c:v>16397.2</c:v>
                </c:pt>
                <c:pt idx="6">
                  <c:v>16662.099999999999</c:v>
                </c:pt>
                <c:pt idx="7">
                  <c:v>17074.880859000001</c:v>
                </c:pt>
                <c:pt idx="8">
                  <c:v>17398.224609000001</c:v>
                </c:pt>
                <c:pt idx="9">
                  <c:v>17544.511718999998</c:v>
                </c:pt>
                <c:pt idx="10">
                  <c:v>17769.158202999999</c:v>
                </c:pt>
                <c:pt idx="11">
                  <c:v>18028.519531000002</c:v>
                </c:pt>
                <c:pt idx="12">
                  <c:v>18278.429688</c:v>
                </c:pt>
                <c:pt idx="13">
                  <c:v>18513.404297000001</c:v>
                </c:pt>
                <c:pt idx="14">
                  <c:v>18747.410156000002</c:v>
                </c:pt>
                <c:pt idx="15">
                  <c:v>18990.052734000001</c:v>
                </c:pt>
                <c:pt idx="16">
                  <c:v>19269.332031000002</c:v>
                </c:pt>
                <c:pt idx="17">
                  <c:v>19583.939452999999</c:v>
                </c:pt>
                <c:pt idx="18">
                  <c:v>19942.623047000001</c:v>
                </c:pt>
                <c:pt idx="19">
                  <c:v>20289.154297000001</c:v>
                </c:pt>
                <c:pt idx="20">
                  <c:v>20639.023438</c:v>
                </c:pt>
                <c:pt idx="21">
                  <c:v>20972.113281000002</c:v>
                </c:pt>
                <c:pt idx="22">
                  <c:v>21331.494140999999</c:v>
                </c:pt>
                <c:pt idx="23">
                  <c:v>21671.210938</c:v>
                </c:pt>
                <c:pt idx="24">
                  <c:v>21983.195312</c:v>
                </c:pt>
                <c:pt idx="25">
                  <c:v>22288.162109000001</c:v>
                </c:pt>
                <c:pt idx="26">
                  <c:v>22620.402343999998</c:v>
                </c:pt>
                <c:pt idx="27">
                  <c:v>22973.175781000002</c:v>
                </c:pt>
                <c:pt idx="28">
                  <c:v>23362.599609000001</c:v>
                </c:pt>
                <c:pt idx="29">
                  <c:v>23764.357422000001</c:v>
                </c:pt>
                <c:pt idx="30">
                  <c:v>24171.484375</c:v>
                </c:pt>
                <c:pt idx="31">
                  <c:v>24588.25</c:v>
                </c:pt>
                <c:pt idx="32">
                  <c:v>24996.380859000001</c:v>
                </c:pt>
                <c:pt idx="33">
                  <c:v>25393.589843999998</c:v>
                </c:pt>
                <c:pt idx="34">
                  <c:v>25749.404297000001</c:v>
                </c:pt>
                <c:pt idx="35">
                  <c:v>26077.775390999999</c:v>
                </c:pt>
                <c:pt idx="36">
                  <c:v>26421.927734000001</c:v>
                </c:pt>
                <c:pt idx="37">
                  <c:v>26763.765625</c:v>
                </c:pt>
                <c:pt idx="38">
                  <c:v>27095.572265999999</c:v>
                </c:pt>
                <c:pt idx="39">
                  <c:v>27413.410156000002</c:v>
                </c:pt>
                <c:pt idx="40">
                  <c:v>27709.734375</c:v>
                </c:pt>
              </c:numCache>
            </c:numRef>
          </c:yVal>
          <c:smooth val="0"/>
        </c:ser>
        <c:ser>
          <c:idx val="1"/>
          <c:order val="2"/>
          <c:tx>
            <c:strRef>
              <c:f>Macro_cases!$K$2</c:f>
              <c:strCache>
                <c:ptCount val="1"/>
                <c:pt idx="0">
                  <c:v>GDP_REF</c:v>
                </c:pt>
              </c:strCache>
            </c:strRef>
          </c:tx>
          <c:spPr>
            <a:ln w="19050" cap="rnd">
              <a:solidFill>
                <a:srgbClr val="000000"/>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Macro_cases!$BK$2:$CY$2</c:f>
              <c:numCache>
                <c:formatCode>0.000</c:formatCode>
                <c:ptCount val="41"/>
                <c:pt idx="0">
                  <c:v>14783.8</c:v>
                </c:pt>
                <c:pt idx="1">
                  <c:v>15020.6</c:v>
                </c:pt>
                <c:pt idx="2">
                  <c:v>15354.6</c:v>
                </c:pt>
                <c:pt idx="3">
                  <c:v>15612.2</c:v>
                </c:pt>
                <c:pt idx="4">
                  <c:v>15982.3</c:v>
                </c:pt>
                <c:pt idx="5">
                  <c:v>16397.2</c:v>
                </c:pt>
                <c:pt idx="6">
                  <c:v>16662.099999999999</c:v>
                </c:pt>
                <c:pt idx="7">
                  <c:v>17074.880859000001</c:v>
                </c:pt>
                <c:pt idx="8">
                  <c:v>17501.398438</c:v>
                </c:pt>
                <c:pt idx="9">
                  <c:v>17928.921875</c:v>
                </c:pt>
                <c:pt idx="10">
                  <c:v>18334.908202999999</c:v>
                </c:pt>
                <c:pt idx="11">
                  <c:v>18719.169922000001</c:v>
                </c:pt>
                <c:pt idx="12">
                  <c:v>19122.580077999999</c:v>
                </c:pt>
                <c:pt idx="13">
                  <c:v>19495.443359000001</c:v>
                </c:pt>
                <c:pt idx="14">
                  <c:v>19852.296875</c:v>
                </c:pt>
                <c:pt idx="15">
                  <c:v>20220.681640999999</c:v>
                </c:pt>
                <c:pt idx="16">
                  <c:v>20609.1875</c:v>
                </c:pt>
                <c:pt idx="17">
                  <c:v>21038.792968999998</c:v>
                </c:pt>
                <c:pt idx="18">
                  <c:v>21493.265625</c:v>
                </c:pt>
                <c:pt idx="19">
                  <c:v>21953.880859000001</c:v>
                </c:pt>
                <c:pt idx="20">
                  <c:v>22420.908202999999</c:v>
                </c:pt>
                <c:pt idx="21">
                  <c:v>22896.136718999998</c:v>
                </c:pt>
                <c:pt idx="22">
                  <c:v>23368.679688</c:v>
                </c:pt>
                <c:pt idx="23">
                  <c:v>23833.414062</c:v>
                </c:pt>
                <c:pt idx="24">
                  <c:v>24314.869140999999</c:v>
                </c:pt>
                <c:pt idx="25">
                  <c:v>24801.535156000002</c:v>
                </c:pt>
                <c:pt idx="26">
                  <c:v>25298.800781000002</c:v>
                </c:pt>
                <c:pt idx="27">
                  <c:v>25795.578125</c:v>
                </c:pt>
                <c:pt idx="28">
                  <c:v>26290.097656000002</c:v>
                </c:pt>
                <c:pt idx="29">
                  <c:v>26809.546875</c:v>
                </c:pt>
                <c:pt idx="30">
                  <c:v>27355.546875</c:v>
                </c:pt>
                <c:pt idx="31">
                  <c:v>27910.398438</c:v>
                </c:pt>
                <c:pt idx="32">
                  <c:v>28471.345702999999</c:v>
                </c:pt>
                <c:pt idx="33">
                  <c:v>29052.351562</c:v>
                </c:pt>
                <c:pt idx="34">
                  <c:v>29626.009765999999</c:v>
                </c:pt>
                <c:pt idx="35">
                  <c:v>30204.054688</c:v>
                </c:pt>
                <c:pt idx="36">
                  <c:v>30785.289062</c:v>
                </c:pt>
                <c:pt idx="37">
                  <c:v>31403.539062</c:v>
                </c:pt>
                <c:pt idx="38">
                  <c:v>31998.242188</c:v>
                </c:pt>
                <c:pt idx="39">
                  <c:v>32583.679688</c:v>
                </c:pt>
                <c:pt idx="40">
                  <c:v>33204.808594000002</c:v>
                </c:pt>
              </c:numCache>
            </c:numRef>
          </c:yVal>
          <c:smooth val="0"/>
        </c:ser>
        <c:dLbls>
          <c:showLegendKey val="0"/>
          <c:showVal val="0"/>
          <c:showCatName val="0"/>
          <c:showSerName val="0"/>
          <c:showPercent val="0"/>
          <c:showBubbleSize val="0"/>
        </c:dLbls>
        <c:axId val="206592288"/>
        <c:axId val="206592848"/>
      </c:scatterChart>
      <c:valAx>
        <c:axId val="206592288"/>
        <c:scaling>
          <c:orientation val="minMax"/>
          <c:max val="2050"/>
          <c:min val="201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06592848"/>
        <c:crosses val="autoZero"/>
        <c:crossBetween val="midCat"/>
        <c:majorUnit val="20"/>
      </c:valAx>
      <c:valAx>
        <c:axId val="2065928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06592288"/>
        <c:crosses val="autoZero"/>
        <c:crossBetween val="midCat"/>
        <c:dispUnits>
          <c:builtInUnit val="thousands"/>
        </c:dispUnits>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chemeClr val="tx1"/>
          </a:solidFill>
          <a:latin typeface="Arial" panose="020B0604020202020204" pitchFamily="34" charset="0"/>
          <a:cs typeface="Arial" panose="020B0604020202020204" pitchFamily="34" charset="0"/>
        </a:defRPr>
      </a:pPr>
      <a:endParaRPr lang="en-US"/>
    </a:p>
  </c:txPr>
  <c:externalData r:id="rId4">
    <c:autoUpdate val="0"/>
  </c:externalData>
  <c:userShapes r:id="rId5"/>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83369787109945"/>
          <c:y val="0.20188050067712632"/>
          <c:w val="0.73370953630796154"/>
          <c:h val="0.69816357089979142"/>
        </c:manualLayout>
      </c:layout>
      <c:scatterChart>
        <c:scatterStyle val="lineMarker"/>
        <c:varyColors val="0"/>
        <c:ser>
          <c:idx val="0"/>
          <c:order val="0"/>
          <c:tx>
            <c:strRef>
              <c:f>Macro_cases!$K$7</c:f>
              <c:strCache>
                <c:ptCount val="1"/>
                <c:pt idx="0">
                  <c:v>Population_HMAC</c:v>
                </c:pt>
              </c:strCache>
            </c:strRef>
          </c:tx>
          <c:spPr>
            <a:ln w="28575" cap="rnd">
              <a:solidFill>
                <a:schemeClr val="accent1"/>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Macro_cases!$BK$7:$CY$7</c:f>
              <c:numCache>
                <c:formatCode>0.000</c:formatCode>
                <c:ptCount val="41"/>
                <c:pt idx="0">
                  <c:v>309.3</c:v>
                </c:pt>
                <c:pt idx="1">
                  <c:v>311.7</c:v>
                </c:pt>
                <c:pt idx="2">
                  <c:v>314</c:v>
                </c:pt>
                <c:pt idx="3">
                  <c:v>316.2</c:v>
                </c:pt>
                <c:pt idx="4">
                  <c:v>318.60000000000002</c:v>
                </c:pt>
                <c:pt idx="5">
                  <c:v>320.89999999999998</c:v>
                </c:pt>
                <c:pt idx="6">
                  <c:v>323.10000000000002</c:v>
                </c:pt>
                <c:pt idx="7">
                  <c:v>325.915863</c:v>
                </c:pt>
                <c:pt idx="8">
                  <c:v>328.75579800000003</c:v>
                </c:pt>
                <c:pt idx="9">
                  <c:v>331.79367100000002</c:v>
                </c:pt>
                <c:pt idx="10">
                  <c:v>334.78417999999999</c:v>
                </c:pt>
                <c:pt idx="11">
                  <c:v>337.74529999999999</c:v>
                </c:pt>
                <c:pt idx="12">
                  <c:v>340.72454800000003</c:v>
                </c:pt>
                <c:pt idx="13">
                  <c:v>343.711456</c:v>
                </c:pt>
                <c:pt idx="14">
                  <c:v>346.72213699999998</c:v>
                </c:pt>
                <c:pt idx="15">
                  <c:v>349.77456699999999</c:v>
                </c:pt>
                <c:pt idx="16">
                  <c:v>352.81063799999998</c:v>
                </c:pt>
                <c:pt idx="17">
                  <c:v>355.83813500000002</c:v>
                </c:pt>
                <c:pt idx="18">
                  <c:v>358.91271999999998</c:v>
                </c:pt>
                <c:pt idx="19">
                  <c:v>362.036743</c:v>
                </c:pt>
                <c:pt idx="20">
                  <c:v>365.07986499999998</c:v>
                </c:pt>
                <c:pt idx="21">
                  <c:v>368.07028200000002</c:v>
                </c:pt>
                <c:pt idx="22">
                  <c:v>370.99002100000001</c:v>
                </c:pt>
                <c:pt idx="23">
                  <c:v>373.81488000000002</c:v>
                </c:pt>
                <c:pt idx="24">
                  <c:v>376.68133499999999</c:v>
                </c:pt>
                <c:pt idx="25">
                  <c:v>379.60034200000001</c:v>
                </c:pt>
                <c:pt idx="26">
                  <c:v>382.46771200000001</c:v>
                </c:pt>
                <c:pt idx="27">
                  <c:v>385.25784299999998</c:v>
                </c:pt>
                <c:pt idx="28">
                  <c:v>387.96115099999997</c:v>
                </c:pt>
                <c:pt idx="29">
                  <c:v>390.69482399999998</c:v>
                </c:pt>
                <c:pt idx="30">
                  <c:v>393.36798099999999</c:v>
                </c:pt>
                <c:pt idx="31">
                  <c:v>396.03601099999997</c:v>
                </c:pt>
                <c:pt idx="32">
                  <c:v>398.697113</c:v>
                </c:pt>
                <c:pt idx="33">
                  <c:v>401.27426100000002</c:v>
                </c:pt>
                <c:pt idx="34">
                  <c:v>403.936035</c:v>
                </c:pt>
                <c:pt idx="35">
                  <c:v>406.595215</c:v>
                </c:pt>
                <c:pt idx="36">
                  <c:v>409.23696899999999</c:v>
                </c:pt>
                <c:pt idx="37">
                  <c:v>411.86746199999999</c:v>
                </c:pt>
                <c:pt idx="38">
                  <c:v>414.53732300000001</c:v>
                </c:pt>
                <c:pt idx="39">
                  <c:v>417.24508700000001</c:v>
                </c:pt>
                <c:pt idx="40">
                  <c:v>419.89999399999999</c:v>
                </c:pt>
              </c:numCache>
            </c:numRef>
          </c:yVal>
          <c:smooth val="0"/>
        </c:ser>
        <c:ser>
          <c:idx val="2"/>
          <c:order val="1"/>
          <c:tx>
            <c:strRef>
              <c:f>Macro_cases!$K$8</c:f>
              <c:strCache>
                <c:ptCount val="1"/>
                <c:pt idx="0">
                  <c:v>Population_LMAC</c:v>
                </c:pt>
              </c:strCache>
            </c:strRef>
          </c:tx>
          <c:spPr>
            <a:ln w="28575" cap="rnd">
              <a:solidFill>
                <a:srgbClr val="675005"/>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Macro_cases!$BK$8:$CY$8</c:f>
              <c:numCache>
                <c:formatCode>0.000</c:formatCode>
                <c:ptCount val="41"/>
                <c:pt idx="0">
                  <c:v>309.3</c:v>
                </c:pt>
                <c:pt idx="1">
                  <c:v>311.7</c:v>
                </c:pt>
                <c:pt idx="2">
                  <c:v>314</c:v>
                </c:pt>
                <c:pt idx="3">
                  <c:v>316.2</c:v>
                </c:pt>
                <c:pt idx="4">
                  <c:v>318.60000000000002</c:v>
                </c:pt>
                <c:pt idx="5">
                  <c:v>320.89999999999998</c:v>
                </c:pt>
                <c:pt idx="6">
                  <c:v>323.10000000000002</c:v>
                </c:pt>
                <c:pt idx="7">
                  <c:v>325.915863</c:v>
                </c:pt>
                <c:pt idx="8">
                  <c:v>328.32028200000002</c:v>
                </c:pt>
                <c:pt idx="9">
                  <c:v>330.61917099999999</c:v>
                </c:pt>
                <c:pt idx="10">
                  <c:v>332.88726800000001</c:v>
                </c:pt>
                <c:pt idx="11">
                  <c:v>335.12316900000002</c:v>
                </c:pt>
                <c:pt idx="12">
                  <c:v>337.328552</c:v>
                </c:pt>
                <c:pt idx="13">
                  <c:v>339.49050899999997</c:v>
                </c:pt>
                <c:pt idx="14">
                  <c:v>341.612122</c:v>
                </c:pt>
                <c:pt idx="15">
                  <c:v>343.684662</c:v>
                </c:pt>
                <c:pt idx="16">
                  <c:v>345.70996100000002</c:v>
                </c:pt>
                <c:pt idx="17">
                  <c:v>347.68914799999999</c:v>
                </c:pt>
                <c:pt idx="18">
                  <c:v>349.61569200000002</c:v>
                </c:pt>
                <c:pt idx="19">
                  <c:v>351.49438500000002</c:v>
                </c:pt>
                <c:pt idx="20">
                  <c:v>353.33075000000002</c:v>
                </c:pt>
                <c:pt idx="21">
                  <c:v>355.11596700000001</c:v>
                </c:pt>
                <c:pt idx="22">
                  <c:v>356.86227400000001</c:v>
                </c:pt>
                <c:pt idx="23">
                  <c:v>358.56863399999997</c:v>
                </c:pt>
                <c:pt idx="24">
                  <c:v>360.22628800000001</c:v>
                </c:pt>
                <c:pt idx="25">
                  <c:v>361.84454299999999</c:v>
                </c:pt>
                <c:pt idx="26">
                  <c:v>363.43197600000002</c:v>
                </c:pt>
                <c:pt idx="27">
                  <c:v>364.98724399999998</c:v>
                </c:pt>
                <c:pt idx="28">
                  <c:v>366.509277</c:v>
                </c:pt>
                <c:pt idx="29">
                  <c:v>368.00225799999998</c:v>
                </c:pt>
                <c:pt idx="30">
                  <c:v>369.478027</c:v>
                </c:pt>
                <c:pt idx="31">
                  <c:v>370.93487499999998</c:v>
                </c:pt>
                <c:pt idx="32">
                  <c:v>372.37243699999999</c:v>
                </c:pt>
                <c:pt idx="33">
                  <c:v>373.79632600000002</c:v>
                </c:pt>
                <c:pt idx="34">
                  <c:v>375.20532200000002</c:v>
                </c:pt>
                <c:pt idx="35">
                  <c:v>376.603973</c:v>
                </c:pt>
                <c:pt idx="36">
                  <c:v>378.00295999999997</c:v>
                </c:pt>
                <c:pt idx="37">
                  <c:v>379.40033</c:v>
                </c:pt>
                <c:pt idx="38">
                  <c:v>380.792664</c:v>
                </c:pt>
                <c:pt idx="39">
                  <c:v>382.18228099999999</c:v>
                </c:pt>
                <c:pt idx="40">
                  <c:v>383.571686</c:v>
                </c:pt>
              </c:numCache>
            </c:numRef>
          </c:yVal>
          <c:smooth val="0"/>
        </c:ser>
        <c:ser>
          <c:idx val="1"/>
          <c:order val="2"/>
          <c:tx>
            <c:strRef>
              <c:f>Macro_cases!$K$6</c:f>
              <c:strCache>
                <c:ptCount val="1"/>
                <c:pt idx="0">
                  <c:v>Population_REF</c:v>
                </c:pt>
              </c:strCache>
            </c:strRef>
          </c:tx>
          <c:spPr>
            <a:ln w="28575" cap="rnd">
              <a:solidFill>
                <a:srgbClr val="000000"/>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Macro_cases!$BK$6:$CY$6</c:f>
              <c:numCache>
                <c:formatCode>0.000</c:formatCode>
                <c:ptCount val="41"/>
                <c:pt idx="0">
                  <c:v>309.3</c:v>
                </c:pt>
                <c:pt idx="1">
                  <c:v>311.7</c:v>
                </c:pt>
                <c:pt idx="2">
                  <c:v>314</c:v>
                </c:pt>
                <c:pt idx="3">
                  <c:v>316.2</c:v>
                </c:pt>
                <c:pt idx="4">
                  <c:v>318.60000000000002</c:v>
                </c:pt>
                <c:pt idx="5">
                  <c:v>320.89999999999998</c:v>
                </c:pt>
                <c:pt idx="6">
                  <c:v>323.10000000000002</c:v>
                </c:pt>
                <c:pt idx="7">
                  <c:v>325.915863</c:v>
                </c:pt>
                <c:pt idx="8">
                  <c:v>328.517517</c:v>
                </c:pt>
                <c:pt idx="9">
                  <c:v>331.14413500000001</c:v>
                </c:pt>
                <c:pt idx="10">
                  <c:v>333.76190200000002</c:v>
                </c:pt>
                <c:pt idx="11">
                  <c:v>336.36541699999998</c:v>
                </c:pt>
                <c:pt idx="12">
                  <c:v>338.95205700000002</c:v>
                </c:pt>
                <c:pt idx="13">
                  <c:v>341.51858499999997</c:v>
                </c:pt>
                <c:pt idx="14">
                  <c:v>344.06231700000001</c:v>
                </c:pt>
                <c:pt idx="15">
                  <c:v>346.57928500000003</c:v>
                </c:pt>
                <c:pt idx="16">
                  <c:v>349.06863399999997</c:v>
                </c:pt>
                <c:pt idx="17">
                  <c:v>351.52121</c:v>
                </c:pt>
                <c:pt idx="18">
                  <c:v>353.934662</c:v>
                </c:pt>
                <c:pt idx="19">
                  <c:v>356.30508400000002</c:v>
                </c:pt>
                <c:pt idx="20">
                  <c:v>358.630157</c:v>
                </c:pt>
                <c:pt idx="21">
                  <c:v>360.90823399999999</c:v>
                </c:pt>
                <c:pt idx="22">
                  <c:v>363.13848899999999</c:v>
                </c:pt>
                <c:pt idx="23">
                  <c:v>365.32080100000002</c:v>
                </c:pt>
                <c:pt idx="24">
                  <c:v>367.45550500000002</c:v>
                </c:pt>
                <c:pt idx="25">
                  <c:v>369.54434199999997</c:v>
                </c:pt>
                <c:pt idx="26">
                  <c:v>371.59222399999999</c:v>
                </c:pt>
                <c:pt idx="27">
                  <c:v>373.60046399999999</c:v>
                </c:pt>
                <c:pt idx="28">
                  <c:v>375.57104500000003</c:v>
                </c:pt>
                <c:pt idx="29">
                  <c:v>377.50650000000002</c:v>
                </c:pt>
                <c:pt idx="30">
                  <c:v>379.41018700000001</c:v>
                </c:pt>
                <c:pt idx="31">
                  <c:v>381.285461</c:v>
                </c:pt>
                <c:pt idx="32">
                  <c:v>383.136169</c:v>
                </c:pt>
                <c:pt idx="33">
                  <c:v>384.966003</c:v>
                </c:pt>
                <c:pt idx="34">
                  <c:v>386.77929699999999</c:v>
                </c:pt>
                <c:pt idx="35">
                  <c:v>388.580353</c:v>
                </c:pt>
                <c:pt idx="36">
                  <c:v>390.37460299999998</c:v>
                </c:pt>
                <c:pt idx="37">
                  <c:v>392.16479500000003</c:v>
                </c:pt>
                <c:pt idx="38">
                  <c:v>393.95049999999998</c:v>
                </c:pt>
                <c:pt idx="39">
                  <c:v>395.73525999999998</c:v>
                </c:pt>
                <c:pt idx="40">
                  <c:v>397.52450599999997</c:v>
                </c:pt>
              </c:numCache>
            </c:numRef>
          </c:yVal>
          <c:smooth val="0"/>
        </c:ser>
        <c:dLbls>
          <c:showLegendKey val="0"/>
          <c:showVal val="0"/>
          <c:showCatName val="0"/>
          <c:showSerName val="0"/>
          <c:showPercent val="0"/>
          <c:showBubbleSize val="0"/>
        </c:dLbls>
        <c:axId val="206596208"/>
        <c:axId val="206596768"/>
      </c:scatterChart>
      <c:valAx>
        <c:axId val="206596208"/>
        <c:scaling>
          <c:orientation val="minMax"/>
          <c:max val="2050"/>
          <c:min val="201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06596768"/>
        <c:crosses val="autoZero"/>
        <c:crossBetween val="midCat"/>
        <c:majorUnit val="20"/>
      </c:valAx>
      <c:valAx>
        <c:axId val="206596768"/>
        <c:scaling>
          <c:orientation val="minMax"/>
          <c:max val="5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cap="flat" cmpd="sng" algn="ctr">
            <a:solidFill>
              <a:srgbClr val="FFFFFF">
                <a:lumMod val="65000"/>
              </a:srgbClr>
            </a:solidFill>
            <a:prstDash val="lgDash"/>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06596208"/>
        <c:crossesAt val="2017"/>
        <c:crossBetween val="midCat"/>
        <c:majorUnit val="100"/>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chemeClr val="tx1"/>
          </a:solidFill>
          <a:latin typeface="Arial" panose="020B0604020202020204" pitchFamily="34" charset="0"/>
          <a:cs typeface="Arial" panose="020B0604020202020204" pitchFamily="34" charset="0"/>
        </a:defRPr>
      </a:pPr>
      <a:endParaRPr lang="en-US"/>
    </a:p>
  </c:txPr>
  <c:externalData r:id="rId4">
    <c:autoUpdate val="0"/>
  </c:externalData>
  <c:userShapes r:id="rId5"/>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740157480314961"/>
          <c:y val="0.20188059425264149"/>
          <c:w val="0.73370953630796154"/>
          <c:h val="0.69816357089979142"/>
        </c:manualLayout>
      </c:layout>
      <c:scatterChart>
        <c:scatterStyle val="lineMarker"/>
        <c:varyColors val="0"/>
        <c:ser>
          <c:idx val="0"/>
          <c:order val="0"/>
          <c:tx>
            <c:strRef>
              <c:f>Macro_cases!$K$11</c:f>
              <c:strCache>
                <c:ptCount val="1"/>
                <c:pt idx="0">
                  <c:v>Price index_HMAC</c:v>
                </c:pt>
              </c:strCache>
            </c:strRef>
          </c:tx>
          <c:spPr>
            <a:ln w="28575" cap="rnd">
              <a:solidFill>
                <a:schemeClr val="accent1"/>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Macro_cases!$BK$11:$CY$11</c:f>
              <c:numCache>
                <c:formatCode>General</c:formatCode>
                <c:ptCount val="41"/>
                <c:pt idx="0">
                  <c:v>0.89281442103496833</c:v>
                </c:pt>
                <c:pt idx="1">
                  <c:v>0.91124158324978222</c:v>
                </c:pt>
                <c:pt idx="2">
                  <c:v>0.92803925247946428</c:v>
                </c:pt>
                <c:pt idx="3">
                  <c:v>0.94300897896939739</c:v>
                </c:pt>
                <c:pt idx="4">
                  <c:v>0.95995879301095233</c:v>
                </c:pt>
                <c:pt idx="5">
                  <c:v>0.97030464021831231</c:v>
                </c:pt>
                <c:pt idx="6">
                  <c:v>0.9827143648736878</c:v>
                </c:pt>
                <c:pt idx="7">
                  <c:v>1</c:v>
                </c:pt>
                <c:pt idx="8">
                  <c:v>1.0214378134947268</c:v>
                </c:pt>
                <c:pt idx="9">
                  <c:v>1.0419495303808199</c:v>
                </c:pt>
                <c:pt idx="10">
                  <c:v>1.0655208940624858</c:v>
                </c:pt>
                <c:pt idx="11">
                  <c:v>1.0884554560761199</c:v>
                </c:pt>
                <c:pt idx="12">
                  <c:v>1.1114588138378236</c:v>
                </c:pt>
                <c:pt idx="13">
                  <c:v>1.136279966942761</c:v>
                </c:pt>
                <c:pt idx="14">
                  <c:v>1.1621436402299894</c:v>
                </c:pt>
                <c:pt idx="15">
                  <c:v>1.1884394919345806</c:v>
                </c:pt>
                <c:pt idx="16">
                  <c:v>1.214731815652091</c:v>
                </c:pt>
                <c:pt idx="17">
                  <c:v>1.241234936597662</c:v>
                </c:pt>
                <c:pt idx="18">
                  <c:v>1.2684260150239328</c:v>
                </c:pt>
                <c:pt idx="19">
                  <c:v>1.2961824533798558</c:v>
                </c:pt>
                <c:pt idx="20">
                  <c:v>1.3249972878599319</c:v>
                </c:pt>
                <c:pt idx="21">
                  <c:v>1.3550989556276245</c:v>
                </c:pt>
                <c:pt idx="22">
                  <c:v>1.3862554915323899</c:v>
                </c:pt>
                <c:pt idx="23">
                  <c:v>1.4184007458164689</c:v>
                </c:pt>
                <c:pt idx="24">
                  <c:v>1.4514518107834689</c:v>
                </c:pt>
                <c:pt idx="25">
                  <c:v>1.4855665638552433</c:v>
                </c:pt>
                <c:pt idx="26">
                  <c:v>1.5202078689987837</c:v>
                </c:pt>
                <c:pt idx="27">
                  <c:v>1.5548756340454282</c:v>
                </c:pt>
                <c:pt idx="28">
                  <c:v>1.5894701933601521</c:v>
                </c:pt>
                <c:pt idx="29">
                  <c:v>1.6241044425295315</c:v>
                </c:pt>
                <c:pt idx="30">
                  <c:v>1.6590050547234896</c:v>
                </c:pt>
                <c:pt idx="31">
                  <c:v>1.6942831615350624</c:v>
                </c:pt>
                <c:pt idx="32">
                  <c:v>1.7298108734325814</c:v>
                </c:pt>
                <c:pt idx="33">
                  <c:v>1.7658836593340392</c:v>
                </c:pt>
                <c:pt idx="34">
                  <c:v>1.8030227793305822</c:v>
                </c:pt>
                <c:pt idx="35">
                  <c:v>1.8411938355481743</c:v>
                </c:pt>
                <c:pt idx="36">
                  <c:v>1.8799046737890848</c:v>
                </c:pt>
                <c:pt idx="37">
                  <c:v>1.9198220836115301</c:v>
                </c:pt>
                <c:pt idx="38">
                  <c:v>1.9609875188637058</c:v>
                </c:pt>
                <c:pt idx="39">
                  <c:v>2.0031681323982991</c:v>
                </c:pt>
                <c:pt idx="40">
                  <c:v>2.0463612782249991</c:v>
                </c:pt>
              </c:numCache>
            </c:numRef>
          </c:yVal>
          <c:smooth val="0"/>
        </c:ser>
        <c:ser>
          <c:idx val="2"/>
          <c:order val="1"/>
          <c:tx>
            <c:strRef>
              <c:f>Macro_cases!$K$12</c:f>
              <c:strCache>
                <c:ptCount val="1"/>
                <c:pt idx="0">
                  <c:v>Price index_LMAC</c:v>
                </c:pt>
              </c:strCache>
            </c:strRef>
          </c:tx>
          <c:spPr>
            <a:ln w="28575" cap="rnd">
              <a:solidFill>
                <a:srgbClr val="675005"/>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Macro_cases!$BK$12:$CY$12</c:f>
              <c:numCache>
                <c:formatCode>General</c:formatCode>
                <c:ptCount val="41"/>
                <c:pt idx="0">
                  <c:v>0.89281442103496833</c:v>
                </c:pt>
                <c:pt idx="1">
                  <c:v>0.91124158324978222</c:v>
                </c:pt>
                <c:pt idx="2">
                  <c:v>0.92803925247946428</c:v>
                </c:pt>
                <c:pt idx="3">
                  <c:v>0.94300897896939739</c:v>
                </c:pt>
                <c:pt idx="4">
                  <c:v>0.95995879301095233</c:v>
                </c:pt>
                <c:pt idx="5">
                  <c:v>0.97030464021831231</c:v>
                </c:pt>
                <c:pt idx="6">
                  <c:v>0.9827143648736878</c:v>
                </c:pt>
                <c:pt idx="7">
                  <c:v>1</c:v>
                </c:pt>
                <c:pt idx="8">
                  <c:v>1.0239206344026368</c:v>
                </c:pt>
                <c:pt idx="9">
                  <c:v>1.0525096777095604</c:v>
                </c:pt>
                <c:pt idx="10">
                  <c:v>1.0879006801077094</c:v>
                </c:pt>
                <c:pt idx="11">
                  <c:v>1.1260382204480366</c:v>
                </c:pt>
                <c:pt idx="12">
                  <c:v>1.1670387223041989</c:v>
                </c:pt>
                <c:pt idx="13">
                  <c:v>1.2114543156542961</c:v>
                </c:pt>
                <c:pt idx="14">
                  <c:v>1.2562985594346754</c:v>
                </c:pt>
                <c:pt idx="15">
                  <c:v>1.3025151901893735</c:v>
                </c:pt>
                <c:pt idx="16">
                  <c:v>1.3507339536122618</c:v>
                </c:pt>
                <c:pt idx="17">
                  <c:v>1.4007043626206241</c:v>
                </c:pt>
                <c:pt idx="18">
                  <c:v>1.452190924076836</c:v>
                </c:pt>
                <c:pt idx="19">
                  <c:v>1.5052262718613925</c:v>
                </c:pt>
                <c:pt idx="20">
                  <c:v>1.5601490927340225</c:v>
                </c:pt>
                <c:pt idx="21">
                  <c:v>1.6173368813123408</c:v>
                </c:pt>
                <c:pt idx="22">
                  <c:v>1.6771053924400527</c:v>
                </c:pt>
                <c:pt idx="23">
                  <c:v>1.7403286849163557</c:v>
                </c:pt>
                <c:pt idx="24">
                  <c:v>1.8065022565887363</c:v>
                </c:pt>
                <c:pt idx="25">
                  <c:v>1.877078756137595</c:v>
                </c:pt>
                <c:pt idx="26">
                  <c:v>1.9506619826758196</c:v>
                </c:pt>
                <c:pt idx="27">
                  <c:v>2.0268576836471626</c:v>
                </c:pt>
                <c:pt idx="28">
                  <c:v>2.105009653454649</c:v>
                </c:pt>
                <c:pt idx="29">
                  <c:v>2.185551834509182</c:v>
                </c:pt>
                <c:pt idx="30">
                  <c:v>2.2686271102875222</c:v>
                </c:pt>
                <c:pt idx="31">
                  <c:v>2.3552956409073631</c:v>
                </c:pt>
                <c:pt idx="32">
                  <c:v>2.4454454127788985</c:v>
                </c:pt>
                <c:pt idx="33">
                  <c:v>2.5386830553426512</c:v>
                </c:pt>
                <c:pt idx="34">
                  <c:v>2.6354319270482831</c:v>
                </c:pt>
                <c:pt idx="35">
                  <c:v>2.7364232032182301</c:v>
                </c:pt>
                <c:pt idx="36">
                  <c:v>2.8409398204783773</c:v>
                </c:pt>
                <c:pt idx="37">
                  <c:v>2.9489853068158065</c:v>
                </c:pt>
                <c:pt idx="38">
                  <c:v>3.0600084142491868</c:v>
                </c:pt>
                <c:pt idx="39">
                  <c:v>3.1735522684515929</c:v>
                </c:pt>
                <c:pt idx="40">
                  <c:v>3.2897853308061182</c:v>
                </c:pt>
              </c:numCache>
            </c:numRef>
          </c:yVal>
          <c:smooth val="0"/>
        </c:ser>
        <c:ser>
          <c:idx val="1"/>
          <c:order val="2"/>
          <c:tx>
            <c:strRef>
              <c:f>Macro_cases!$K$10</c:f>
              <c:strCache>
                <c:ptCount val="1"/>
                <c:pt idx="0">
                  <c:v>Price index_REF</c:v>
                </c:pt>
              </c:strCache>
            </c:strRef>
          </c:tx>
          <c:spPr>
            <a:ln w="28575" cap="rnd">
              <a:solidFill>
                <a:srgbClr val="000000"/>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Macro_cases!$BK$10:$CY$10</c:f>
              <c:numCache>
                <c:formatCode>General</c:formatCode>
                <c:ptCount val="41"/>
                <c:pt idx="0">
                  <c:v>0.89281442103496833</c:v>
                </c:pt>
                <c:pt idx="1">
                  <c:v>0.91124158324978222</c:v>
                </c:pt>
                <c:pt idx="2">
                  <c:v>0.92803925247946428</c:v>
                </c:pt>
                <c:pt idx="3">
                  <c:v>0.94300897896939739</c:v>
                </c:pt>
                <c:pt idx="4">
                  <c:v>0.95995879301095233</c:v>
                </c:pt>
                <c:pt idx="5">
                  <c:v>0.97030464021831231</c:v>
                </c:pt>
                <c:pt idx="6">
                  <c:v>0.9827143648736878</c:v>
                </c:pt>
                <c:pt idx="7">
                  <c:v>1</c:v>
                </c:pt>
                <c:pt idx="8">
                  <c:v>1.0222598344844862</c:v>
                </c:pt>
                <c:pt idx="9">
                  <c:v>1.0461301950712256</c:v>
                </c:pt>
                <c:pt idx="10">
                  <c:v>1.0734888528838207</c:v>
                </c:pt>
                <c:pt idx="11">
                  <c:v>1.1000254897066566</c:v>
                </c:pt>
                <c:pt idx="12">
                  <c:v>1.1265577165456422</c:v>
                </c:pt>
                <c:pt idx="13">
                  <c:v>1.1543732486851634</c:v>
                </c:pt>
                <c:pt idx="14">
                  <c:v>1.1823960500656647</c:v>
                </c:pt>
                <c:pt idx="15">
                  <c:v>1.2106270026839161</c:v>
                </c:pt>
                <c:pt idx="16">
                  <c:v>1.2383834410398391</c:v>
                </c:pt>
                <c:pt idx="17">
                  <c:v>1.2662607129532693</c:v>
                </c:pt>
                <c:pt idx="18">
                  <c:v>1.2935805629079786</c:v>
                </c:pt>
                <c:pt idx="19">
                  <c:v>1.3211800058388188</c:v>
                </c:pt>
                <c:pt idx="20">
                  <c:v>1.3495459039628996</c:v>
                </c:pt>
                <c:pt idx="21">
                  <c:v>1.3790142980496407</c:v>
                </c:pt>
                <c:pt idx="22">
                  <c:v>1.4093188250744626</c:v>
                </c:pt>
                <c:pt idx="23">
                  <c:v>1.4406402943752421</c:v>
                </c:pt>
                <c:pt idx="24">
                  <c:v>1.4729416620876334</c:v>
                </c:pt>
                <c:pt idx="25">
                  <c:v>1.5062890779693965</c:v>
                </c:pt>
                <c:pt idx="26">
                  <c:v>1.5407822076555557</c:v>
                </c:pt>
                <c:pt idx="27">
                  <c:v>1.5760964763347036</c:v>
                </c:pt>
                <c:pt idx="28">
                  <c:v>1.612074888581758</c:v>
                </c:pt>
                <c:pt idx="29">
                  <c:v>1.6491002309949541</c:v>
                </c:pt>
                <c:pt idx="30">
                  <c:v>1.687277461189937</c:v>
                </c:pt>
                <c:pt idx="31">
                  <c:v>1.7267697485691809</c:v>
                </c:pt>
                <c:pt idx="32">
                  <c:v>1.7675488692360408</c:v>
                </c:pt>
                <c:pt idx="33">
                  <c:v>1.8099244040568323</c:v>
                </c:pt>
                <c:pt idx="34">
                  <c:v>1.8537614075257256</c:v>
                </c:pt>
                <c:pt idx="35">
                  <c:v>1.8991877691743893</c:v>
                </c:pt>
                <c:pt idx="36">
                  <c:v>1.9457801305531619</c:v>
                </c:pt>
                <c:pt idx="37">
                  <c:v>1.9940571057628789</c:v>
                </c:pt>
                <c:pt idx="38">
                  <c:v>2.0442921138022792</c:v>
                </c:pt>
                <c:pt idx="39">
                  <c:v>2.0958033711680546</c:v>
                </c:pt>
                <c:pt idx="40">
                  <c:v>2.1491932816542025</c:v>
                </c:pt>
              </c:numCache>
            </c:numRef>
          </c:yVal>
          <c:smooth val="0"/>
        </c:ser>
        <c:dLbls>
          <c:showLegendKey val="0"/>
          <c:showVal val="0"/>
          <c:showCatName val="0"/>
          <c:showSerName val="0"/>
          <c:showPercent val="0"/>
          <c:showBubbleSize val="0"/>
        </c:dLbls>
        <c:axId val="206600688"/>
        <c:axId val="206601248"/>
      </c:scatterChart>
      <c:valAx>
        <c:axId val="206600688"/>
        <c:scaling>
          <c:orientation val="minMax"/>
          <c:max val="2050"/>
          <c:min val="201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06601248"/>
        <c:crosses val="autoZero"/>
        <c:crossBetween val="midCat"/>
        <c:majorUnit val="20"/>
      </c:valAx>
      <c:valAx>
        <c:axId val="20660124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low"/>
        <c:spPr>
          <a:noFill/>
          <a:ln w="22225" cap="flat" cmpd="sng" algn="ctr">
            <a:solidFill>
              <a:srgbClr val="FFFFFF">
                <a:lumMod val="65000"/>
              </a:srgbClr>
            </a:solidFill>
            <a:prstDash val="lgDash"/>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06600688"/>
        <c:crossesAt val="2017"/>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chemeClr val="tx1"/>
          </a:solidFill>
          <a:latin typeface="Arial" panose="020B0604020202020204" pitchFamily="34" charset="0"/>
          <a:cs typeface="Arial" panose="020B0604020202020204" pitchFamily="34" charset="0"/>
        </a:defRPr>
      </a:pPr>
      <a:endParaRPr lang="en-US"/>
    </a:p>
  </c:txPr>
  <c:externalData r:id="rId4">
    <c:autoUpdate val="0"/>
  </c:externalData>
  <c:userShapes r:id="rId5"/>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740157480314961"/>
          <c:y val="0.20188059425264149"/>
          <c:w val="0.73370953630796154"/>
          <c:h val="0.69816357089979142"/>
        </c:manualLayout>
      </c:layout>
      <c:scatterChart>
        <c:scatterStyle val="lineMarker"/>
        <c:varyColors val="0"/>
        <c:ser>
          <c:idx val="0"/>
          <c:order val="0"/>
          <c:tx>
            <c:strRef>
              <c:f>Macro_cases!$K$3</c:f>
              <c:strCache>
                <c:ptCount val="1"/>
                <c:pt idx="0">
                  <c:v>GDP_HMAC</c:v>
                </c:pt>
              </c:strCache>
            </c:strRef>
          </c:tx>
          <c:spPr>
            <a:ln w="28575" cap="rnd">
              <a:solidFill>
                <a:schemeClr val="accent1"/>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Macro_cases!$BK$3:$CY$3</c:f>
              <c:numCache>
                <c:formatCode>0.000</c:formatCode>
                <c:ptCount val="41"/>
                <c:pt idx="0">
                  <c:v>14783.8</c:v>
                </c:pt>
                <c:pt idx="1">
                  <c:v>15020.6</c:v>
                </c:pt>
                <c:pt idx="2">
                  <c:v>15354.6</c:v>
                </c:pt>
                <c:pt idx="3">
                  <c:v>15612.2</c:v>
                </c:pt>
                <c:pt idx="4">
                  <c:v>15982.3</c:v>
                </c:pt>
                <c:pt idx="5">
                  <c:v>16397.2</c:v>
                </c:pt>
                <c:pt idx="6">
                  <c:v>16662.099999999999</c:v>
                </c:pt>
                <c:pt idx="7">
                  <c:v>17074.880859000001</c:v>
                </c:pt>
                <c:pt idx="8">
                  <c:v>17564.474609000001</c:v>
                </c:pt>
                <c:pt idx="9">
                  <c:v>18139.535156000002</c:v>
                </c:pt>
                <c:pt idx="10">
                  <c:v>18675.033202999999</c:v>
                </c:pt>
                <c:pt idx="11">
                  <c:v>19209.001952999999</c:v>
                </c:pt>
                <c:pt idx="12">
                  <c:v>19684.488281000002</c:v>
                </c:pt>
                <c:pt idx="13">
                  <c:v>20126.685547000001</c:v>
                </c:pt>
                <c:pt idx="14">
                  <c:v>20542.880859000001</c:v>
                </c:pt>
                <c:pt idx="15">
                  <c:v>20975.988281000002</c:v>
                </c:pt>
                <c:pt idx="16">
                  <c:v>21444.085938</c:v>
                </c:pt>
                <c:pt idx="17">
                  <c:v>21953.177734000001</c:v>
                </c:pt>
                <c:pt idx="18">
                  <c:v>22526.980468999998</c:v>
                </c:pt>
                <c:pt idx="19">
                  <c:v>23073.421875</c:v>
                </c:pt>
                <c:pt idx="20">
                  <c:v>23675.742188</c:v>
                </c:pt>
                <c:pt idx="21">
                  <c:v>24232.314452999999</c:v>
                </c:pt>
                <c:pt idx="22">
                  <c:v>24815.892577999999</c:v>
                </c:pt>
                <c:pt idx="23">
                  <c:v>25417.060547000001</c:v>
                </c:pt>
                <c:pt idx="24">
                  <c:v>25996.865234000001</c:v>
                </c:pt>
                <c:pt idx="25">
                  <c:v>26631.169922000001</c:v>
                </c:pt>
                <c:pt idx="26">
                  <c:v>27286.337890999999</c:v>
                </c:pt>
                <c:pt idx="27">
                  <c:v>27946.332031000002</c:v>
                </c:pt>
                <c:pt idx="28">
                  <c:v>28664.123047000001</c:v>
                </c:pt>
                <c:pt idx="29">
                  <c:v>29393.056640999999</c:v>
                </c:pt>
                <c:pt idx="30">
                  <c:v>30168.289062</c:v>
                </c:pt>
                <c:pt idx="31">
                  <c:v>30969.453125</c:v>
                </c:pt>
                <c:pt idx="32">
                  <c:v>31814.835938</c:v>
                </c:pt>
                <c:pt idx="33">
                  <c:v>32714.554688</c:v>
                </c:pt>
                <c:pt idx="34">
                  <c:v>33593.757812000003</c:v>
                </c:pt>
                <c:pt idx="35">
                  <c:v>34494.394530999998</c:v>
                </c:pt>
                <c:pt idx="36">
                  <c:v>35416.632812000003</c:v>
                </c:pt>
                <c:pt idx="37">
                  <c:v>36408.410155999998</c:v>
                </c:pt>
                <c:pt idx="38">
                  <c:v>37352.035155999998</c:v>
                </c:pt>
                <c:pt idx="39">
                  <c:v>38337.710937999997</c:v>
                </c:pt>
                <c:pt idx="40">
                  <c:v>39347.773437999997</c:v>
                </c:pt>
              </c:numCache>
            </c:numRef>
          </c:yVal>
          <c:smooth val="0"/>
        </c:ser>
        <c:ser>
          <c:idx val="2"/>
          <c:order val="1"/>
          <c:tx>
            <c:strRef>
              <c:f>Macro_cases!$K$4</c:f>
              <c:strCache>
                <c:ptCount val="1"/>
                <c:pt idx="0">
                  <c:v>GDP_LMAC</c:v>
                </c:pt>
              </c:strCache>
            </c:strRef>
          </c:tx>
          <c:spPr>
            <a:ln w="28575" cap="rnd">
              <a:solidFill>
                <a:srgbClr val="675005"/>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Macro_cases!$BK$4:$CY$4</c:f>
              <c:numCache>
                <c:formatCode>0.000</c:formatCode>
                <c:ptCount val="41"/>
                <c:pt idx="0">
                  <c:v>14783.8</c:v>
                </c:pt>
                <c:pt idx="1">
                  <c:v>15020.6</c:v>
                </c:pt>
                <c:pt idx="2">
                  <c:v>15354.6</c:v>
                </c:pt>
                <c:pt idx="3">
                  <c:v>15612.2</c:v>
                </c:pt>
                <c:pt idx="4">
                  <c:v>15982.3</c:v>
                </c:pt>
                <c:pt idx="5">
                  <c:v>16397.2</c:v>
                </c:pt>
                <c:pt idx="6">
                  <c:v>16662.099999999999</c:v>
                </c:pt>
                <c:pt idx="7">
                  <c:v>17074.880859000001</c:v>
                </c:pt>
                <c:pt idx="8">
                  <c:v>17398.224609000001</c:v>
                </c:pt>
                <c:pt idx="9">
                  <c:v>17544.511718999998</c:v>
                </c:pt>
                <c:pt idx="10">
                  <c:v>17769.158202999999</c:v>
                </c:pt>
                <c:pt idx="11">
                  <c:v>18028.519531000002</c:v>
                </c:pt>
                <c:pt idx="12">
                  <c:v>18278.429688</c:v>
                </c:pt>
                <c:pt idx="13">
                  <c:v>18513.404297000001</c:v>
                </c:pt>
                <c:pt idx="14">
                  <c:v>18747.410156000002</c:v>
                </c:pt>
                <c:pt idx="15">
                  <c:v>18990.052734000001</c:v>
                </c:pt>
                <c:pt idx="16">
                  <c:v>19269.332031000002</c:v>
                </c:pt>
                <c:pt idx="17">
                  <c:v>19583.939452999999</c:v>
                </c:pt>
                <c:pt idx="18">
                  <c:v>19942.623047000001</c:v>
                </c:pt>
                <c:pt idx="19">
                  <c:v>20289.154297000001</c:v>
                </c:pt>
                <c:pt idx="20">
                  <c:v>20639.023438</c:v>
                </c:pt>
                <c:pt idx="21">
                  <c:v>20972.113281000002</c:v>
                </c:pt>
                <c:pt idx="22">
                  <c:v>21331.494140999999</c:v>
                </c:pt>
                <c:pt idx="23">
                  <c:v>21671.210938</c:v>
                </c:pt>
                <c:pt idx="24">
                  <c:v>21983.195312</c:v>
                </c:pt>
                <c:pt idx="25">
                  <c:v>22288.162109000001</c:v>
                </c:pt>
                <c:pt idx="26">
                  <c:v>22620.402343999998</c:v>
                </c:pt>
                <c:pt idx="27">
                  <c:v>22973.175781000002</c:v>
                </c:pt>
                <c:pt idx="28">
                  <c:v>23362.599609000001</c:v>
                </c:pt>
                <c:pt idx="29">
                  <c:v>23764.357422000001</c:v>
                </c:pt>
                <c:pt idx="30">
                  <c:v>24171.484375</c:v>
                </c:pt>
                <c:pt idx="31">
                  <c:v>24588.25</c:v>
                </c:pt>
                <c:pt idx="32">
                  <c:v>24996.380859000001</c:v>
                </c:pt>
                <c:pt idx="33">
                  <c:v>25393.589843999998</c:v>
                </c:pt>
                <c:pt idx="34">
                  <c:v>25749.404297000001</c:v>
                </c:pt>
                <c:pt idx="35">
                  <c:v>26077.775390999999</c:v>
                </c:pt>
                <c:pt idx="36">
                  <c:v>26421.927734000001</c:v>
                </c:pt>
                <c:pt idx="37">
                  <c:v>26763.765625</c:v>
                </c:pt>
                <c:pt idx="38">
                  <c:v>27095.572265999999</c:v>
                </c:pt>
                <c:pt idx="39">
                  <c:v>27413.410156000002</c:v>
                </c:pt>
                <c:pt idx="40">
                  <c:v>27709.734375</c:v>
                </c:pt>
              </c:numCache>
            </c:numRef>
          </c:yVal>
          <c:smooth val="0"/>
        </c:ser>
        <c:ser>
          <c:idx val="1"/>
          <c:order val="2"/>
          <c:tx>
            <c:strRef>
              <c:f>Macro_cases!$K$2</c:f>
              <c:strCache>
                <c:ptCount val="1"/>
                <c:pt idx="0">
                  <c:v>GDP_REF</c:v>
                </c:pt>
              </c:strCache>
            </c:strRef>
          </c:tx>
          <c:spPr>
            <a:ln w="28575" cap="rnd">
              <a:solidFill>
                <a:srgbClr val="000000"/>
              </a:solidFill>
              <a:round/>
            </a:ln>
            <a:effectLst/>
          </c:spPr>
          <c:marker>
            <c:symbol val="none"/>
          </c:marker>
          <c:xVal>
            <c:numRef>
              <c:f>Macro_cases!$BK$1:$CY$1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Macro_cases!$BK$2:$CY$2</c:f>
              <c:numCache>
                <c:formatCode>0.000</c:formatCode>
                <c:ptCount val="41"/>
                <c:pt idx="0">
                  <c:v>14783.8</c:v>
                </c:pt>
                <c:pt idx="1">
                  <c:v>15020.6</c:v>
                </c:pt>
                <c:pt idx="2">
                  <c:v>15354.6</c:v>
                </c:pt>
                <c:pt idx="3">
                  <c:v>15612.2</c:v>
                </c:pt>
                <c:pt idx="4">
                  <c:v>15982.3</c:v>
                </c:pt>
                <c:pt idx="5">
                  <c:v>16397.2</c:v>
                </c:pt>
                <c:pt idx="6">
                  <c:v>16662.099999999999</c:v>
                </c:pt>
                <c:pt idx="7">
                  <c:v>17074.880859000001</c:v>
                </c:pt>
                <c:pt idx="8">
                  <c:v>17501.398438</c:v>
                </c:pt>
                <c:pt idx="9">
                  <c:v>17928.921875</c:v>
                </c:pt>
                <c:pt idx="10">
                  <c:v>18334.908202999999</c:v>
                </c:pt>
                <c:pt idx="11">
                  <c:v>18719.169922000001</c:v>
                </c:pt>
                <c:pt idx="12">
                  <c:v>19122.580077999999</c:v>
                </c:pt>
                <c:pt idx="13">
                  <c:v>19495.443359000001</c:v>
                </c:pt>
                <c:pt idx="14">
                  <c:v>19852.296875</c:v>
                </c:pt>
                <c:pt idx="15">
                  <c:v>20220.681640999999</c:v>
                </c:pt>
                <c:pt idx="16">
                  <c:v>20609.1875</c:v>
                </c:pt>
                <c:pt idx="17">
                  <c:v>21038.792968999998</c:v>
                </c:pt>
                <c:pt idx="18">
                  <c:v>21493.265625</c:v>
                </c:pt>
                <c:pt idx="19">
                  <c:v>21953.880859000001</c:v>
                </c:pt>
                <c:pt idx="20">
                  <c:v>22420.908202999999</c:v>
                </c:pt>
                <c:pt idx="21">
                  <c:v>22896.136718999998</c:v>
                </c:pt>
                <c:pt idx="22">
                  <c:v>23368.679688</c:v>
                </c:pt>
                <c:pt idx="23">
                  <c:v>23833.414062</c:v>
                </c:pt>
                <c:pt idx="24">
                  <c:v>24314.869140999999</c:v>
                </c:pt>
                <c:pt idx="25">
                  <c:v>24801.535156000002</c:v>
                </c:pt>
                <c:pt idx="26">
                  <c:v>25298.800781000002</c:v>
                </c:pt>
                <c:pt idx="27">
                  <c:v>25795.578125</c:v>
                </c:pt>
                <c:pt idx="28">
                  <c:v>26290.097656000002</c:v>
                </c:pt>
                <c:pt idx="29">
                  <c:v>26809.546875</c:v>
                </c:pt>
                <c:pt idx="30">
                  <c:v>27355.546875</c:v>
                </c:pt>
                <c:pt idx="31">
                  <c:v>27910.398438</c:v>
                </c:pt>
                <c:pt idx="32">
                  <c:v>28471.345702999999</c:v>
                </c:pt>
                <c:pt idx="33">
                  <c:v>29052.351562</c:v>
                </c:pt>
                <c:pt idx="34">
                  <c:v>29626.009765999999</c:v>
                </c:pt>
                <c:pt idx="35">
                  <c:v>30204.054688</c:v>
                </c:pt>
                <c:pt idx="36">
                  <c:v>30785.289062</c:v>
                </c:pt>
                <c:pt idx="37">
                  <c:v>31403.539062</c:v>
                </c:pt>
                <c:pt idx="38">
                  <c:v>31998.242188</c:v>
                </c:pt>
                <c:pt idx="39">
                  <c:v>32583.679688</c:v>
                </c:pt>
                <c:pt idx="40">
                  <c:v>33204.808594000002</c:v>
                </c:pt>
              </c:numCache>
            </c:numRef>
          </c:yVal>
          <c:smooth val="0"/>
        </c:ser>
        <c:dLbls>
          <c:showLegendKey val="0"/>
          <c:showVal val="0"/>
          <c:showCatName val="0"/>
          <c:showSerName val="0"/>
          <c:showPercent val="0"/>
          <c:showBubbleSize val="0"/>
        </c:dLbls>
        <c:axId val="206604048"/>
        <c:axId val="206604608"/>
      </c:scatterChart>
      <c:valAx>
        <c:axId val="206604048"/>
        <c:scaling>
          <c:orientation val="minMax"/>
          <c:max val="2050"/>
          <c:min val="201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06604608"/>
        <c:crosses val="autoZero"/>
        <c:crossBetween val="midCat"/>
        <c:majorUnit val="20"/>
      </c:valAx>
      <c:valAx>
        <c:axId val="2066046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cap="flat" cmpd="sng" algn="ctr">
            <a:solidFill>
              <a:srgbClr val="FFFFFF">
                <a:lumMod val="65000"/>
              </a:srgbClr>
            </a:solidFill>
            <a:prstDash val="lgDash"/>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06604048"/>
        <c:crossesAt val="2017"/>
        <c:crossBetween val="midCat"/>
        <c:dispUnits>
          <c:builtInUnit val="thousands"/>
        </c:dispUnits>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chemeClr val="tx1"/>
          </a:solidFill>
          <a:latin typeface="Arial" panose="020B0604020202020204" pitchFamily="34" charset="0"/>
          <a:cs typeface="Arial" panose="020B0604020202020204" pitchFamily="34" charset="0"/>
        </a:defRPr>
      </a:pPr>
      <a:endParaRPr lang="en-US"/>
    </a:p>
  </c:txPr>
  <c:externalData r:id="rId4">
    <c:autoUpdate val="0"/>
  </c:externalData>
  <c:userShapes r:id="rId5"/>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6580927384076991E-2"/>
          <c:y val="0.22412037037037036"/>
          <c:w val="0.72968157880519358"/>
          <c:h val="0.69726851851851857"/>
        </c:manualLayout>
      </c:layout>
      <c:scatterChart>
        <c:scatterStyle val="lineMarker"/>
        <c:varyColors val="0"/>
        <c:ser>
          <c:idx val="0"/>
          <c:order val="0"/>
          <c:tx>
            <c:strRef>
              <c:f>Oil_gas_price_resource_cases!$K$6</c:f>
              <c:strCache>
                <c:ptCount val="1"/>
                <c:pt idx="0">
                  <c:v>High Oil and Gas Resource and Technology</c:v>
                </c:pt>
              </c:strCache>
            </c:strRef>
          </c:tx>
          <c:spPr>
            <a:ln w="22225" cap="rnd">
              <a:solidFill>
                <a:srgbClr val="5D9732"/>
              </a:solidFill>
              <a:round/>
            </a:ln>
            <a:effectLst/>
          </c:spPr>
          <c:marker>
            <c:symbol val="none"/>
          </c:marker>
          <c:xVal>
            <c:numRef>
              <c:f>Oil_gas_price_resource_cases!$BK$1:$CY$1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Oil_gas_price_resource_cases!$BK$6:$CY$6</c:f>
              <c:numCache>
                <c:formatCode>0</c:formatCode>
                <c:ptCount val="41"/>
                <c:pt idx="0">
                  <c:v>89.201345940043652</c:v>
                </c:pt>
                <c:pt idx="1">
                  <c:v>122.17202473680749</c:v>
                </c:pt>
                <c:pt idx="2">
                  <c:v>120.30790955414962</c:v>
                </c:pt>
                <c:pt idx="3">
                  <c:v>115.11570859976175</c:v>
                </c:pt>
                <c:pt idx="4">
                  <c:v>103.0161984826694</c:v>
                </c:pt>
                <c:pt idx="5">
                  <c:v>53.922370679612619</c:v>
                </c:pt>
                <c:pt idx="6">
                  <c:v>44.512148022403672</c:v>
                </c:pt>
                <c:pt idx="7">
                  <c:v>52.431998999999998</c:v>
                </c:pt>
                <c:pt idx="8">
                  <c:v>51.483657999999998</c:v>
                </c:pt>
                <c:pt idx="9">
                  <c:v>55.030056000000002</c:v>
                </c:pt>
                <c:pt idx="10">
                  <c:v>67.827858000000006</c:v>
                </c:pt>
                <c:pt idx="11">
                  <c:v>68.986771000000005</c:v>
                </c:pt>
                <c:pt idx="12">
                  <c:v>71.323402000000002</c:v>
                </c:pt>
                <c:pt idx="13">
                  <c:v>72.767837999999998</c:v>
                </c:pt>
                <c:pt idx="14">
                  <c:v>74.232765000000001</c:v>
                </c:pt>
                <c:pt idx="15">
                  <c:v>74.894538999999995</c:v>
                </c:pt>
                <c:pt idx="16">
                  <c:v>75.974686000000005</c:v>
                </c:pt>
                <c:pt idx="17">
                  <c:v>77.213477999999995</c:v>
                </c:pt>
                <c:pt idx="18">
                  <c:v>79.065781000000001</c:v>
                </c:pt>
                <c:pt idx="19">
                  <c:v>80.335708999999994</c:v>
                </c:pt>
                <c:pt idx="20">
                  <c:v>81.525833000000006</c:v>
                </c:pt>
                <c:pt idx="21">
                  <c:v>82.671370999999994</c:v>
                </c:pt>
                <c:pt idx="22">
                  <c:v>83.472603000000007</c:v>
                </c:pt>
                <c:pt idx="23">
                  <c:v>85.056479999999993</c:v>
                </c:pt>
                <c:pt idx="24">
                  <c:v>86.378647000000001</c:v>
                </c:pt>
                <c:pt idx="25">
                  <c:v>87.137810000000002</c:v>
                </c:pt>
                <c:pt idx="26">
                  <c:v>87.515548999999993</c:v>
                </c:pt>
                <c:pt idx="27">
                  <c:v>88.263221999999999</c:v>
                </c:pt>
                <c:pt idx="28">
                  <c:v>88.890915000000007</c:v>
                </c:pt>
                <c:pt idx="29">
                  <c:v>89.591766000000007</c:v>
                </c:pt>
                <c:pt idx="30">
                  <c:v>89.838448</c:v>
                </c:pt>
                <c:pt idx="31">
                  <c:v>90.107703999999998</c:v>
                </c:pt>
                <c:pt idx="32">
                  <c:v>90.336562999999998</c:v>
                </c:pt>
                <c:pt idx="33">
                  <c:v>92.105209000000002</c:v>
                </c:pt>
                <c:pt idx="34">
                  <c:v>92.738135999999997</c:v>
                </c:pt>
                <c:pt idx="35">
                  <c:v>92.550392000000002</c:v>
                </c:pt>
                <c:pt idx="36">
                  <c:v>92.997353000000004</c:v>
                </c:pt>
                <c:pt idx="37">
                  <c:v>93.468811000000002</c:v>
                </c:pt>
                <c:pt idx="38">
                  <c:v>93.553580999999994</c:v>
                </c:pt>
                <c:pt idx="39">
                  <c:v>93.610825000000006</c:v>
                </c:pt>
                <c:pt idx="40">
                  <c:v>93.825539000000006</c:v>
                </c:pt>
              </c:numCache>
            </c:numRef>
          </c:yVal>
          <c:smooth val="0"/>
        </c:ser>
        <c:ser>
          <c:idx val="2"/>
          <c:order val="1"/>
          <c:tx>
            <c:strRef>
              <c:f>Oil_gas_price_resource_cases!$K$5</c:f>
              <c:strCache>
                <c:ptCount val="1"/>
                <c:pt idx="0">
                  <c:v>Low Oil and Gas Resource and Technology</c:v>
                </c:pt>
              </c:strCache>
            </c:strRef>
          </c:tx>
          <c:spPr>
            <a:ln w="22225" cap="rnd">
              <a:solidFill>
                <a:srgbClr val="BD732A"/>
              </a:solidFill>
              <a:round/>
            </a:ln>
            <a:effectLst/>
          </c:spPr>
          <c:marker>
            <c:symbol val="none"/>
          </c:marker>
          <c:xVal>
            <c:numRef>
              <c:f>Oil_gas_price_resource_cases!$BK$1:$CY$1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Oil_gas_price_resource_cases!$BK$5:$CY$5</c:f>
              <c:numCache>
                <c:formatCode>0</c:formatCode>
                <c:ptCount val="41"/>
                <c:pt idx="0">
                  <c:v>89.201345940043652</c:v>
                </c:pt>
                <c:pt idx="1">
                  <c:v>122.17202473680749</c:v>
                </c:pt>
                <c:pt idx="2">
                  <c:v>120.30790955414962</c:v>
                </c:pt>
                <c:pt idx="3">
                  <c:v>115.11570859976175</c:v>
                </c:pt>
                <c:pt idx="4">
                  <c:v>103.0161984826694</c:v>
                </c:pt>
                <c:pt idx="5">
                  <c:v>53.922370679612619</c:v>
                </c:pt>
                <c:pt idx="6">
                  <c:v>44.512148022403672</c:v>
                </c:pt>
                <c:pt idx="7">
                  <c:v>52.431998999999998</c:v>
                </c:pt>
                <c:pt idx="8">
                  <c:v>53.264243999999998</c:v>
                </c:pt>
                <c:pt idx="9">
                  <c:v>58.059238000000001</c:v>
                </c:pt>
                <c:pt idx="10">
                  <c:v>72.537177999999997</c:v>
                </c:pt>
                <c:pt idx="11">
                  <c:v>80.957718</c:v>
                </c:pt>
                <c:pt idx="12">
                  <c:v>85.037064000000001</c:v>
                </c:pt>
                <c:pt idx="13">
                  <c:v>87.356262000000001</c:v>
                </c:pt>
                <c:pt idx="14">
                  <c:v>89.518317999999994</c:v>
                </c:pt>
                <c:pt idx="15">
                  <c:v>91.890190000000004</c:v>
                </c:pt>
                <c:pt idx="16">
                  <c:v>93.077102999999994</c:v>
                </c:pt>
                <c:pt idx="17">
                  <c:v>94.679749000000001</c:v>
                </c:pt>
                <c:pt idx="18">
                  <c:v>96.855277999999998</c:v>
                </c:pt>
                <c:pt idx="19">
                  <c:v>99.102553999999998</c:v>
                </c:pt>
                <c:pt idx="20">
                  <c:v>100.64772000000001</c:v>
                </c:pt>
                <c:pt idx="21">
                  <c:v>103.88938899999999</c:v>
                </c:pt>
                <c:pt idx="22">
                  <c:v>105.40362500000001</c:v>
                </c:pt>
                <c:pt idx="23">
                  <c:v>107.03115099999999</c:v>
                </c:pt>
                <c:pt idx="24">
                  <c:v>109.483406</c:v>
                </c:pt>
                <c:pt idx="25">
                  <c:v>110.08899700000001</c:v>
                </c:pt>
                <c:pt idx="26">
                  <c:v>108.842682</c:v>
                </c:pt>
                <c:pt idx="27">
                  <c:v>112.08884399999999</c:v>
                </c:pt>
                <c:pt idx="28">
                  <c:v>112.786125</c:v>
                </c:pt>
                <c:pt idx="29">
                  <c:v>114.770073</c:v>
                </c:pt>
                <c:pt idx="30">
                  <c:v>116.44034600000001</c:v>
                </c:pt>
                <c:pt idx="31">
                  <c:v>117.65419799999999</c:v>
                </c:pt>
                <c:pt idx="32">
                  <c:v>118.524254</c:v>
                </c:pt>
                <c:pt idx="33">
                  <c:v>119.718452</c:v>
                </c:pt>
                <c:pt idx="34">
                  <c:v>120.963814</c:v>
                </c:pt>
                <c:pt idx="35">
                  <c:v>121.57415</c:v>
                </c:pt>
                <c:pt idx="36">
                  <c:v>122.18720999999999</c:v>
                </c:pt>
                <c:pt idx="37">
                  <c:v>122.993561</c:v>
                </c:pt>
                <c:pt idx="38">
                  <c:v>123.584885</c:v>
                </c:pt>
                <c:pt idx="39">
                  <c:v>124.08528099999999</c:v>
                </c:pt>
                <c:pt idx="40">
                  <c:v>124.82038900000001</c:v>
                </c:pt>
              </c:numCache>
            </c:numRef>
          </c:yVal>
          <c:smooth val="0"/>
        </c:ser>
        <c:ser>
          <c:idx val="3"/>
          <c:order val="2"/>
          <c:tx>
            <c:strRef>
              <c:f>Oil_gas_price_resource_cases!$K$4</c:f>
              <c:strCache>
                <c:ptCount val="1"/>
                <c:pt idx="0">
                  <c:v>High Oil Price</c:v>
                </c:pt>
              </c:strCache>
            </c:strRef>
          </c:tx>
          <c:spPr>
            <a:ln w="22225" cap="rnd">
              <a:solidFill>
                <a:schemeClr val="accent4"/>
              </a:solidFill>
              <a:round/>
            </a:ln>
            <a:effectLst/>
          </c:spPr>
          <c:marker>
            <c:symbol val="none"/>
          </c:marker>
          <c:xVal>
            <c:numRef>
              <c:f>Oil_gas_price_resource_cases!$BK$1:$CY$1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Oil_gas_price_resource_cases!$BK$4:$CY$4</c:f>
              <c:numCache>
                <c:formatCode>0</c:formatCode>
                <c:ptCount val="41"/>
                <c:pt idx="0">
                  <c:v>89.201345940043652</c:v>
                </c:pt>
                <c:pt idx="1">
                  <c:v>122.17202473680749</c:v>
                </c:pt>
                <c:pt idx="2">
                  <c:v>120.30790955414962</c:v>
                </c:pt>
                <c:pt idx="3">
                  <c:v>115.11570859976175</c:v>
                </c:pt>
                <c:pt idx="4">
                  <c:v>103.0161984826694</c:v>
                </c:pt>
                <c:pt idx="5">
                  <c:v>53.922370679612619</c:v>
                </c:pt>
                <c:pt idx="6">
                  <c:v>44.512148022403672</c:v>
                </c:pt>
                <c:pt idx="7">
                  <c:v>52.431998999999998</c:v>
                </c:pt>
                <c:pt idx="8">
                  <c:v>79.979384999999994</c:v>
                </c:pt>
                <c:pt idx="9">
                  <c:v>107.143913</c:v>
                </c:pt>
                <c:pt idx="10">
                  <c:v>122.648323</c:v>
                </c:pt>
                <c:pt idx="11">
                  <c:v>140.70178200000001</c:v>
                </c:pt>
                <c:pt idx="12">
                  <c:v>148.55976899999999</c:v>
                </c:pt>
                <c:pt idx="13">
                  <c:v>154.64558400000001</c:v>
                </c:pt>
                <c:pt idx="14">
                  <c:v>160.10034200000001</c:v>
                </c:pt>
                <c:pt idx="15">
                  <c:v>164.849457</c:v>
                </c:pt>
                <c:pt idx="16">
                  <c:v>168.358643</c:v>
                </c:pt>
                <c:pt idx="17">
                  <c:v>174.43630999999999</c:v>
                </c:pt>
                <c:pt idx="18">
                  <c:v>177.13130200000001</c:v>
                </c:pt>
                <c:pt idx="19">
                  <c:v>183.88110399999999</c:v>
                </c:pt>
                <c:pt idx="20">
                  <c:v>185.533783</c:v>
                </c:pt>
                <c:pt idx="21">
                  <c:v>187.86604299999999</c:v>
                </c:pt>
                <c:pt idx="22">
                  <c:v>190.774429</c:v>
                </c:pt>
                <c:pt idx="23">
                  <c:v>192.55841100000001</c:v>
                </c:pt>
                <c:pt idx="24">
                  <c:v>196.543823</c:v>
                </c:pt>
                <c:pt idx="25">
                  <c:v>199.73843400000001</c:v>
                </c:pt>
                <c:pt idx="26">
                  <c:v>202.22972100000001</c:v>
                </c:pt>
                <c:pt idx="27">
                  <c:v>203.70332300000001</c:v>
                </c:pt>
                <c:pt idx="28">
                  <c:v>206.30924999999999</c:v>
                </c:pt>
                <c:pt idx="29">
                  <c:v>209.70761100000001</c:v>
                </c:pt>
                <c:pt idx="30">
                  <c:v>211.58459500000001</c:v>
                </c:pt>
                <c:pt idx="31">
                  <c:v>214.16153</c:v>
                </c:pt>
                <c:pt idx="32">
                  <c:v>217.399078</c:v>
                </c:pt>
                <c:pt idx="33">
                  <c:v>219.39456200000001</c:v>
                </c:pt>
                <c:pt idx="34">
                  <c:v>219.34008800000001</c:v>
                </c:pt>
                <c:pt idx="35">
                  <c:v>220.37922699999999</c:v>
                </c:pt>
                <c:pt idx="36">
                  <c:v>222.27448999999999</c:v>
                </c:pt>
                <c:pt idx="37">
                  <c:v>224.22254899999999</c:v>
                </c:pt>
                <c:pt idx="38">
                  <c:v>226.524643</c:v>
                </c:pt>
                <c:pt idx="39">
                  <c:v>227.72077899999999</c:v>
                </c:pt>
                <c:pt idx="40">
                  <c:v>229.49923699999999</c:v>
                </c:pt>
              </c:numCache>
            </c:numRef>
          </c:yVal>
          <c:smooth val="0"/>
        </c:ser>
        <c:ser>
          <c:idx val="4"/>
          <c:order val="3"/>
          <c:tx>
            <c:strRef>
              <c:f>Oil_gas_price_resource_cases!$K$3</c:f>
              <c:strCache>
                <c:ptCount val="1"/>
                <c:pt idx="0">
                  <c:v>Low Oil Price</c:v>
                </c:pt>
              </c:strCache>
            </c:strRef>
          </c:tx>
          <c:spPr>
            <a:ln w="22225" cap="rnd">
              <a:solidFill>
                <a:schemeClr val="accent5"/>
              </a:solidFill>
              <a:round/>
            </a:ln>
            <a:effectLst/>
          </c:spPr>
          <c:marker>
            <c:symbol val="none"/>
          </c:marker>
          <c:xVal>
            <c:numRef>
              <c:f>Oil_gas_price_resource_cases!$BK$1:$CY$1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Oil_gas_price_resource_cases!$BK$3:$CY$3</c:f>
              <c:numCache>
                <c:formatCode>0</c:formatCode>
                <c:ptCount val="41"/>
                <c:pt idx="0">
                  <c:v>89.201345940043652</c:v>
                </c:pt>
                <c:pt idx="1">
                  <c:v>122.17202473680749</c:v>
                </c:pt>
                <c:pt idx="2">
                  <c:v>120.30790955414962</c:v>
                </c:pt>
                <c:pt idx="3">
                  <c:v>115.11570859976175</c:v>
                </c:pt>
                <c:pt idx="4">
                  <c:v>103.0161984826694</c:v>
                </c:pt>
                <c:pt idx="5">
                  <c:v>53.922370679612619</c:v>
                </c:pt>
                <c:pt idx="6">
                  <c:v>44.512148022403672</c:v>
                </c:pt>
                <c:pt idx="7">
                  <c:v>52.431998999999998</c:v>
                </c:pt>
                <c:pt idx="8">
                  <c:v>27.174548999999999</c:v>
                </c:pt>
                <c:pt idx="9">
                  <c:v>29.452262999999999</c:v>
                </c:pt>
                <c:pt idx="10">
                  <c:v>31.278656000000002</c:v>
                </c:pt>
                <c:pt idx="11">
                  <c:v>34.064937999999998</c:v>
                </c:pt>
                <c:pt idx="12">
                  <c:v>34.319159999999997</c:v>
                </c:pt>
                <c:pt idx="13">
                  <c:v>34.753563</c:v>
                </c:pt>
                <c:pt idx="14">
                  <c:v>35.064197999999998</c:v>
                </c:pt>
                <c:pt idx="15">
                  <c:v>35.271884999999997</c:v>
                </c:pt>
                <c:pt idx="16">
                  <c:v>35.307952999999998</c:v>
                </c:pt>
                <c:pt idx="17">
                  <c:v>36.321483999999998</c:v>
                </c:pt>
                <c:pt idx="18">
                  <c:v>36.705215000000003</c:v>
                </c:pt>
                <c:pt idx="19">
                  <c:v>37.168602</c:v>
                </c:pt>
                <c:pt idx="20">
                  <c:v>37.578277999999997</c:v>
                </c:pt>
                <c:pt idx="21">
                  <c:v>38.530856999999997</c:v>
                </c:pt>
                <c:pt idx="22">
                  <c:v>39.026001000000001</c:v>
                </c:pt>
                <c:pt idx="23">
                  <c:v>39.718933</c:v>
                </c:pt>
                <c:pt idx="24">
                  <c:v>40.434010000000001</c:v>
                </c:pt>
                <c:pt idx="25">
                  <c:v>41.124434999999998</c:v>
                </c:pt>
                <c:pt idx="26">
                  <c:v>41.806953</c:v>
                </c:pt>
                <c:pt idx="27">
                  <c:v>42.863872999999998</c:v>
                </c:pt>
                <c:pt idx="28">
                  <c:v>43.442794999999997</c:v>
                </c:pt>
                <c:pt idx="29">
                  <c:v>44.243552999999999</c:v>
                </c:pt>
                <c:pt idx="30">
                  <c:v>44.881129999999999</c:v>
                </c:pt>
                <c:pt idx="31">
                  <c:v>45.372540000000001</c:v>
                </c:pt>
                <c:pt idx="32">
                  <c:v>45.852749000000003</c:v>
                </c:pt>
                <c:pt idx="33">
                  <c:v>46.331318000000003</c:v>
                </c:pt>
                <c:pt idx="34">
                  <c:v>47.401851999999998</c:v>
                </c:pt>
                <c:pt idx="35">
                  <c:v>47.994948999999998</c:v>
                </c:pt>
                <c:pt idx="36">
                  <c:v>48.843575000000001</c:v>
                </c:pt>
                <c:pt idx="37">
                  <c:v>49.64996</c:v>
                </c:pt>
                <c:pt idx="38">
                  <c:v>50.492961999999999</c:v>
                </c:pt>
                <c:pt idx="39">
                  <c:v>50.881393000000003</c:v>
                </c:pt>
                <c:pt idx="40">
                  <c:v>51.636702999999997</c:v>
                </c:pt>
              </c:numCache>
            </c:numRef>
          </c:yVal>
          <c:smooth val="0"/>
        </c:ser>
        <c:ser>
          <c:idx val="1"/>
          <c:order val="4"/>
          <c:tx>
            <c:strRef>
              <c:f>Oil_gas_price_resource_cases!$K$2</c:f>
              <c:strCache>
                <c:ptCount val="1"/>
                <c:pt idx="0">
                  <c:v>Reference case</c:v>
                </c:pt>
              </c:strCache>
            </c:strRef>
          </c:tx>
          <c:spPr>
            <a:ln w="22225" cap="rnd">
              <a:solidFill>
                <a:srgbClr val="000000"/>
              </a:solidFill>
              <a:round/>
            </a:ln>
            <a:effectLst/>
          </c:spPr>
          <c:marker>
            <c:symbol val="none"/>
          </c:marker>
          <c:xVal>
            <c:numRef>
              <c:f>Oil_gas_price_resource_cases!$BK$1:$CY$1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Oil_gas_price_resource_cases!$BK$2:$CY$2</c:f>
              <c:numCache>
                <c:formatCode>0</c:formatCode>
                <c:ptCount val="41"/>
                <c:pt idx="0">
                  <c:v>89.201345940043652</c:v>
                </c:pt>
                <c:pt idx="1">
                  <c:v>122.17202473680749</c:v>
                </c:pt>
                <c:pt idx="2">
                  <c:v>120.30790955414962</c:v>
                </c:pt>
                <c:pt idx="3">
                  <c:v>115.11570859976175</c:v>
                </c:pt>
                <c:pt idx="4">
                  <c:v>103.0161984826694</c:v>
                </c:pt>
                <c:pt idx="5">
                  <c:v>53.922370679612619</c:v>
                </c:pt>
                <c:pt idx="6">
                  <c:v>44.512148022403672</c:v>
                </c:pt>
                <c:pt idx="7">
                  <c:v>52.431998999999998</c:v>
                </c:pt>
                <c:pt idx="8">
                  <c:v>52.893593000000003</c:v>
                </c:pt>
                <c:pt idx="9">
                  <c:v>56.253627999999999</c:v>
                </c:pt>
                <c:pt idx="10">
                  <c:v>69.960921999999997</c:v>
                </c:pt>
                <c:pt idx="11">
                  <c:v>77.362792999999996</c:v>
                </c:pt>
                <c:pt idx="12">
                  <c:v>80.548964999999995</c:v>
                </c:pt>
                <c:pt idx="13">
                  <c:v>82.945380999999998</c:v>
                </c:pt>
                <c:pt idx="14">
                  <c:v>84.508667000000003</c:v>
                </c:pt>
                <c:pt idx="15">
                  <c:v>85.695175000000006</c:v>
                </c:pt>
                <c:pt idx="16">
                  <c:v>87.465096000000003</c:v>
                </c:pt>
                <c:pt idx="17">
                  <c:v>88.656677000000002</c:v>
                </c:pt>
                <c:pt idx="18">
                  <c:v>90.307593999999995</c:v>
                </c:pt>
                <c:pt idx="19">
                  <c:v>91.804550000000006</c:v>
                </c:pt>
                <c:pt idx="20">
                  <c:v>92.821563999999995</c:v>
                </c:pt>
                <c:pt idx="21">
                  <c:v>94.867064999999997</c:v>
                </c:pt>
                <c:pt idx="22">
                  <c:v>95.837485999999998</c:v>
                </c:pt>
                <c:pt idx="23">
                  <c:v>97.170135000000002</c:v>
                </c:pt>
                <c:pt idx="24">
                  <c:v>98.738997999999995</c:v>
                </c:pt>
                <c:pt idx="25">
                  <c:v>99.865677000000005</c:v>
                </c:pt>
                <c:pt idx="26">
                  <c:v>100.31622299999999</c:v>
                </c:pt>
                <c:pt idx="27">
                  <c:v>102.774292</c:v>
                </c:pt>
                <c:pt idx="28">
                  <c:v>103.924324</c:v>
                </c:pt>
                <c:pt idx="29">
                  <c:v>104.86554700000001</c:v>
                </c:pt>
                <c:pt idx="30">
                  <c:v>106.078552</c:v>
                </c:pt>
                <c:pt idx="31">
                  <c:v>107.206383</c:v>
                </c:pt>
                <c:pt idx="32">
                  <c:v>107.770409</c:v>
                </c:pt>
                <c:pt idx="33">
                  <c:v>108.46283699999999</c:v>
                </c:pt>
                <c:pt idx="34">
                  <c:v>109.40909600000001</c:v>
                </c:pt>
                <c:pt idx="35">
                  <c:v>110.041534</c:v>
                </c:pt>
                <c:pt idx="36">
                  <c:v>110.394356</c:v>
                </c:pt>
                <c:pt idx="37">
                  <c:v>111.13648999999999</c:v>
                </c:pt>
                <c:pt idx="38">
                  <c:v>112.102333</c:v>
                </c:pt>
                <c:pt idx="39">
                  <c:v>112.993942</c:v>
                </c:pt>
                <c:pt idx="40">
                  <c:v>113.558533</c:v>
                </c:pt>
              </c:numCache>
            </c:numRef>
          </c:yVal>
          <c:smooth val="0"/>
        </c:ser>
        <c:dLbls>
          <c:showLegendKey val="0"/>
          <c:showVal val="0"/>
          <c:showCatName val="0"/>
          <c:showSerName val="0"/>
          <c:showPercent val="0"/>
          <c:showBubbleSize val="0"/>
        </c:dLbls>
        <c:axId val="203778496"/>
        <c:axId val="203779056"/>
      </c:scatterChart>
      <c:valAx>
        <c:axId val="203778496"/>
        <c:scaling>
          <c:orientation val="minMax"/>
          <c:max val="2050"/>
          <c:min val="201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03779056"/>
        <c:crosses val="autoZero"/>
        <c:crossBetween val="midCat"/>
        <c:majorUnit val="20"/>
      </c:valAx>
      <c:valAx>
        <c:axId val="203779056"/>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cap="flat" cmpd="sng" algn="ctr">
            <a:solidFill>
              <a:srgbClr val="FFFFFF">
                <a:lumMod val="65000"/>
              </a:srgbClr>
            </a:solidFill>
            <a:prstDash val="lgDash"/>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03778496"/>
        <c:crossesAt val="2017"/>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863121228175944"/>
          <c:y val="0.2104571370805591"/>
          <c:w val="0.81264007892284928"/>
          <c:h val="0.70265983053360925"/>
        </c:manualLayout>
      </c:layout>
      <c:lineChart>
        <c:grouping val="standard"/>
        <c:varyColors val="0"/>
        <c:ser>
          <c:idx val="5"/>
          <c:order val="0"/>
          <c:tx>
            <c:strRef>
              <c:f>Consumption_fuels!$K$8</c:f>
              <c:strCache>
                <c:ptCount val="1"/>
                <c:pt idx="0">
                  <c:v>liquid biofuels</c:v>
                </c:pt>
              </c:strCache>
            </c:strRef>
          </c:tx>
          <c:spPr>
            <a:ln w="22225" cap="rnd">
              <a:solidFill>
                <a:srgbClr val="FFC000"/>
              </a:solidFill>
              <a:round/>
            </a:ln>
            <a:effectLst/>
          </c:spPr>
          <c:marker>
            <c:symbol val="none"/>
          </c:marker>
          <c:cat>
            <c:numRef>
              <c:f>Consumption_fuels!$AQ$1:$CY$1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Consumption_fuels!$AQ$8:$CY$8</c:f>
              <c:numCache>
                <c:formatCode>0</c:formatCode>
                <c:ptCount val="61"/>
                <c:pt idx="0">
                  <c:v>6.0421000000000002E-2</c:v>
                </c:pt>
                <c:pt idx="1">
                  <c:v>7.0095000000000005E-2</c:v>
                </c:pt>
                <c:pt idx="2">
                  <c:v>7.9745999999999997E-2</c:v>
                </c:pt>
                <c:pt idx="3">
                  <c:v>9.3659999999999993E-2</c:v>
                </c:pt>
                <c:pt idx="4">
                  <c:v>0.10484</c:v>
                </c:pt>
                <c:pt idx="5">
                  <c:v>0.11248999999999999</c:v>
                </c:pt>
                <c:pt idx="6">
                  <c:v>8.0660999999999997E-2</c:v>
                </c:pt>
                <c:pt idx="7">
                  <c:v>0.10196599999999999</c:v>
                </c:pt>
                <c:pt idx="8">
                  <c:v>0.112843</c:v>
                </c:pt>
                <c:pt idx="9">
                  <c:v>0.117795</c:v>
                </c:pt>
                <c:pt idx="10">
                  <c:v>0.13488700000000001</c:v>
                </c:pt>
                <c:pt idx="11">
                  <c:v>0.14213200000000001</c:v>
                </c:pt>
                <c:pt idx="12">
                  <c:v>0.16967500000000002</c:v>
                </c:pt>
                <c:pt idx="13">
                  <c:v>0.22981000000000001</c:v>
                </c:pt>
                <c:pt idx="14">
                  <c:v>0.289715</c:v>
                </c:pt>
                <c:pt idx="15">
                  <c:v>0.33901600000000004</c:v>
                </c:pt>
                <c:pt idx="16">
                  <c:v>0.474995</c:v>
                </c:pt>
                <c:pt idx="17">
                  <c:v>0.60192200000000007</c:v>
                </c:pt>
                <c:pt idx="18">
                  <c:v>0.82457599999999998</c:v>
                </c:pt>
                <c:pt idx="19">
                  <c:v>0.93498599999999998</c:v>
                </c:pt>
                <c:pt idx="20">
                  <c:v>1.0746800000000001</c:v>
                </c:pt>
                <c:pt idx="21">
                  <c:v>1.15808</c:v>
                </c:pt>
                <c:pt idx="22">
                  <c:v>1.1621379999999999</c:v>
                </c:pt>
                <c:pt idx="23">
                  <c:v>1.277676</c:v>
                </c:pt>
                <c:pt idx="24">
                  <c:v>1.2919200000000002</c:v>
                </c:pt>
                <c:pt idx="25">
                  <c:v>1.3252870000000001</c:v>
                </c:pt>
                <c:pt idx="26">
                  <c:v>1.433227</c:v>
                </c:pt>
                <c:pt idx="27">
                  <c:v>1.5479689999999999</c:v>
                </c:pt>
                <c:pt idx="28">
                  <c:v>1.59874</c:v>
                </c:pt>
                <c:pt idx="29">
                  <c:v>1.5869450000000001</c:v>
                </c:pt>
                <c:pt idx="30">
                  <c:v>1.595259</c:v>
                </c:pt>
                <c:pt idx="31">
                  <c:v>1.58992</c:v>
                </c:pt>
                <c:pt idx="32">
                  <c:v>1.5862609999999999</c:v>
                </c:pt>
                <c:pt idx="33">
                  <c:v>1.5819019999999999</c:v>
                </c:pt>
                <c:pt idx="34">
                  <c:v>1.576908</c:v>
                </c:pt>
                <c:pt idx="35">
                  <c:v>1.573817</c:v>
                </c:pt>
                <c:pt idx="36">
                  <c:v>1.557169</c:v>
                </c:pt>
                <c:pt idx="37">
                  <c:v>1.550324</c:v>
                </c:pt>
                <c:pt idx="38">
                  <c:v>1.543639</c:v>
                </c:pt>
                <c:pt idx="39">
                  <c:v>1.5357609999999999</c:v>
                </c:pt>
                <c:pt idx="40">
                  <c:v>1.5293380000000001</c:v>
                </c:pt>
                <c:pt idx="41">
                  <c:v>1.5200499999999999</c:v>
                </c:pt>
                <c:pt idx="42">
                  <c:v>1.5127740000000001</c:v>
                </c:pt>
                <c:pt idx="43">
                  <c:v>1.5091349999999999</c:v>
                </c:pt>
                <c:pt idx="44">
                  <c:v>1.5090440000000001</c:v>
                </c:pt>
                <c:pt idx="45">
                  <c:v>1.5102329999999999</c:v>
                </c:pt>
                <c:pt idx="46">
                  <c:v>1.511115</c:v>
                </c:pt>
                <c:pt idx="47">
                  <c:v>1.5119020000000001</c:v>
                </c:pt>
                <c:pt idx="48">
                  <c:v>1.5127790000000001</c:v>
                </c:pt>
                <c:pt idx="49">
                  <c:v>1.5133430000000001</c:v>
                </c:pt>
                <c:pt idx="50">
                  <c:v>1.5141070000000001</c:v>
                </c:pt>
                <c:pt idx="51">
                  <c:v>1.5151250000000001</c:v>
                </c:pt>
                <c:pt idx="52">
                  <c:v>1.5157210000000001</c:v>
                </c:pt>
                <c:pt idx="53">
                  <c:v>1.516751</c:v>
                </c:pt>
                <c:pt idx="54">
                  <c:v>1.517579</c:v>
                </c:pt>
                <c:pt idx="55">
                  <c:v>1.5209600000000001</c:v>
                </c:pt>
                <c:pt idx="56">
                  <c:v>1.5244979999999999</c:v>
                </c:pt>
                <c:pt idx="57">
                  <c:v>1.527784</c:v>
                </c:pt>
                <c:pt idx="58">
                  <c:v>1.5284660000000001</c:v>
                </c:pt>
                <c:pt idx="59">
                  <c:v>1.528961</c:v>
                </c:pt>
                <c:pt idx="60">
                  <c:v>1.53003</c:v>
                </c:pt>
              </c:numCache>
            </c:numRef>
          </c:val>
          <c:smooth val="0"/>
        </c:ser>
        <c:ser>
          <c:idx val="1"/>
          <c:order val="1"/>
          <c:tx>
            <c:strRef>
              <c:f>Consumption_fuels!$K$6</c:f>
              <c:strCache>
                <c:ptCount val="1"/>
                <c:pt idx="0">
                  <c:v>nuclear</c:v>
                </c:pt>
              </c:strCache>
            </c:strRef>
          </c:tx>
          <c:spPr>
            <a:ln w="22225" cap="rnd">
              <a:solidFill>
                <a:srgbClr val="A33340"/>
              </a:solidFill>
              <a:round/>
            </a:ln>
            <a:effectLst/>
          </c:spPr>
          <c:marker>
            <c:symbol val="none"/>
          </c:marker>
          <c:cat>
            <c:numRef>
              <c:f>Consumption_fuels!$AQ$1:$CY$1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Consumption_fuels!$AQ$6:$CY$6</c:f>
              <c:numCache>
                <c:formatCode>0</c:formatCode>
                <c:ptCount val="61"/>
                <c:pt idx="0">
                  <c:v>6.1043500000000002</c:v>
                </c:pt>
                <c:pt idx="1">
                  <c:v>6.4221320000000004</c:v>
                </c:pt>
                <c:pt idx="2">
                  <c:v>6.4792059999999996</c:v>
                </c:pt>
                <c:pt idx="3">
                  <c:v>6.4104989999999997</c:v>
                </c:pt>
                <c:pt idx="4">
                  <c:v>6.6938769999999996</c:v>
                </c:pt>
                <c:pt idx="5">
                  <c:v>7.0754359999999998</c:v>
                </c:pt>
                <c:pt idx="6">
                  <c:v>7.0866740000000004</c:v>
                </c:pt>
                <c:pt idx="7">
                  <c:v>6.5969920000000002</c:v>
                </c:pt>
                <c:pt idx="8">
                  <c:v>7.0678089999999996</c:v>
                </c:pt>
                <c:pt idx="9">
                  <c:v>7.6102559999999997</c:v>
                </c:pt>
                <c:pt idx="10">
                  <c:v>7.862349</c:v>
                </c:pt>
                <c:pt idx="11">
                  <c:v>8.0288529999999998</c:v>
                </c:pt>
                <c:pt idx="12">
                  <c:v>8.145429</c:v>
                </c:pt>
                <c:pt idx="13">
                  <c:v>7.9596220000000004</c:v>
                </c:pt>
                <c:pt idx="14">
                  <c:v>8.2227739999999994</c:v>
                </c:pt>
                <c:pt idx="15">
                  <c:v>8.1608099999999997</c:v>
                </c:pt>
                <c:pt idx="16">
                  <c:v>8.2146260000000009</c:v>
                </c:pt>
                <c:pt idx="17">
                  <c:v>8.4585889999999999</c:v>
                </c:pt>
                <c:pt idx="18">
                  <c:v>8.4264910000000004</c:v>
                </c:pt>
                <c:pt idx="19">
                  <c:v>8.3552199999999992</c:v>
                </c:pt>
                <c:pt idx="20">
                  <c:v>8.4344330000000003</c:v>
                </c:pt>
                <c:pt idx="21">
                  <c:v>8.2686980000000005</c:v>
                </c:pt>
                <c:pt idx="22">
                  <c:v>8.0618219999999994</c:v>
                </c:pt>
                <c:pt idx="23">
                  <c:v>8.2444330000000008</c:v>
                </c:pt>
                <c:pt idx="24">
                  <c:v>8.3375590000000006</c:v>
                </c:pt>
                <c:pt idx="25">
                  <c:v>8.3368859999999998</c:v>
                </c:pt>
                <c:pt idx="26">
                  <c:v>8.4221120000000003</c:v>
                </c:pt>
                <c:pt idx="27">
                  <c:v>8.287642</c:v>
                </c:pt>
                <c:pt idx="28">
                  <c:v>8.3367710000000006</c:v>
                </c:pt>
                <c:pt idx="29">
                  <c:v>8.2434360000000009</c:v>
                </c:pt>
                <c:pt idx="30">
                  <c:v>7.9983149999999998</c:v>
                </c:pt>
                <c:pt idx="31">
                  <c:v>7.9621310000000003</c:v>
                </c:pt>
                <c:pt idx="32">
                  <c:v>7.9861269999999998</c:v>
                </c:pt>
                <c:pt idx="33">
                  <c:v>7.7932519999999998</c:v>
                </c:pt>
                <c:pt idx="34">
                  <c:v>7.7285159999999999</c:v>
                </c:pt>
                <c:pt idx="35">
                  <c:v>7.5163169999999999</c:v>
                </c:pt>
                <c:pt idx="36">
                  <c:v>7.4231230000000004</c:v>
                </c:pt>
                <c:pt idx="37">
                  <c:v>7.4230049999999999</c:v>
                </c:pt>
                <c:pt idx="38">
                  <c:v>7.4126810000000001</c:v>
                </c:pt>
                <c:pt idx="39">
                  <c:v>7.3860349999999997</c:v>
                </c:pt>
                <c:pt idx="40">
                  <c:v>7.278994</c:v>
                </c:pt>
                <c:pt idx="41">
                  <c:v>7.2035099999999996</c:v>
                </c:pt>
                <c:pt idx="42">
                  <c:v>7.2127179999999997</c:v>
                </c:pt>
                <c:pt idx="43">
                  <c:v>7.1857389999999999</c:v>
                </c:pt>
                <c:pt idx="44">
                  <c:v>7.0202080000000002</c:v>
                </c:pt>
                <c:pt idx="45">
                  <c:v>6.993385</c:v>
                </c:pt>
                <c:pt idx="46">
                  <c:v>6.914237</c:v>
                </c:pt>
                <c:pt idx="47">
                  <c:v>6.9041600000000001</c:v>
                </c:pt>
                <c:pt idx="48">
                  <c:v>6.9170670000000003</c:v>
                </c:pt>
                <c:pt idx="49">
                  <c:v>6.9397900000000003</c:v>
                </c:pt>
                <c:pt idx="50">
                  <c:v>6.963419</c:v>
                </c:pt>
                <c:pt idx="51">
                  <c:v>6.9641409999999997</c:v>
                </c:pt>
                <c:pt idx="52">
                  <c:v>6.9465820000000003</c:v>
                </c:pt>
                <c:pt idx="53">
                  <c:v>6.9290289999999999</c:v>
                </c:pt>
                <c:pt idx="54">
                  <c:v>6.9146599999999996</c:v>
                </c:pt>
                <c:pt idx="55">
                  <c:v>6.8557899999999998</c:v>
                </c:pt>
                <c:pt idx="56">
                  <c:v>6.7982339999999999</c:v>
                </c:pt>
                <c:pt idx="57">
                  <c:v>6.7685880000000003</c:v>
                </c:pt>
                <c:pt idx="58">
                  <c:v>6.7559480000000001</c:v>
                </c:pt>
                <c:pt idx="59">
                  <c:v>6.7559480000000001</c:v>
                </c:pt>
                <c:pt idx="60">
                  <c:v>6.6412440000000004</c:v>
                </c:pt>
              </c:numCache>
            </c:numRef>
          </c:val>
          <c:smooth val="0"/>
        </c:ser>
        <c:ser>
          <c:idx val="4"/>
          <c:order val="2"/>
          <c:tx>
            <c:strRef>
              <c:f>Consumption_fuels!$K$7</c:f>
              <c:strCache>
                <c:ptCount val="1"/>
                <c:pt idx="0">
                  <c:v>hydro</c:v>
                </c:pt>
              </c:strCache>
            </c:strRef>
          </c:tx>
          <c:spPr>
            <a:ln w="22225" cap="rnd">
              <a:solidFill>
                <a:srgbClr val="0070C0"/>
              </a:solidFill>
              <a:round/>
            </a:ln>
            <a:effectLst/>
          </c:spPr>
          <c:marker>
            <c:symbol val="none"/>
          </c:marker>
          <c:cat>
            <c:numRef>
              <c:f>Consumption_fuels!$AQ$1:$CY$1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Consumption_fuels!$AQ$7:$CY$7</c:f>
              <c:numCache>
                <c:formatCode>0</c:formatCode>
                <c:ptCount val="61"/>
                <c:pt idx="0">
                  <c:v>3.0463909999999998</c:v>
                </c:pt>
                <c:pt idx="1">
                  <c:v>3.015943</c:v>
                </c:pt>
                <c:pt idx="2">
                  <c:v>2.6174360000000001</c:v>
                </c:pt>
                <c:pt idx="3">
                  <c:v>2.891613</c:v>
                </c:pt>
                <c:pt idx="4">
                  <c:v>2.6834570000000002</c:v>
                </c:pt>
                <c:pt idx="5">
                  <c:v>3.2053069999999999</c:v>
                </c:pt>
                <c:pt idx="6">
                  <c:v>3.5896560000000002</c:v>
                </c:pt>
                <c:pt idx="7">
                  <c:v>3.6404580000000002</c:v>
                </c:pt>
                <c:pt idx="8">
                  <c:v>3.2970540000000002</c:v>
                </c:pt>
                <c:pt idx="9">
                  <c:v>3.2675749999999999</c:v>
                </c:pt>
                <c:pt idx="10">
                  <c:v>2.8111160000000002</c:v>
                </c:pt>
                <c:pt idx="11">
                  <c:v>2.2418580000000001</c:v>
                </c:pt>
                <c:pt idx="12">
                  <c:v>2.6890170000000002</c:v>
                </c:pt>
                <c:pt idx="13">
                  <c:v>2.7925390000000001</c:v>
                </c:pt>
                <c:pt idx="14">
                  <c:v>2.6884679999999999</c:v>
                </c:pt>
                <c:pt idx="15">
                  <c:v>2.7029420000000002</c:v>
                </c:pt>
                <c:pt idx="16">
                  <c:v>2.8690349999999998</c:v>
                </c:pt>
                <c:pt idx="17">
                  <c:v>2.4463889999999999</c:v>
                </c:pt>
                <c:pt idx="18">
                  <c:v>2.5111080000000001</c:v>
                </c:pt>
                <c:pt idx="19">
                  <c:v>2.6688239999999999</c:v>
                </c:pt>
                <c:pt idx="20">
                  <c:v>2.5385409999999999</c:v>
                </c:pt>
                <c:pt idx="21">
                  <c:v>3.1028519999999999</c:v>
                </c:pt>
                <c:pt idx="22">
                  <c:v>2.6287020000000001</c:v>
                </c:pt>
                <c:pt idx="23">
                  <c:v>2.5623819999999999</c:v>
                </c:pt>
                <c:pt idx="24">
                  <c:v>2.466577</c:v>
                </c:pt>
                <c:pt idx="25">
                  <c:v>2.321177</c:v>
                </c:pt>
                <c:pt idx="26">
                  <c:v>2.4772639999999999</c:v>
                </c:pt>
                <c:pt idx="27">
                  <c:v>2.7322899999999999</c:v>
                </c:pt>
                <c:pt idx="28">
                  <c:v>2.4547729999999999</c:v>
                </c:pt>
                <c:pt idx="29">
                  <c:v>2.598868</c:v>
                </c:pt>
                <c:pt idx="30">
                  <c:v>2.734353</c:v>
                </c:pt>
                <c:pt idx="31">
                  <c:v>2.7338369999999999</c:v>
                </c:pt>
                <c:pt idx="32">
                  <c:v>2.7339829999999998</c:v>
                </c:pt>
                <c:pt idx="33">
                  <c:v>2.7354370000000001</c:v>
                </c:pt>
                <c:pt idx="34">
                  <c:v>2.7402389999999999</c:v>
                </c:pt>
                <c:pt idx="35">
                  <c:v>2.7401200000000001</c:v>
                </c:pt>
                <c:pt idx="36">
                  <c:v>2.7404549999999999</c:v>
                </c:pt>
                <c:pt idx="37">
                  <c:v>2.7404929999999998</c:v>
                </c:pt>
                <c:pt idx="38">
                  <c:v>2.7405409999999999</c:v>
                </c:pt>
                <c:pt idx="39">
                  <c:v>2.7405889999999999</c:v>
                </c:pt>
                <c:pt idx="40">
                  <c:v>2.7405879999999998</c:v>
                </c:pt>
                <c:pt idx="41">
                  <c:v>2.7405810000000002</c:v>
                </c:pt>
                <c:pt idx="42">
                  <c:v>2.7406009999999998</c:v>
                </c:pt>
                <c:pt idx="43">
                  <c:v>2.7425130000000002</c:v>
                </c:pt>
                <c:pt idx="44">
                  <c:v>2.7425410000000001</c:v>
                </c:pt>
                <c:pt idx="45">
                  <c:v>2.7425830000000002</c:v>
                </c:pt>
                <c:pt idx="46">
                  <c:v>2.743519</c:v>
                </c:pt>
                <c:pt idx="47">
                  <c:v>2.7439390000000001</c:v>
                </c:pt>
                <c:pt idx="48">
                  <c:v>2.7440540000000002</c:v>
                </c:pt>
                <c:pt idx="49">
                  <c:v>2.7441759999999999</c:v>
                </c:pt>
                <c:pt idx="50">
                  <c:v>2.7442319999999998</c:v>
                </c:pt>
                <c:pt idx="51">
                  <c:v>2.7444609999999998</c:v>
                </c:pt>
                <c:pt idx="52">
                  <c:v>2.7450990000000002</c:v>
                </c:pt>
                <c:pt idx="53">
                  <c:v>2.7453319999999999</c:v>
                </c:pt>
                <c:pt idx="54">
                  <c:v>2.7469579999999998</c:v>
                </c:pt>
                <c:pt idx="55">
                  <c:v>2.7501359999999999</c:v>
                </c:pt>
                <c:pt idx="56">
                  <c:v>2.7502399999999998</c:v>
                </c:pt>
                <c:pt idx="57">
                  <c:v>2.7503489999999999</c:v>
                </c:pt>
                <c:pt idx="58">
                  <c:v>2.75047</c:v>
                </c:pt>
                <c:pt idx="59">
                  <c:v>2.7515239999999999</c:v>
                </c:pt>
                <c:pt idx="60">
                  <c:v>2.7517109999999998</c:v>
                </c:pt>
              </c:numCache>
            </c:numRef>
          </c:val>
          <c:smooth val="0"/>
        </c:ser>
        <c:ser>
          <c:idx val="7"/>
          <c:order val="3"/>
          <c:tx>
            <c:strRef>
              <c:f>Consumption_fuels!$K$4</c:f>
              <c:strCache>
                <c:ptCount val="1"/>
                <c:pt idx="0">
                  <c:v>other renewable energy</c:v>
                </c:pt>
              </c:strCache>
            </c:strRef>
          </c:tx>
          <c:spPr>
            <a:ln w="22225" cap="rnd">
              <a:solidFill>
                <a:srgbClr val="5D9732"/>
              </a:solidFill>
              <a:round/>
            </a:ln>
            <a:effectLst/>
          </c:spPr>
          <c:marker>
            <c:symbol val="none"/>
          </c:marker>
          <c:cat>
            <c:numRef>
              <c:f>Consumption_fuels!$AQ$1:$CY$1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Consumption_fuels!$AQ$4:$CY$4</c:f>
              <c:numCache>
                <c:formatCode>0</c:formatCode>
                <c:ptCount val="61"/>
                <c:pt idx="0">
                  <c:v>2.9332010000000004</c:v>
                </c:pt>
                <c:pt idx="1">
                  <c:v>2.981735</c:v>
                </c:pt>
                <c:pt idx="2">
                  <c:v>3.1233609999999996</c:v>
                </c:pt>
                <c:pt idx="3">
                  <c:v>3.0963470000000002</c:v>
                </c:pt>
                <c:pt idx="4">
                  <c:v>3.1988279999999998</c:v>
                </c:pt>
                <c:pt idx="5">
                  <c:v>3.2415530000000001</c:v>
                </c:pt>
                <c:pt idx="6">
                  <c:v>3.3420549999999998</c:v>
                </c:pt>
                <c:pt idx="7">
                  <c:v>3.2716739999999995</c:v>
                </c:pt>
                <c:pt idx="8">
                  <c:v>3.0813709999999999</c:v>
                </c:pt>
                <c:pt idx="9">
                  <c:v>3.1283450000000004</c:v>
                </c:pt>
                <c:pt idx="10">
                  <c:v>3.1581950000000001</c:v>
                </c:pt>
                <c:pt idx="11">
                  <c:v>2.7759319999999996</c:v>
                </c:pt>
                <c:pt idx="12">
                  <c:v>2.8673719999999996</c:v>
                </c:pt>
                <c:pt idx="13">
                  <c:v>2.9217509999999995</c:v>
                </c:pt>
                <c:pt idx="14">
                  <c:v>3.0964699999999996</c:v>
                </c:pt>
                <c:pt idx="15">
                  <c:v>3.1914879999999997</c:v>
                </c:pt>
                <c:pt idx="16">
                  <c:v>3.2926790000000001</c:v>
                </c:pt>
                <c:pt idx="17">
                  <c:v>3.4745749999999997</c:v>
                </c:pt>
                <c:pt idx="18">
                  <c:v>3.8386460000000002</c:v>
                </c:pt>
                <c:pt idx="19">
                  <c:v>4.0000580000000001</c:v>
                </c:pt>
                <c:pt idx="20">
                  <c:v>4.416925</c:v>
                </c:pt>
                <c:pt idx="21">
                  <c:v>4.7382109999999997</c:v>
                </c:pt>
                <c:pt idx="22">
                  <c:v>4.9156579999999996</c:v>
                </c:pt>
                <c:pt idx="23">
                  <c:v>5.4358840000000015</c:v>
                </c:pt>
                <c:pt idx="24">
                  <c:v>5.8115199999999998</c:v>
                </c:pt>
                <c:pt idx="25">
                  <c:v>5.8244829999999999</c:v>
                </c:pt>
                <c:pt idx="26">
                  <c:v>6.2538809999999998</c:v>
                </c:pt>
                <c:pt idx="27">
                  <c:v>6.4401659999999996</c:v>
                </c:pt>
                <c:pt idx="28">
                  <c:v>6.6093560000000009</c:v>
                </c:pt>
                <c:pt idx="29">
                  <c:v>7.2031300000000007</c:v>
                </c:pt>
                <c:pt idx="30">
                  <c:v>8.0278310000000008</c:v>
                </c:pt>
                <c:pt idx="31">
                  <c:v>8.5017809999999994</c:v>
                </c:pt>
                <c:pt idx="32">
                  <c:v>8.7501230000000003</c:v>
                </c:pt>
                <c:pt idx="33">
                  <c:v>8.857759999999999</c:v>
                </c:pt>
                <c:pt idx="34">
                  <c:v>8.9587420000000009</c:v>
                </c:pt>
                <c:pt idx="35">
                  <c:v>9.0886949999999995</c:v>
                </c:pt>
                <c:pt idx="36">
                  <c:v>9.1877390000000005</c:v>
                </c:pt>
                <c:pt idx="37">
                  <c:v>9.3032589999999988</c:v>
                </c:pt>
                <c:pt idx="38">
                  <c:v>9.4188740000000006</c:v>
                </c:pt>
                <c:pt idx="39">
                  <c:v>9.5339590000000012</c:v>
                </c:pt>
                <c:pt idx="40">
                  <c:v>9.7349010000000007</c:v>
                </c:pt>
                <c:pt idx="41">
                  <c:v>9.9611959999999993</c:v>
                </c:pt>
                <c:pt idx="42">
                  <c:v>10.195381000000001</c:v>
                </c:pt>
                <c:pt idx="43">
                  <c:v>10.440715000000001</c:v>
                </c:pt>
                <c:pt idx="44">
                  <c:v>10.715498</c:v>
                </c:pt>
                <c:pt idx="45">
                  <c:v>11.014611</c:v>
                </c:pt>
                <c:pt idx="46">
                  <c:v>11.198677999999999</c:v>
                </c:pt>
                <c:pt idx="47">
                  <c:v>11.367258000000001</c:v>
                </c:pt>
                <c:pt idx="48">
                  <c:v>11.579267</c:v>
                </c:pt>
                <c:pt idx="49">
                  <c:v>11.734321</c:v>
                </c:pt>
                <c:pt idx="50">
                  <c:v>11.838303000000002</c:v>
                </c:pt>
                <c:pt idx="51">
                  <c:v>11.96088</c:v>
                </c:pt>
                <c:pt idx="52">
                  <c:v>12.099081</c:v>
                </c:pt>
                <c:pt idx="53">
                  <c:v>12.245849</c:v>
                </c:pt>
                <c:pt idx="54">
                  <c:v>12.410639000000002</c:v>
                </c:pt>
                <c:pt idx="55">
                  <c:v>12.632251999999999</c:v>
                </c:pt>
                <c:pt idx="56">
                  <c:v>12.900744</c:v>
                </c:pt>
                <c:pt idx="57">
                  <c:v>13.092010999999999</c:v>
                </c:pt>
                <c:pt idx="58">
                  <c:v>13.23578</c:v>
                </c:pt>
                <c:pt idx="59">
                  <c:v>13.349012</c:v>
                </c:pt>
                <c:pt idx="60">
                  <c:v>13.460295</c:v>
                </c:pt>
              </c:numCache>
            </c:numRef>
          </c:val>
          <c:smooth val="0"/>
        </c:ser>
        <c:ser>
          <c:idx val="3"/>
          <c:order val="4"/>
          <c:tx>
            <c:strRef>
              <c:f>Consumption_fuels!$K$2</c:f>
              <c:strCache>
                <c:ptCount val="1"/>
                <c:pt idx="0">
                  <c:v>petroleum and other liquids</c:v>
                </c:pt>
              </c:strCache>
            </c:strRef>
          </c:tx>
          <c:spPr>
            <a:ln w="22225" cap="rnd">
              <a:solidFill>
                <a:srgbClr val="BD732A"/>
              </a:solidFill>
              <a:round/>
            </a:ln>
            <a:effectLst/>
          </c:spPr>
          <c:marker>
            <c:symbol val="none"/>
          </c:marker>
          <c:cat>
            <c:numRef>
              <c:f>Consumption_fuels!$AQ$1:$CY$1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Consumption_fuels!$AQ$2:$CY$2</c:f>
              <c:numCache>
                <c:formatCode>0</c:formatCode>
                <c:ptCount val="61"/>
                <c:pt idx="0">
                  <c:v>33.551622999999999</c:v>
                </c:pt>
                <c:pt idx="1">
                  <c:v>32.846032000000001</c:v>
                </c:pt>
                <c:pt idx="2">
                  <c:v>33.524957000000001</c:v>
                </c:pt>
                <c:pt idx="3">
                  <c:v>33.687240000000003</c:v>
                </c:pt>
                <c:pt idx="4">
                  <c:v>34.557544999999998</c:v>
                </c:pt>
                <c:pt idx="5">
                  <c:v>34.441046</c:v>
                </c:pt>
                <c:pt idx="6">
                  <c:v>35.674967000000002</c:v>
                </c:pt>
                <c:pt idx="7">
                  <c:v>36.158479999999997</c:v>
                </c:pt>
                <c:pt idx="8">
                  <c:v>36.817371999999999</c:v>
                </c:pt>
                <c:pt idx="9">
                  <c:v>37.836036</c:v>
                </c:pt>
                <c:pt idx="10">
                  <c:v>38.265934000000001</c:v>
                </c:pt>
                <c:pt idx="11">
                  <c:v>38.189655999999999</c:v>
                </c:pt>
                <c:pt idx="12">
                  <c:v>38.225566000000001</c:v>
                </c:pt>
                <c:pt idx="13">
                  <c:v>38.789797999999998</c:v>
                </c:pt>
                <c:pt idx="14">
                  <c:v>40.226666999999999</c:v>
                </c:pt>
                <c:pt idx="15">
                  <c:v>40.302833999999997</c:v>
                </c:pt>
                <c:pt idx="16">
                  <c:v>39.823636</c:v>
                </c:pt>
                <c:pt idx="17">
                  <c:v>39.489249999999998</c:v>
                </c:pt>
                <c:pt idx="18">
                  <c:v>36.906820000000003</c:v>
                </c:pt>
                <c:pt idx="19">
                  <c:v>34.959049999999998</c:v>
                </c:pt>
                <c:pt idx="20">
                  <c:v>35.488346999999997</c:v>
                </c:pt>
                <c:pt idx="21">
                  <c:v>34.828344000000001</c:v>
                </c:pt>
                <c:pt idx="22">
                  <c:v>34.011567999999997</c:v>
                </c:pt>
                <c:pt idx="23">
                  <c:v>34.619323000000001</c:v>
                </c:pt>
                <c:pt idx="24">
                  <c:v>34.874481000000003</c:v>
                </c:pt>
                <c:pt idx="25">
                  <c:v>35.605421</c:v>
                </c:pt>
                <c:pt idx="26">
                  <c:v>36.017211000000003</c:v>
                </c:pt>
                <c:pt idx="27">
                  <c:v>37.504902000000001</c:v>
                </c:pt>
                <c:pt idx="28">
                  <c:v>38.436878</c:v>
                </c:pt>
                <c:pt idx="29">
                  <c:v>38.367699000000002</c:v>
                </c:pt>
                <c:pt idx="30">
                  <c:v>38.006675999999999</c:v>
                </c:pt>
                <c:pt idx="31">
                  <c:v>37.793362000000002</c:v>
                </c:pt>
                <c:pt idx="32">
                  <c:v>37.506607000000002</c:v>
                </c:pt>
                <c:pt idx="33">
                  <c:v>37.235022999999998</c:v>
                </c:pt>
                <c:pt idx="34">
                  <c:v>37.011203999999999</c:v>
                </c:pt>
                <c:pt idx="35">
                  <c:v>36.662135999999997</c:v>
                </c:pt>
                <c:pt idx="36">
                  <c:v>36.332152999999998</c:v>
                </c:pt>
                <c:pt idx="37">
                  <c:v>36.132869999999997</c:v>
                </c:pt>
                <c:pt idx="38">
                  <c:v>35.98798</c:v>
                </c:pt>
                <c:pt idx="39">
                  <c:v>35.849052</c:v>
                </c:pt>
                <c:pt idx="40">
                  <c:v>35.726790999999999</c:v>
                </c:pt>
                <c:pt idx="41">
                  <c:v>35.667476999999998</c:v>
                </c:pt>
                <c:pt idx="42">
                  <c:v>35.556483999999998</c:v>
                </c:pt>
                <c:pt idx="43">
                  <c:v>35.491416999999998</c:v>
                </c:pt>
                <c:pt idx="44">
                  <c:v>35.429192</c:v>
                </c:pt>
                <c:pt idx="45">
                  <c:v>35.402099999999997</c:v>
                </c:pt>
                <c:pt idx="46">
                  <c:v>35.425860999999998</c:v>
                </c:pt>
                <c:pt idx="47">
                  <c:v>35.457096</c:v>
                </c:pt>
                <c:pt idx="48">
                  <c:v>35.570942000000002</c:v>
                </c:pt>
                <c:pt idx="49">
                  <c:v>35.632381000000002</c:v>
                </c:pt>
                <c:pt idx="50">
                  <c:v>35.713988999999998</c:v>
                </c:pt>
                <c:pt idx="51">
                  <c:v>35.813155999999999</c:v>
                </c:pt>
                <c:pt idx="52">
                  <c:v>35.903812000000002</c:v>
                </c:pt>
                <c:pt idx="53">
                  <c:v>36.031464</c:v>
                </c:pt>
                <c:pt idx="54">
                  <c:v>36.175583000000003</c:v>
                </c:pt>
                <c:pt idx="55">
                  <c:v>36.326073000000001</c:v>
                </c:pt>
                <c:pt idx="56">
                  <c:v>36.498676000000003</c:v>
                </c:pt>
                <c:pt idx="57">
                  <c:v>36.709178999999999</c:v>
                </c:pt>
                <c:pt idx="58">
                  <c:v>36.931767000000001</c:v>
                </c:pt>
                <c:pt idx="59">
                  <c:v>37.152180000000001</c:v>
                </c:pt>
                <c:pt idx="60">
                  <c:v>37.379970999999998</c:v>
                </c:pt>
              </c:numCache>
            </c:numRef>
          </c:val>
          <c:smooth val="0"/>
        </c:ser>
        <c:ser>
          <c:idx val="0"/>
          <c:order val="5"/>
          <c:tx>
            <c:strRef>
              <c:f>Consumption_fuels!$K$5</c:f>
              <c:strCache>
                <c:ptCount val="1"/>
                <c:pt idx="0">
                  <c:v>coal</c:v>
                </c:pt>
              </c:strCache>
            </c:strRef>
          </c:tx>
          <c:spPr>
            <a:ln w="22225" cap="rnd">
              <a:solidFill>
                <a:srgbClr val="675005"/>
              </a:solidFill>
              <a:round/>
            </a:ln>
            <a:effectLst/>
          </c:spPr>
          <c:marker>
            <c:symbol val="none"/>
          </c:marker>
          <c:cat>
            <c:numRef>
              <c:f>Consumption_fuels!$AQ$1:$CY$1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Consumption_fuels!$AQ$5:$CY$5</c:f>
              <c:numCache>
                <c:formatCode>0</c:formatCode>
                <c:ptCount val="61"/>
                <c:pt idx="0">
                  <c:v>19.172635</c:v>
                </c:pt>
                <c:pt idx="1">
                  <c:v>18.991669999999999</c:v>
                </c:pt>
                <c:pt idx="2">
                  <c:v>19.122471000000001</c:v>
                </c:pt>
                <c:pt idx="3">
                  <c:v>19.835148</c:v>
                </c:pt>
                <c:pt idx="4">
                  <c:v>19.909462999999999</c:v>
                </c:pt>
                <c:pt idx="5">
                  <c:v>20.088726999999999</c:v>
                </c:pt>
                <c:pt idx="6">
                  <c:v>21.001913999999999</c:v>
                </c:pt>
                <c:pt idx="7">
                  <c:v>21.445411</c:v>
                </c:pt>
                <c:pt idx="8">
                  <c:v>21.655743999999999</c:v>
                </c:pt>
                <c:pt idx="9">
                  <c:v>21.622544000000001</c:v>
                </c:pt>
                <c:pt idx="10">
                  <c:v>22.579528</c:v>
                </c:pt>
                <c:pt idx="11">
                  <c:v>21.914268</c:v>
                </c:pt>
                <c:pt idx="12">
                  <c:v>21.903988999999999</c:v>
                </c:pt>
                <c:pt idx="13">
                  <c:v>22.320927999999999</c:v>
                </c:pt>
                <c:pt idx="14">
                  <c:v>22.466194999999999</c:v>
                </c:pt>
                <c:pt idx="15">
                  <c:v>22.796543</c:v>
                </c:pt>
                <c:pt idx="16">
                  <c:v>22.44716</c:v>
                </c:pt>
                <c:pt idx="17">
                  <c:v>22.749466000000002</c:v>
                </c:pt>
                <c:pt idx="18">
                  <c:v>22.387436999999998</c:v>
                </c:pt>
                <c:pt idx="19">
                  <c:v>19.691205</c:v>
                </c:pt>
                <c:pt idx="20">
                  <c:v>20.833967999999999</c:v>
                </c:pt>
                <c:pt idx="21">
                  <c:v>19.657783999999999</c:v>
                </c:pt>
                <c:pt idx="22">
                  <c:v>17.378233999999999</c:v>
                </c:pt>
                <c:pt idx="23">
                  <c:v>18.038633000000001</c:v>
                </c:pt>
                <c:pt idx="24">
                  <c:v>17.997631999999999</c:v>
                </c:pt>
                <c:pt idx="25">
                  <c:v>15.548870000000001</c:v>
                </c:pt>
                <c:pt idx="26">
                  <c:v>14.226519</c:v>
                </c:pt>
                <c:pt idx="27">
                  <c:v>14.197846</c:v>
                </c:pt>
                <c:pt idx="28">
                  <c:v>13.980297</c:v>
                </c:pt>
                <c:pt idx="29">
                  <c:v>13.44017</c:v>
                </c:pt>
                <c:pt idx="30">
                  <c:v>13.419115</c:v>
                </c:pt>
                <c:pt idx="31">
                  <c:v>13.043911</c:v>
                </c:pt>
                <c:pt idx="32">
                  <c:v>12.668900000000001</c:v>
                </c:pt>
                <c:pt idx="33">
                  <c:v>12.715852</c:v>
                </c:pt>
                <c:pt idx="34">
                  <c:v>13.119505999999999</c:v>
                </c:pt>
                <c:pt idx="35">
                  <c:v>13.273885999999999</c:v>
                </c:pt>
                <c:pt idx="36">
                  <c:v>13.458629</c:v>
                </c:pt>
                <c:pt idx="37">
                  <c:v>13.444865</c:v>
                </c:pt>
                <c:pt idx="38">
                  <c:v>13.385192999999999</c:v>
                </c:pt>
                <c:pt idx="39">
                  <c:v>13.413952999999999</c:v>
                </c:pt>
                <c:pt idx="40">
                  <c:v>13.433591</c:v>
                </c:pt>
                <c:pt idx="41">
                  <c:v>13.32793</c:v>
                </c:pt>
                <c:pt idx="42">
                  <c:v>13.248429</c:v>
                </c:pt>
                <c:pt idx="43">
                  <c:v>13.207001</c:v>
                </c:pt>
                <c:pt idx="44">
                  <c:v>13.183121999999999</c:v>
                </c:pt>
                <c:pt idx="45">
                  <c:v>13.159129999999999</c:v>
                </c:pt>
                <c:pt idx="46">
                  <c:v>13.187799</c:v>
                </c:pt>
                <c:pt idx="47">
                  <c:v>13.17479</c:v>
                </c:pt>
                <c:pt idx="48">
                  <c:v>13.177267000000001</c:v>
                </c:pt>
                <c:pt idx="49">
                  <c:v>13.187518000000001</c:v>
                </c:pt>
                <c:pt idx="50">
                  <c:v>13.140444</c:v>
                </c:pt>
                <c:pt idx="51">
                  <c:v>13.124097000000001</c:v>
                </c:pt>
                <c:pt idx="52">
                  <c:v>13.034367</c:v>
                </c:pt>
                <c:pt idx="53">
                  <c:v>13.022650000000001</c:v>
                </c:pt>
                <c:pt idx="54">
                  <c:v>13.121740000000001</c:v>
                </c:pt>
                <c:pt idx="55">
                  <c:v>13.122627</c:v>
                </c:pt>
                <c:pt idx="56">
                  <c:v>13.054491000000001</c:v>
                </c:pt>
                <c:pt idx="57">
                  <c:v>13.054093</c:v>
                </c:pt>
                <c:pt idx="58">
                  <c:v>13.041066000000001</c:v>
                </c:pt>
                <c:pt idx="59">
                  <c:v>13.130283</c:v>
                </c:pt>
                <c:pt idx="60">
                  <c:v>13.150717</c:v>
                </c:pt>
              </c:numCache>
            </c:numRef>
          </c:val>
          <c:smooth val="0"/>
        </c:ser>
        <c:ser>
          <c:idx val="2"/>
          <c:order val="6"/>
          <c:tx>
            <c:strRef>
              <c:f>Consumption_fuels!$K$3</c:f>
              <c:strCache>
                <c:ptCount val="1"/>
                <c:pt idx="0">
                  <c:v>natural gas</c:v>
                </c:pt>
              </c:strCache>
            </c:strRef>
          </c:tx>
          <c:spPr>
            <a:ln w="22225" cap="rnd">
              <a:solidFill>
                <a:srgbClr val="0096D7"/>
              </a:solidFill>
              <a:round/>
            </a:ln>
            <a:effectLst/>
          </c:spPr>
          <c:marker>
            <c:symbol val="none"/>
          </c:marker>
          <c:cat>
            <c:numRef>
              <c:f>Consumption_fuels!$AQ$1:$CY$1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Consumption_fuels!$AQ$3:$CY$3</c:f>
              <c:numCache>
                <c:formatCode>0</c:formatCode>
                <c:ptCount val="61"/>
                <c:pt idx="0">
                  <c:v>19.603166999999999</c:v>
                </c:pt>
                <c:pt idx="1">
                  <c:v>20.032958000000001</c:v>
                </c:pt>
                <c:pt idx="2">
                  <c:v>20.713632</c:v>
                </c:pt>
                <c:pt idx="3">
                  <c:v>21.228902000000001</c:v>
                </c:pt>
                <c:pt idx="4">
                  <c:v>21.728066999999999</c:v>
                </c:pt>
                <c:pt idx="5">
                  <c:v>22.671139</c:v>
                </c:pt>
                <c:pt idx="6">
                  <c:v>23.084647</c:v>
                </c:pt>
                <c:pt idx="7">
                  <c:v>23.222715999999998</c:v>
                </c:pt>
                <c:pt idx="8">
                  <c:v>22.830226</c:v>
                </c:pt>
                <c:pt idx="9">
                  <c:v>22.909227000000001</c:v>
                </c:pt>
                <c:pt idx="10">
                  <c:v>23.823976999999999</c:v>
                </c:pt>
                <c:pt idx="11">
                  <c:v>22.772558</c:v>
                </c:pt>
                <c:pt idx="12">
                  <c:v>23.510081</c:v>
                </c:pt>
                <c:pt idx="13">
                  <c:v>22.830642000000001</c:v>
                </c:pt>
                <c:pt idx="14">
                  <c:v>22.923061000000001</c:v>
                </c:pt>
                <c:pt idx="15">
                  <c:v>22.565363999999999</c:v>
                </c:pt>
                <c:pt idx="16">
                  <c:v>22.238738000000001</c:v>
                </c:pt>
                <c:pt idx="17">
                  <c:v>23.662759000000001</c:v>
                </c:pt>
                <c:pt idx="18">
                  <c:v>23.842953000000001</c:v>
                </c:pt>
                <c:pt idx="19">
                  <c:v>23.415939999999999</c:v>
                </c:pt>
                <c:pt idx="20">
                  <c:v>24.574753999999999</c:v>
                </c:pt>
                <c:pt idx="21">
                  <c:v>24.954539</c:v>
                </c:pt>
                <c:pt idx="22">
                  <c:v>26.088581999999999</c:v>
                </c:pt>
                <c:pt idx="23">
                  <c:v>26.805133999999999</c:v>
                </c:pt>
                <c:pt idx="24">
                  <c:v>27.382833000000002</c:v>
                </c:pt>
                <c:pt idx="25">
                  <c:v>28.196007999999999</c:v>
                </c:pt>
                <c:pt idx="26">
                  <c:v>28.419433000000001</c:v>
                </c:pt>
                <c:pt idx="27">
                  <c:v>27.641342000000002</c:v>
                </c:pt>
                <c:pt idx="28">
                  <c:v>29.185452000000002</c:v>
                </c:pt>
                <c:pt idx="29">
                  <c:v>30.063217000000002</c:v>
                </c:pt>
                <c:pt idx="30">
                  <c:v>30.069966999999998</c:v>
                </c:pt>
                <c:pt idx="31">
                  <c:v>30.201336000000001</c:v>
                </c:pt>
                <c:pt idx="32">
                  <c:v>30.514192999999999</c:v>
                </c:pt>
                <c:pt idx="33">
                  <c:v>30.787742999999999</c:v>
                </c:pt>
                <c:pt idx="34">
                  <c:v>30.675460999999999</c:v>
                </c:pt>
                <c:pt idx="35">
                  <c:v>30.821916999999999</c:v>
                </c:pt>
                <c:pt idx="36">
                  <c:v>30.910492000000001</c:v>
                </c:pt>
                <c:pt idx="37">
                  <c:v>31.1556</c:v>
                </c:pt>
                <c:pt idx="38">
                  <c:v>31.484735000000001</c:v>
                </c:pt>
                <c:pt idx="39">
                  <c:v>31.679428000000001</c:v>
                </c:pt>
                <c:pt idx="40">
                  <c:v>31.782923</c:v>
                </c:pt>
                <c:pt idx="41">
                  <c:v>31.934757000000001</c:v>
                </c:pt>
                <c:pt idx="42">
                  <c:v>32.025356000000002</c:v>
                </c:pt>
                <c:pt idx="43">
                  <c:v>32.133091</c:v>
                </c:pt>
                <c:pt idx="44">
                  <c:v>32.364215999999999</c:v>
                </c:pt>
                <c:pt idx="45">
                  <c:v>32.490138999999999</c:v>
                </c:pt>
                <c:pt idx="46">
                  <c:v>32.679133999999998</c:v>
                </c:pt>
                <c:pt idx="47">
                  <c:v>32.948193000000003</c:v>
                </c:pt>
                <c:pt idx="48">
                  <c:v>33.118259000000002</c:v>
                </c:pt>
                <c:pt idx="49">
                  <c:v>33.310958999999997</c:v>
                </c:pt>
                <c:pt idx="50">
                  <c:v>33.577495999999996</c:v>
                </c:pt>
                <c:pt idx="51">
                  <c:v>33.810161999999998</c:v>
                </c:pt>
                <c:pt idx="52">
                  <c:v>34.067062</c:v>
                </c:pt>
                <c:pt idx="53">
                  <c:v>34.286929999999998</c:v>
                </c:pt>
                <c:pt idx="54">
                  <c:v>34.372318</c:v>
                </c:pt>
                <c:pt idx="55">
                  <c:v>34.533454999999996</c:v>
                </c:pt>
                <c:pt idx="56">
                  <c:v>34.726826000000003</c:v>
                </c:pt>
                <c:pt idx="57">
                  <c:v>34.934299000000003</c:v>
                </c:pt>
                <c:pt idx="58">
                  <c:v>35.181643999999999</c:v>
                </c:pt>
                <c:pt idx="59">
                  <c:v>35.336697000000001</c:v>
                </c:pt>
                <c:pt idx="60">
                  <c:v>35.642792</c:v>
                </c:pt>
              </c:numCache>
            </c:numRef>
          </c:val>
          <c:smooth val="0"/>
        </c:ser>
        <c:dLbls>
          <c:showLegendKey val="0"/>
          <c:showVal val="0"/>
          <c:showCatName val="0"/>
          <c:showSerName val="0"/>
          <c:showPercent val="0"/>
          <c:showBubbleSize val="0"/>
        </c:dLbls>
        <c:smooth val="0"/>
        <c:axId val="151998224"/>
        <c:axId val="151998784"/>
      </c:lineChart>
      <c:catAx>
        <c:axId val="15199822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1998784"/>
        <c:crosses val="autoZero"/>
        <c:auto val="1"/>
        <c:lblAlgn val="ctr"/>
        <c:lblOffset val="100"/>
        <c:tickLblSkip val="10"/>
        <c:tickMarkSkip val="10"/>
        <c:noMultiLvlLbl val="0"/>
      </c:catAx>
      <c:valAx>
        <c:axId val="151998784"/>
        <c:scaling>
          <c:orientation val="minMax"/>
          <c:max val="45"/>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1998224"/>
        <c:crossesAt val="2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4">
    <c:autoUpdate val="0"/>
  </c:externalData>
  <c:userShapes r:id="rId5"/>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6580927384076991E-2"/>
          <c:y val="0.21949074074074071"/>
          <c:w val="0.56212974585363074"/>
          <c:h val="0.7018981481481481"/>
        </c:manualLayout>
      </c:layout>
      <c:scatterChart>
        <c:scatterStyle val="lineMarker"/>
        <c:varyColors val="0"/>
        <c:ser>
          <c:idx val="0"/>
          <c:order val="0"/>
          <c:tx>
            <c:strRef>
              <c:f>Oil_gas_price_resource_cases!$K$13</c:f>
              <c:strCache>
                <c:ptCount val="1"/>
                <c:pt idx="0">
                  <c:v>High Oil and Gas Resource and Technology</c:v>
                </c:pt>
              </c:strCache>
            </c:strRef>
          </c:tx>
          <c:spPr>
            <a:ln w="22225" cap="rnd">
              <a:solidFill>
                <a:srgbClr val="5D9732"/>
              </a:solidFill>
              <a:round/>
            </a:ln>
            <a:effectLst/>
          </c:spPr>
          <c:marker>
            <c:symbol val="none"/>
          </c:marker>
          <c:xVal>
            <c:numRef>
              <c:f>Oil_gas_price_resource_cases!$BK$1:$CY$1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Oil_gas_price_resource_cases!$BK$13:$CY$13</c:f>
              <c:numCache>
                <c:formatCode>0</c:formatCode>
                <c:ptCount val="41"/>
                <c:pt idx="0">
                  <c:v>4.9143284762513426</c:v>
                </c:pt>
                <c:pt idx="1">
                  <c:v>4.3890666026636858</c:v>
                </c:pt>
                <c:pt idx="2">
                  <c:v>2.9648530411281127</c:v>
                </c:pt>
                <c:pt idx="3">
                  <c:v>3.9522423254900407</c:v>
                </c:pt>
                <c:pt idx="4">
                  <c:v>4.5758908597755648</c:v>
                </c:pt>
                <c:pt idx="5">
                  <c:v>2.711948966984171</c:v>
                </c:pt>
                <c:pt idx="6">
                  <c:v>2.5591532561175621</c:v>
                </c:pt>
                <c:pt idx="7">
                  <c:v>3.0453800000000002</c:v>
                </c:pt>
                <c:pt idx="8">
                  <c:v>2.9006069999999999</c:v>
                </c:pt>
                <c:pt idx="9">
                  <c:v>3.1103010000000002</c:v>
                </c:pt>
                <c:pt idx="10">
                  <c:v>3.3087219999999999</c:v>
                </c:pt>
                <c:pt idx="11">
                  <c:v>3.0573980000000001</c:v>
                </c:pt>
                <c:pt idx="12">
                  <c:v>2.8918509999999999</c:v>
                </c:pt>
                <c:pt idx="13">
                  <c:v>2.8753609999999998</c:v>
                </c:pt>
                <c:pt idx="14">
                  <c:v>2.9169610000000001</c:v>
                </c:pt>
                <c:pt idx="15">
                  <c:v>2.9698959999999999</c:v>
                </c:pt>
                <c:pt idx="16">
                  <c:v>3.05463</c:v>
                </c:pt>
                <c:pt idx="17">
                  <c:v>3.1292330000000002</c:v>
                </c:pt>
                <c:pt idx="18">
                  <c:v>3.1676139999999999</c:v>
                </c:pt>
                <c:pt idx="19">
                  <c:v>3.171033</c:v>
                </c:pt>
                <c:pt idx="20">
                  <c:v>3.1470379999999998</c:v>
                </c:pt>
                <c:pt idx="21">
                  <c:v>3.1364019999999999</c:v>
                </c:pt>
                <c:pt idx="22">
                  <c:v>3.1127570000000002</c:v>
                </c:pt>
                <c:pt idx="23">
                  <c:v>3.0650050000000002</c:v>
                </c:pt>
                <c:pt idx="24">
                  <c:v>3.0240999999999998</c:v>
                </c:pt>
                <c:pt idx="25">
                  <c:v>3.0023179999999998</c:v>
                </c:pt>
                <c:pt idx="26">
                  <c:v>3.005941</c:v>
                </c:pt>
                <c:pt idx="27">
                  <c:v>2.9794719999999999</c:v>
                </c:pt>
                <c:pt idx="28">
                  <c:v>2.9919289999999998</c:v>
                </c:pt>
                <c:pt idx="29">
                  <c:v>3.0235430000000001</c:v>
                </c:pt>
                <c:pt idx="30">
                  <c:v>3.0215809999999999</c:v>
                </c:pt>
                <c:pt idx="31">
                  <c:v>3.0056150000000001</c:v>
                </c:pt>
                <c:pt idx="32">
                  <c:v>2.9924520000000001</c:v>
                </c:pt>
                <c:pt idx="33">
                  <c:v>2.9884390000000001</c:v>
                </c:pt>
                <c:pt idx="34">
                  <c:v>2.9975580000000002</c:v>
                </c:pt>
                <c:pt idx="35">
                  <c:v>2.9807969999999999</c:v>
                </c:pt>
                <c:pt idx="36">
                  <c:v>2.9787110000000001</c:v>
                </c:pt>
                <c:pt idx="37">
                  <c:v>2.9887009999999998</c:v>
                </c:pt>
                <c:pt idx="38">
                  <c:v>2.9983659999999999</c:v>
                </c:pt>
                <c:pt idx="39">
                  <c:v>3.0097119999999999</c:v>
                </c:pt>
                <c:pt idx="40">
                  <c:v>3.0154770000000002</c:v>
                </c:pt>
              </c:numCache>
            </c:numRef>
          </c:yVal>
          <c:smooth val="0"/>
        </c:ser>
        <c:ser>
          <c:idx val="2"/>
          <c:order val="1"/>
          <c:tx>
            <c:strRef>
              <c:f>Oil_gas_price_resource_cases!$K$12</c:f>
              <c:strCache>
                <c:ptCount val="1"/>
                <c:pt idx="0">
                  <c:v>Low Oil and Gas Resource and Technology</c:v>
                </c:pt>
              </c:strCache>
            </c:strRef>
          </c:tx>
          <c:spPr>
            <a:ln w="22225" cap="rnd">
              <a:solidFill>
                <a:srgbClr val="BD732A"/>
              </a:solidFill>
              <a:round/>
            </a:ln>
            <a:effectLst/>
          </c:spPr>
          <c:marker>
            <c:symbol val="none"/>
          </c:marker>
          <c:xVal>
            <c:numRef>
              <c:f>Oil_gas_price_resource_cases!$BK$1:$CY$1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Oil_gas_price_resource_cases!$BK$12:$CY$12</c:f>
              <c:numCache>
                <c:formatCode>0</c:formatCode>
                <c:ptCount val="41"/>
                <c:pt idx="0">
                  <c:v>4.9143284762513426</c:v>
                </c:pt>
                <c:pt idx="1">
                  <c:v>4.3890666026636858</c:v>
                </c:pt>
                <c:pt idx="2">
                  <c:v>2.9648530411281127</c:v>
                </c:pt>
                <c:pt idx="3">
                  <c:v>3.9522423254900407</c:v>
                </c:pt>
                <c:pt idx="4">
                  <c:v>4.5758908597755648</c:v>
                </c:pt>
                <c:pt idx="5">
                  <c:v>2.711948966984171</c:v>
                </c:pt>
                <c:pt idx="6">
                  <c:v>2.5591532561175621</c:v>
                </c:pt>
                <c:pt idx="7">
                  <c:v>3.0454159999999999</c:v>
                </c:pt>
                <c:pt idx="8">
                  <c:v>3.463136</c:v>
                </c:pt>
                <c:pt idx="9">
                  <c:v>4.2924389999999999</c:v>
                </c:pt>
                <c:pt idx="10">
                  <c:v>5.1275139999999997</c:v>
                </c:pt>
                <c:pt idx="11">
                  <c:v>5.3720109999999996</c:v>
                </c:pt>
                <c:pt idx="12">
                  <c:v>5.5421860000000001</c:v>
                </c:pt>
                <c:pt idx="13">
                  <c:v>5.8591499999999996</c:v>
                </c:pt>
                <c:pt idx="14">
                  <c:v>6.1856840000000002</c:v>
                </c:pt>
                <c:pt idx="15">
                  <c:v>6.5331149999999996</c:v>
                </c:pt>
                <c:pt idx="16">
                  <c:v>6.653206</c:v>
                </c:pt>
                <c:pt idx="17">
                  <c:v>6.664695</c:v>
                </c:pt>
                <c:pt idx="18">
                  <c:v>6.7923989999999996</c:v>
                </c:pt>
                <c:pt idx="19">
                  <c:v>6.9544540000000001</c:v>
                </c:pt>
                <c:pt idx="20">
                  <c:v>6.9282019999999997</c:v>
                </c:pt>
                <c:pt idx="21">
                  <c:v>6.9579709999999997</c:v>
                </c:pt>
                <c:pt idx="22">
                  <c:v>7.006208</c:v>
                </c:pt>
                <c:pt idx="23">
                  <c:v>7.0236190000000001</c:v>
                </c:pt>
                <c:pt idx="24">
                  <c:v>7.1345400000000003</c:v>
                </c:pt>
                <c:pt idx="25">
                  <c:v>7.2137359999999999</c:v>
                </c:pt>
                <c:pt idx="26">
                  <c:v>7.3793569999999997</c:v>
                </c:pt>
                <c:pt idx="27">
                  <c:v>7.4509189999999998</c:v>
                </c:pt>
                <c:pt idx="28">
                  <c:v>7.5643120000000001</c:v>
                </c:pt>
                <c:pt idx="29">
                  <c:v>7.6325139999999996</c:v>
                </c:pt>
                <c:pt idx="30">
                  <c:v>7.6862240000000002</c:v>
                </c:pt>
                <c:pt idx="31">
                  <c:v>7.7779059999999998</c:v>
                </c:pt>
                <c:pt idx="32">
                  <c:v>7.772195</c:v>
                </c:pt>
                <c:pt idx="33">
                  <c:v>7.8303989999999999</c:v>
                </c:pt>
                <c:pt idx="34">
                  <c:v>8.1247489999999996</c:v>
                </c:pt>
                <c:pt idx="35">
                  <c:v>8.3486770000000003</c:v>
                </c:pt>
                <c:pt idx="36">
                  <c:v>8.4971580000000007</c:v>
                </c:pt>
                <c:pt idx="37">
                  <c:v>8.6881380000000004</c:v>
                </c:pt>
                <c:pt idx="38">
                  <c:v>8.9503579999999996</c:v>
                </c:pt>
                <c:pt idx="39">
                  <c:v>9.0865779999999994</c:v>
                </c:pt>
                <c:pt idx="40">
                  <c:v>9.3540980000000005</c:v>
                </c:pt>
              </c:numCache>
            </c:numRef>
          </c:yVal>
          <c:smooth val="0"/>
        </c:ser>
        <c:ser>
          <c:idx val="3"/>
          <c:order val="2"/>
          <c:tx>
            <c:strRef>
              <c:f>Oil_gas_price_resource_cases!$K$11</c:f>
              <c:strCache>
                <c:ptCount val="1"/>
                <c:pt idx="0">
                  <c:v>High Oil Price</c:v>
                </c:pt>
              </c:strCache>
            </c:strRef>
          </c:tx>
          <c:spPr>
            <a:ln w="22225" cap="rnd">
              <a:solidFill>
                <a:schemeClr val="accent4"/>
              </a:solidFill>
              <a:round/>
            </a:ln>
            <a:effectLst/>
          </c:spPr>
          <c:marker>
            <c:symbol val="none"/>
          </c:marker>
          <c:xVal>
            <c:numRef>
              <c:f>Oil_gas_price_resource_cases!$BK$1:$CY$1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Oil_gas_price_resource_cases!$BK$11:$CY$11</c:f>
              <c:numCache>
                <c:formatCode>0</c:formatCode>
                <c:ptCount val="41"/>
                <c:pt idx="0">
                  <c:v>4.9143284762513426</c:v>
                </c:pt>
                <c:pt idx="1">
                  <c:v>4.3890666026636858</c:v>
                </c:pt>
                <c:pt idx="2">
                  <c:v>2.9648530411281127</c:v>
                </c:pt>
                <c:pt idx="3">
                  <c:v>3.9522423254900407</c:v>
                </c:pt>
                <c:pt idx="4">
                  <c:v>4.5758908597755648</c:v>
                </c:pt>
                <c:pt idx="5">
                  <c:v>2.711948966984171</c:v>
                </c:pt>
                <c:pt idx="6">
                  <c:v>2.5591532561175621</c:v>
                </c:pt>
                <c:pt idx="7">
                  <c:v>3.045423</c:v>
                </c:pt>
                <c:pt idx="8">
                  <c:v>3.078722</c:v>
                </c:pt>
                <c:pt idx="9">
                  <c:v>3.3914810000000002</c:v>
                </c:pt>
                <c:pt idx="10">
                  <c:v>3.705854</c:v>
                </c:pt>
                <c:pt idx="11">
                  <c:v>3.596698</c:v>
                </c:pt>
                <c:pt idx="12">
                  <c:v>3.5334859999999999</c:v>
                </c:pt>
                <c:pt idx="13">
                  <c:v>3.5941320000000001</c:v>
                </c:pt>
                <c:pt idx="14">
                  <c:v>3.7274750000000001</c:v>
                </c:pt>
                <c:pt idx="15">
                  <c:v>3.8831099999999998</c:v>
                </c:pt>
                <c:pt idx="16">
                  <c:v>4.0170440000000003</c:v>
                </c:pt>
                <c:pt idx="17">
                  <c:v>4.1913340000000003</c:v>
                </c:pt>
                <c:pt idx="18">
                  <c:v>4.3458829999999997</c:v>
                </c:pt>
                <c:pt idx="19">
                  <c:v>4.4308529999999999</c:v>
                </c:pt>
                <c:pt idx="20">
                  <c:v>4.5022229999999999</c:v>
                </c:pt>
                <c:pt idx="21">
                  <c:v>4.6255930000000003</c:v>
                </c:pt>
                <c:pt idx="22">
                  <c:v>4.726864</c:v>
                </c:pt>
                <c:pt idx="23">
                  <c:v>4.8240679999999996</c:v>
                </c:pt>
                <c:pt idx="24">
                  <c:v>4.9439859999999998</c:v>
                </c:pt>
                <c:pt idx="25">
                  <c:v>5.009207</c:v>
                </c:pt>
                <c:pt idx="26">
                  <c:v>5.0867940000000003</c:v>
                </c:pt>
                <c:pt idx="27">
                  <c:v>5.0846910000000003</c:v>
                </c:pt>
                <c:pt idx="28">
                  <c:v>5.1358439999999996</c:v>
                </c:pt>
                <c:pt idx="29">
                  <c:v>5.3048500000000001</c:v>
                </c:pt>
                <c:pt idx="30">
                  <c:v>5.1885899999999996</c:v>
                </c:pt>
                <c:pt idx="31">
                  <c:v>5.3844079999999996</c:v>
                </c:pt>
                <c:pt idx="32">
                  <c:v>5.3140419999999997</c:v>
                </c:pt>
                <c:pt idx="33">
                  <c:v>5.5017529999999999</c:v>
                </c:pt>
                <c:pt idx="34">
                  <c:v>5.6249419999999999</c:v>
                </c:pt>
                <c:pt idx="35">
                  <c:v>5.6888860000000001</c:v>
                </c:pt>
                <c:pt idx="36">
                  <c:v>5.737241</c:v>
                </c:pt>
                <c:pt idx="37">
                  <c:v>5.7792529999999998</c:v>
                </c:pt>
                <c:pt idx="38">
                  <c:v>5.8422599999999996</c:v>
                </c:pt>
                <c:pt idx="39">
                  <c:v>5.869078</c:v>
                </c:pt>
                <c:pt idx="40">
                  <c:v>5.903861</c:v>
                </c:pt>
              </c:numCache>
            </c:numRef>
          </c:yVal>
          <c:smooth val="0"/>
        </c:ser>
        <c:ser>
          <c:idx val="4"/>
          <c:order val="3"/>
          <c:tx>
            <c:strRef>
              <c:f>Oil_gas_price_resource_cases!$K$10</c:f>
              <c:strCache>
                <c:ptCount val="1"/>
                <c:pt idx="0">
                  <c:v>Low Oil Price</c:v>
                </c:pt>
              </c:strCache>
            </c:strRef>
          </c:tx>
          <c:spPr>
            <a:ln w="22225" cap="rnd">
              <a:solidFill>
                <a:schemeClr val="accent5"/>
              </a:solidFill>
              <a:round/>
            </a:ln>
            <a:effectLst/>
          </c:spPr>
          <c:marker>
            <c:symbol val="none"/>
          </c:marker>
          <c:xVal>
            <c:numRef>
              <c:f>Oil_gas_price_resource_cases!$BK$1:$CY$1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Oil_gas_price_resource_cases!$BK$10:$CY$10</c:f>
              <c:numCache>
                <c:formatCode>0</c:formatCode>
                <c:ptCount val="41"/>
                <c:pt idx="0">
                  <c:v>4.9143284762513426</c:v>
                </c:pt>
                <c:pt idx="1">
                  <c:v>4.3890666026636858</c:v>
                </c:pt>
                <c:pt idx="2">
                  <c:v>2.9648530411281127</c:v>
                </c:pt>
                <c:pt idx="3">
                  <c:v>3.9522423254900407</c:v>
                </c:pt>
                <c:pt idx="4">
                  <c:v>4.5758908597755648</c:v>
                </c:pt>
                <c:pt idx="5">
                  <c:v>2.711948966984171</c:v>
                </c:pt>
                <c:pt idx="6">
                  <c:v>2.5591532561175621</c:v>
                </c:pt>
                <c:pt idx="7">
                  <c:v>3.0453619999999999</c:v>
                </c:pt>
                <c:pt idx="8">
                  <c:v>2.8627500000000001</c:v>
                </c:pt>
                <c:pt idx="9">
                  <c:v>3.1405419999999999</c:v>
                </c:pt>
                <c:pt idx="10">
                  <c:v>3.4163049999999999</c:v>
                </c:pt>
                <c:pt idx="11">
                  <c:v>3.4645760000000001</c:v>
                </c:pt>
                <c:pt idx="12">
                  <c:v>3.493833</c:v>
                </c:pt>
                <c:pt idx="13">
                  <c:v>3.578433</c:v>
                </c:pt>
                <c:pt idx="14">
                  <c:v>3.6584490000000001</c:v>
                </c:pt>
                <c:pt idx="15">
                  <c:v>3.7355360000000002</c:v>
                </c:pt>
                <c:pt idx="16">
                  <c:v>3.7947350000000002</c:v>
                </c:pt>
                <c:pt idx="17">
                  <c:v>3.8002030000000002</c:v>
                </c:pt>
                <c:pt idx="18">
                  <c:v>3.8402449999999999</c:v>
                </c:pt>
                <c:pt idx="19">
                  <c:v>3.909764</c:v>
                </c:pt>
                <c:pt idx="20">
                  <c:v>3.9171870000000002</c:v>
                </c:pt>
                <c:pt idx="21">
                  <c:v>3.944401</c:v>
                </c:pt>
                <c:pt idx="22">
                  <c:v>3.9719159999999998</c:v>
                </c:pt>
                <c:pt idx="23">
                  <c:v>4.0062420000000003</c:v>
                </c:pt>
                <c:pt idx="24">
                  <c:v>4.0325150000000001</c:v>
                </c:pt>
                <c:pt idx="25">
                  <c:v>4.0342830000000003</c:v>
                </c:pt>
                <c:pt idx="26">
                  <c:v>4.1093200000000003</c:v>
                </c:pt>
                <c:pt idx="27">
                  <c:v>4.1379250000000001</c:v>
                </c:pt>
                <c:pt idx="28">
                  <c:v>4.194788</c:v>
                </c:pt>
                <c:pt idx="29">
                  <c:v>4.2007300000000001</c:v>
                </c:pt>
                <c:pt idx="30">
                  <c:v>4.2462850000000003</c:v>
                </c:pt>
                <c:pt idx="31">
                  <c:v>4.2949260000000002</c:v>
                </c:pt>
                <c:pt idx="32">
                  <c:v>4.3439439999999996</c:v>
                </c:pt>
                <c:pt idx="33">
                  <c:v>4.3799799999999998</c:v>
                </c:pt>
                <c:pt idx="34">
                  <c:v>4.4616069999999999</c:v>
                </c:pt>
                <c:pt idx="35">
                  <c:v>4.5242899999999997</c:v>
                </c:pt>
                <c:pt idx="36">
                  <c:v>4.5680730000000001</c:v>
                </c:pt>
                <c:pt idx="37">
                  <c:v>4.6256539999999999</c:v>
                </c:pt>
                <c:pt idx="38">
                  <c:v>4.6932020000000003</c:v>
                </c:pt>
                <c:pt idx="39">
                  <c:v>4.7302369999999998</c:v>
                </c:pt>
                <c:pt idx="40">
                  <c:v>4.7947059999999997</c:v>
                </c:pt>
              </c:numCache>
            </c:numRef>
          </c:yVal>
          <c:smooth val="0"/>
        </c:ser>
        <c:ser>
          <c:idx val="1"/>
          <c:order val="4"/>
          <c:tx>
            <c:strRef>
              <c:f>Oil_gas_price_resource_cases!$K$9</c:f>
              <c:strCache>
                <c:ptCount val="1"/>
                <c:pt idx="0">
                  <c:v>Reference case</c:v>
                </c:pt>
              </c:strCache>
            </c:strRef>
          </c:tx>
          <c:spPr>
            <a:ln w="22225" cap="rnd">
              <a:solidFill>
                <a:srgbClr val="000000"/>
              </a:solidFill>
              <a:round/>
            </a:ln>
            <a:effectLst/>
          </c:spPr>
          <c:marker>
            <c:symbol val="none"/>
          </c:marker>
          <c:xVal>
            <c:numRef>
              <c:f>Oil_gas_price_resource_cases!$BK$1:$CY$1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Oil_gas_price_resource_cases!$BK$9:$CY$9</c:f>
              <c:numCache>
                <c:formatCode>0</c:formatCode>
                <c:ptCount val="41"/>
                <c:pt idx="0">
                  <c:v>4.9143284762513426</c:v>
                </c:pt>
                <c:pt idx="1">
                  <c:v>4.3890666026636858</c:v>
                </c:pt>
                <c:pt idx="2">
                  <c:v>2.9648530411281127</c:v>
                </c:pt>
                <c:pt idx="3">
                  <c:v>3.9522423254900407</c:v>
                </c:pt>
                <c:pt idx="4">
                  <c:v>4.5758908597755648</c:v>
                </c:pt>
                <c:pt idx="5">
                  <c:v>2.711948966984171</c:v>
                </c:pt>
                <c:pt idx="6">
                  <c:v>2.5591532561175621</c:v>
                </c:pt>
                <c:pt idx="7">
                  <c:v>3.0454129999999999</c:v>
                </c:pt>
                <c:pt idx="8">
                  <c:v>3.061566</c:v>
                </c:pt>
                <c:pt idx="9">
                  <c:v>3.3953329999999999</c:v>
                </c:pt>
                <c:pt idx="10">
                  <c:v>3.6907930000000002</c:v>
                </c:pt>
                <c:pt idx="11">
                  <c:v>3.6560450000000002</c:v>
                </c:pt>
                <c:pt idx="12">
                  <c:v>3.6938550000000001</c:v>
                </c:pt>
                <c:pt idx="13">
                  <c:v>3.8292929999999998</c:v>
                </c:pt>
                <c:pt idx="14">
                  <c:v>3.942958</c:v>
                </c:pt>
                <c:pt idx="15">
                  <c:v>4.0742969999999996</c:v>
                </c:pt>
                <c:pt idx="16">
                  <c:v>4.1170600000000004</c:v>
                </c:pt>
                <c:pt idx="17">
                  <c:v>4.1704730000000003</c:v>
                </c:pt>
                <c:pt idx="18">
                  <c:v>4.1892379999999996</c:v>
                </c:pt>
                <c:pt idx="19">
                  <c:v>4.2574930000000002</c:v>
                </c:pt>
                <c:pt idx="20">
                  <c:v>4.2617200000000004</c:v>
                </c:pt>
                <c:pt idx="21">
                  <c:v>4.2652999999999999</c:v>
                </c:pt>
                <c:pt idx="22">
                  <c:v>4.2745519999999999</c:v>
                </c:pt>
                <c:pt idx="23">
                  <c:v>4.268643</c:v>
                </c:pt>
                <c:pt idx="24">
                  <c:v>4.2683739999999997</c:v>
                </c:pt>
                <c:pt idx="25">
                  <c:v>4.2562280000000001</c:v>
                </c:pt>
                <c:pt idx="26">
                  <c:v>4.3491220000000004</c:v>
                </c:pt>
                <c:pt idx="27">
                  <c:v>4.3619570000000003</c:v>
                </c:pt>
                <c:pt idx="28">
                  <c:v>4.4278810000000002</c:v>
                </c:pt>
                <c:pt idx="29">
                  <c:v>4.4744140000000003</c:v>
                </c:pt>
                <c:pt idx="30">
                  <c:v>4.498278</c:v>
                </c:pt>
                <c:pt idx="31">
                  <c:v>4.5260860000000003</c:v>
                </c:pt>
                <c:pt idx="32">
                  <c:v>4.5799820000000002</c:v>
                </c:pt>
                <c:pt idx="33">
                  <c:v>4.6162369999999999</c:v>
                </c:pt>
                <c:pt idx="34">
                  <c:v>4.6668120000000002</c:v>
                </c:pt>
                <c:pt idx="35">
                  <c:v>4.7080450000000003</c:v>
                </c:pt>
                <c:pt idx="36">
                  <c:v>4.750629</c:v>
                </c:pt>
                <c:pt idx="37">
                  <c:v>4.7947059999999997</c:v>
                </c:pt>
                <c:pt idx="38">
                  <c:v>4.8747420000000004</c:v>
                </c:pt>
                <c:pt idx="39">
                  <c:v>4.936051</c:v>
                </c:pt>
                <c:pt idx="40">
                  <c:v>5.0145970000000002</c:v>
                </c:pt>
              </c:numCache>
            </c:numRef>
          </c:yVal>
          <c:smooth val="0"/>
        </c:ser>
        <c:dLbls>
          <c:showLegendKey val="0"/>
          <c:showVal val="0"/>
          <c:showCatName val="0"/>
          <c:showSerName val="0"/>
          <c:showPercent val="0"/>
          <c:showBubbleSize val="0"/>
        </c:dLbls>
        <c:axId val="203783536"/>
        <c:axId val="203784096"/>
      </c:scatterChart>
      <c:valAx>
        <c:axId val="203783536"/>
        <c:scaling>
          <c:orientation val="minMax"/>
          <c:max val="2050"/>
          <c:min val="201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03784096"/>
        <c:crosses val="autoZero"/>
        <c:crossBetween val="midCat"/>
        <c:majorUnit val="20"/>
      </c:valAx>
      <c:valAx>
        <c:axId val="203784096"/>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cap="flat" cmpd="sng" algn="ctr">
            <a:solidFill>
              <a:srgbClr val="FFFFFF">
                <a:lumMod val="65000"/>
              </a:srgbClr>
            </a:solidFill>
            <a:prstDash val="lgDash"/>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03783536"/>
        <c:crossesAt val="2017"/>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userShapes r:id="rId5"/>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6580927384076991E-2"/>
          <c:y val="0.20560185185185184"/>
          <c:w val="0.82247302420530766"/>
          <c:h val="0.69659255333467929"/>
        </c:manualLayout>
      </c:layout>
      <c:scatterChart>
        <c:scatterStyle val="lineMarker"/>
        <c:varyColors val="0"/>
        <c:ser>
          <c:idx val="0"/>
          <c:order val="0"/>
          <c:tx>
            <c:strRef>
              <c:f>Oil_gas_production_cases!$K$6</c:f>
              <c:strCache>
                <c:ptCount val="1"/>
                <c:pt idx="0">
                  <c:v>High Oil and Gas Resource and Technology</c:v>
                </c:pt>
              </c:strCache>
            </c:strRef>
          </c:tx>
          <c:spPr>
            <a:ln w="22225" cap="rnd">
              <a:solidFill>
                <a:srgbClr val="5D9732"/>
              </a:solidFill>
              <a:round/>
            </a:ln>
            <a:effectLst/>
          </c:spPr>
          <c:marker>
            <c:symbol val="none"/>
          </c:marker>
          <c:xVal>
            <c:numRef>
              <c:f>Oil_gas_production_cases!$BK$1:$CY$1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Oil_gas_production_cases!$BK$6:$CY$6</c:f>
              <c:numCache>
                <c:formatCode>General</c:formatCode>
                <c:ptCount val="41"/>
                <c:pt idx="0">
                  <c:v>5.4751880000000002</c:v>
                </c:pt>
                <c:pt idx="1">
                  <c:v>5.642849</c:v>
                </c:pt>
                <c:pt idx="2">
                  <c:v>6.4966180000000007</c:v>
                </c:pt>
                <c:pt idx="3">
                  <c:v>7.4662169999999994</c:v>
                </c:pt>
                <c:pt idx="4">
                  <c:v>8.7531929999999996</c:v>
                </c:pt>
                <c:pt idx="5">
                  <c:v>9.4082679999999996</c:v>
                </c:pt>
                <c:pt idx="6">
                  <c:v>8.8528940000000009</c:v>
                </c:pt>
                <c:pt idx="7" formatCode="0.000">
                  <c:v>9.2425379999999997</c:v>
                </c:pt>
                <c:pt idx="8" formatCode="0.000">
                  <c:v>10.338245000000001</c:v>
                </c:pt>
                <c:pt idx="9" formatCode="0.000">
                  <c:v>11.345840000000001</c:v>
                </c:pt>
                <c:pt idx="10" formatCode="0.000">
                  <c:v>11.862769999999999</c:v>
                </c:pt>
                <c:pt idx="11" formatCode="0.000">
                  <c:v>12.926332</c:v>
                </c:pt>
                <c:pt idx="12" formatCode="0.000">
                  <c:v>13.449574999999999</c:v>
                </c:pt>
                <c:pt idx="13" formatCode="0.000">
                  <c:v>13.925508000000001</c:v>
                </c:pt>
                <c:pt idx="14" formatCode="0.000">
                  <c:v>14.168627000000001</c:v>
                </c:pt>
                <c:pt idx="15" formatCode="0.000">
                  <c:v>14.431941999999999</c:v>
                </c:pt>
                <c:pt idx="16" formatCode="0.000">
                  <c:v>14.581806</c:v>
                </c:pt>
                <c:pt idx="17" formatCode="0.000">
                  <c:v>14.650055</c:v>
                </c:pt>
                <c:pt idx="18" formatCode="0.000">
                  <c:v>14.729611999999999</c:v>
                </c:pt>
                <c:pt idx="19" formatCode="0.000">
                  <c:v>14.774917</c:v>
                </c:pt>
                <c:pt idx="20" formatCode="0.000">
                  <c:v>14.857279999999999</c:v>
                </c:pt>
                <c:pt idx="21" formatCode="0.000">
                  <c:v>15.001918</c:v>
                </c:pt>
                <c:pt idx="22" formatCode="0.000">
                  <c:v>15.201964</c:v>
                </c:pt>
                <c:pt idx="23" formatCode="0.000">
                  <c:v>15.459476</c:v>
                </c:pt>
                <c:pt idx="24" formatCode="0.000">
                  <c:v>15.748283000000001</c:v>
                </c:pt>
                <c:pt idx="25" formatCode="0.000">
                  <c:v>15.952271</c:v>
                </c:pt>
                <c:pt idx="26" formatCode="0.000">
                  <c:v>16.161234</c:v>
                </c:pt>
                <c:pt idx="27" formatCode="0.000">
                  <c:v>16.36421</c:v>
                </c:pt>
                <c:pt idx="28" formatCode="0.000">
                  <c:v>16.484154</c:v>
                </c:pt>
                <c:pt idx="29" formatCode="0.000">
                  <c:v>16.641342000000002</c:v>
                </c:pt>
                <c:pt idx="30" formatCode="0.000">
                  <c:v>17.001840999999999</c:v>
                </c:pt>
                <c:pt idx="31" formatCode="0.000">
                  <c:v>17.274929</c:v>
                </c:pt>
                <c:pt idx="32" formatCode="0.000">
                  <c:v>17.520060999999998</c:v>
                </c:pt>
                <c:pt idx="33" formatCode="0.000">
                  <c:v>17.836577999999999</c:v>
                </c:pt>
                <c:pt idx="34" formatCode="0.000">
                  <c:v>18.161750999999999</c:v>
                </c:pt>
                <c:pt idx="35" formatCode="0.000">
                  <c:v>18.385672</c:v>
                </c:pt>
                <c:pt idx="36" formatCode="0.000">
                  <c:v>18.441410000000001</c:v>
                </c:pt>
                <c:pt idx="37" formatCode="0.000">
                  <c:v>18.70318</c:v>
                </c:pt>
                <c:pt idx="38" formatCode="0.000">
                  <c:v>18.787752000000001</c:v>
                </c:pt>
                <c:pt idx="39" formatCode="0.000">
                  <c:v>18.910533999999998</c:v>
                </c:pt>
                <c:pt idx="40" formatCode="0.000">
                  <c:v>19.050467999999999</c:v>
                </c:pt>
              </c:numCache>
            </c:numRef>
          </c:yVal>
          <c:smooth val="0"/>
        </c:ser>
        <c:ser>
          <c:idx val="2"/>
          <c:order val="1"/>
          <c:tx>
            <c:strRef>
              <c:f>Oil_gas_production_cases!$K$5</c:f>
              <c:strCache>
                <c:ptCount val="1"/>
                <c:pt idx="0">
                  <c:v>Low Oil and Gas Resource and Technology</c:v>
                </c:pt>
              </c:strCache>
            </c:strRef>
          </c:tx>
          <c:spPr>
            <a:ln w="22225" cap="rnd">
              <a:solidFill>
                <a:srgbClr val="BD732A"/>
              </a:solidFill>
              <a:round/>
            </a:ln>
            <a:effectLst/>
          </c:spPr>
          <c:marker>
            <c:symbol val="none"/>
          </c:marker>
          <c:xVal>
            <c:numRef>
              <c:f>Oil_gas_production_cases!$BK$1:$CY$1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Oil_gas_production_cases!$BK$5:$CY$5</c:f>
              <c:numCache>
                <c:formatCode>General</c:formatCode>
                <c:ptCount val="41"/>
                <c:pt idx="0">
                  <c:v>5.4751880000000002</c:v>
                </c:pt>
                <c:pt idx="1">
                  <c:v>5.642849</c:v>
                </c:pt>
                <c:pt idx="2">
                  <c:v>6.4966180000000007</c:v>
                </c:pt>
                <c:pt idx="3">
                  <c:v>7.4662169999999994</c:v>
                </c:pt>
                <c:pt idx="4">
                  <c:v>8.7531929999999996</c:v>
                </c:pt>
                <c:pt idx="5">
                  <c:v>9.4082679999999996</c:v>
                </c:pt>
                <c:pt idx="6">
                  <c:v>8.8528940000000009</c:v>
                </c:pt>
                <c:pt idx="7" formatCode="0.000">
                  <c:v>9.2425379999999997</c:v>
                </c:pt>
                <c:pt idx="8" formatCode="0.000">
                  <c:v>9.1390239999999991</c:v>
                </c:pt>
                <c:pt idx="9" formatCode="0.000">
                  <c:v>9.4641169999999999</c:v>
                </c:pt>
                <c:pt idx="10" formatCode="0.000">
                  <c:v>9.6277500000000007</c:v>
                </c:pt>
                <c:pt idx="11" formatCode="0.000">
                  <c:v>9.8221220000000002</c:v>
                </c:pt>
                <c:pt idx="12" formatCode="0.000">
                  <c:v>9.7968519999999994</c:v>
                </c:pt>
                <c:pt idx="13" formatCode="0.000">
                  <c:v>9.6695340000000005</c:v>
                </c:pt>
                <c:pt idx="14" formatCode="0.000">
                  <c:v>9.5675559999999997</c:v>
                </c:pt>
                <c:pt idx="15" formatCode="0.000">
                  <c:v>9.4201320000000006</c:v>
                </c:pt>
                <c:pt idx="16" formatCode="0.000">
                  <c:v>9.2797450000000001</c:v>
                </c:pt>
                <c:pt idx="17" formatCode="0.000">
                  <c:v>9.2613629999999993</c:v>
                </c:pt>
                <c:pt idx="18" formatCode="0.000">
                  <c:v>9.1275309999999994</c:v>
                </c:pt>
                <c:pt idx="19" formatCode="0.000">
                  <c:v>9.0317120000000006</c:v>
                </c:pt>
                <c:pt idx="20" formatCode="0.000">
                  <c:v>8.9200870000000005</c:v>
                </c:pt>
                <c:pt idx="21" formatCode="0.000">
                  <c:v>8.8250089999999997</c:v>
                </c:pt>
                <c:pt idx="22" formatCode="0.000">
                  <c:v>8.7228879999999993</c:v>
                </c:pt>
                <c:pt idx="23" formatCode="0.000">
                  <c:v>8.6793650000000007</c:v>
                </c:pt>
                <c:pt idx="24" formatCode="0.000">
                  <c:v>8.5969099999999994</c:v>
                </c:pt>
                <c:pt idx="25" formatCode="0.000">
                  <c:v>8.5070320000000006</c:v>
                </c:pt>
                <c:pt idx="26" formatCode="0.000">
                  <c:v>8.3578890000000001</c:v>
                </c:pt>
                <c:pt idx="27" formatCode="0.000">
                  <c:v>8.2294590000000003</c:v>
                </c:pt>
                <c:pt idx="28" formatCode="0.000">
                  <c:v>8.1348090000000006</c:v>
                </c:pt>
                <c:pt idx="29" formatCode="0.000">
                  <c:v>7.9685689999999996</c:v>
                </c:pt>
                <c:pt idx="30" formatCode="0.000">
                  <c:v>7.9177010000000001</c:v>
                </c:pt>
                <c:pt idx="31" formatCode="0.000">
                  <c:v>8.0550390000000007</c:v>
                </c:pt>
                <c:pt idx="32" formatCode="0.000">
                  <c:v>8.0454840000000001</c:v>
                </c:pt>
                <c:pt idx="33" formatCode="0.000">
                  <c:v>7.9998659999999999</c:v>
                </c:pt>
                <c:pt idx="34" formatCode="0.000">
                  <c:v>7.9166439999999998</c:v>
                </c:pt>
                <c:pt idx="35" formatCode="0.000">
                  <c:v>7.831931</c:v>
                </c:pt>
                <c:pt idx="36" formatCode="0.000">
                  <c:v>7.7160789999999997</c:v>
                </c:pt>
                <c:pt idx="37" formatCode="0.000">
                  <c:v>7.5389499999999998</c:v>
                </c:pt>
                <c:pt idx="38" formatCode="0.000">
                  <c:v>7.4543699999999999</c:v>
                </c:pt>
                <c:pt idx="39" formatCode="0.000">
                  <c:v>7.3406099999999999</c:v>
                </c:pt>
                <c:pt idx="40" formatCode="0.000">
                  <c:v>7.2278010000000004</c:v>
                </c:pt>
              </c:numCache>
            </c:numRef>
          </c:yVal>
          <c:smooth val="0"/>
        </c:ser>
        <c:ser>
          <c:idx val="3"/>
          <c:order val="2"/>
          <c:tx>
            <c:strRef>
              <c:f>Oil_gas_production_cases!$K$4</c:f>
              <c:strCache>
                <c:ptCount val="1"/>
                <c:pt idx="0">
                  <c:v>High Oil Price</c:v>
                </c:pt>
              </c:strCache>
            </c:strRef>
          </c:tx>
          <c:spPr>
            <a:ln w="22225" cap="rnd">
              <a:solidFill>
                <a:schemeClr val="accent4"/>
              </a:solidFill>
              <a:round/>
            </a:ln>
            <a:effectLst/>
          </c:spPr>
          <c:marker>
            <c:symbol val="none"/>
          </c:marker>
          <c:xVal>
            <c:numRef>
              <c:f>Oil_gas_production_cases!$BK$1:$CY$1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Oil_gas_production_cases!$BK$4:$CY$4</c:f>
              <c:numCache>
                <c:formatCode>General</c:formatCode>
                <c:ptCount val="41"/>
                <c:pt idx="0">
                  <c:v>5.4751880000000002</c:v>
                </c:pt>
                <c:pt idx="1">
                  <c:v>5.642849</c:v>
                </c:pt>
                <c:pt idx="2">
                  <c:v>6.4966180000000007</c:v>
                </c:pt>
                <c:pt idx="3">
                  <c:v>7.4662169999999994</c:v>
                </c:pt>
                <c:pt idx="4">
                  <c:v>8.7531929999999996</c:v>
                </c:pt>
                <c:pt idx="5">
                  <c:v>9.4082679999999996</c:v>
                </c:pt>
                <c:pt idx="6">
                  <c:v>8.8528940000000009</c:v>
                </c:pt>
                <c:pt idx="7" formatCode="0.000">
                  <c:v>9.2425379999999997</c:v>
                </c:pt>
                <c:pt idx="8" formatCode="0.000">
                  <c:v>10.417312000000001</c:v>
                </c:pt>
                <c:pt idx="9" formatCode="0.000">
                  <c:v>12.022561</c:v>
                </c:pt>
                <c:pt idx="10" formatCode="0.000">
                  <c:v>12.780341999999999</c:v>
                </c:pt>
                <c:pt idx="11" formatCode="0.000">
                  <c:v>13.562839</c:v>
                </c:pt>
                <c:pt idx="12" formatCode="0.000">
                  <c:v>14.032546999999999</c:v>
                </c:pt>
                <c:pt idx="13" formatCode="0.000">
                  <c:v>14.197797</c:v>
                </c:pt>
                <c:pt idx="14" formatCode="0.000">
                  <c:v>14.575502</c:v>
                </c:pt>
                <c:pt idx="15" formatCode="0.000">
                  <c:v>14.658325</c:v>
                </c:pt>
                <c:pt idx="16" formatCode="0.000">
                  <c:v>14.759596999999999</c:v>
                </c:pt>
                <c:pt idx="17" formatCode="0.000">
                  <c:v>14.839484000000001</c:v>
                </c:pt>
                <c:pt idx="18" formatCode="0.000">
                  <c:v>14.922473</c:v>
                </c:pt>
                <c:pt idx="19" formatCode="0.000">
                  <c:v>14.961361999999999</c:v>
                </c:pt>
                <c:pt idx="20" formatCode="0.000">
                  <c:v>14.970881</c:v>
                </c:pt>
                <c:pt idx="21" formatCode="0.000">
                  <c:v>14.850171</c:v>
                </c:pt>
                <c:pt idx="22" formatCode="0.000">
                  <c:v>14.849137000000001</c:v>
                </c:pt>
                <c:pt idx="23" formatCode="0.000">
                  <c:v>14.775520999999999</c:v>
                </c:pt>
                <c:pt idx="24" formatCode="0.000">
                  <c:v>14.637157999999999</c:v>
                </c:pt>
                <c:pt idx="25" formatCode="0.000">
                  <c:v>14.396172999999999</c:v>
                </c:pt>
                <c:pt idx="26" formatCode="0.000">
                  <c:v>14.227103</c:v>
                </c:pt>
                <c:pt idx="27" formatCode="0.000">
                  <c:v>14.07099</c:v>
                </c:pt>
                <c:pt idx="28" formatCode="0.000">
                  <c:v>13.89931</c:v>
                </c:pt>
                <c:pt idx="29" formatCode="0.000">
                  <c:v>13.711912</c:v>
                </c:pt>
                <c:pt idx="30" formatCode="0.000">
                  <c:v>13.477437</c:v>
                </c:pt>
                <c:pt idx="31" formatCode="0.000">
                  <c:v>13.263127000000001</c:v>
                </c:pt>
                <c:pt idx="32" formatCode="0.000">
                  <c:v>13.000987</c:v>
                </c:pt>
                <c:pt idx="33" formatCode="0.000">
                  <c:v>12.901598</c:v>
                </c:pt>
                <c:pt idx="34" formatCode="0.000">
                  <c:v>12.809303999999999</c:v>
                </c:pt>
                <c:pt idx="35" formatCode="0.000">
                  <c:v>12.737228999999999</c:v>
                </c:pt>
                <c:pt idx="36" formatCode="0.000">
                  <c:v>12.724333</c:v>
                </c:pt>
                <c:pt idx="37" formatCode="0.000">
                  <c:v>12.662091999999999</c:v>
                </c:pt>
                <c:pt idx="38" formatCode="0.000">
                  <c:v>12.41911</c:v>
                </c:pt>
                <c:pt idx="39" formatCode="0.000">
                  <c:v>12.31514</c:v>
                </c:pt>
                <c:pt idx="40" formatCode="0.000">
                  <c:v>12.229747</c:v>
                </c:pt>
              </c:numCache>
            </c:numRef>
          </c:yVal>
          <c:smooth val="0"/>
        </c:ser>
        <c:ser>
          <c:idx val="4"/>
          <c:order val="3"/>
          <c:tx>
            <c:strRef>
              <c:f>Oil_gas_production_cases!$K$3</c:f>
              <c:strCache>
                <c:ptCount val="1"/>
                <c:pt idx="0">
                  <c:v>Low Oil Price</c:v>
                </c:pt>
              </c:strCache>
            </c:strRef>
          </c:tx>
          <c:spPr>
            <a:ln w="22225" cap="rnd">
              <a:solidFill>
                <a:schemeClr val="accent5"/>
              </a:solidFill>
              <a:round/>
            </a:ln>
            <a:effectLst/>
          </c:spPr>
          <c:marker>
            <c:symbol val="none"/>
          </c:marker>
          <c:xVal>
            <c:numRef>
              <c:f>Oil_gas_production_cases!$BK$1:$CY$1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Oil_gas_production_cases!$BK$3:$CY$3</c:f>
              <c:numCache>
                <c:formatCode>General</c:formatCode>
                <c:ptCount val="41"/>
                <c:pt idx="0">
                  <c:v>5.4751880000000002</c:v>
                </c:pt>
                <c:pt idx="1">
                  <c:v>5.642849</c:v>
                </c:pt>
                <c:pt idx="2">
                  <c:v>6.4966180000000007</c:v>
                </c:pt>
                <c:pt idx="3">
                  <c:v>7.4662169999999994</c:v>
                </c:pt>
                <c:pt idx="4">
                  <c:v>8.7531929999999996</c:v>
                </c:pt>
                <c:pt idx="5">
                  <c:v>9.4082679999999996</c:v>
                </c:pt>
                <c:pt idx="6">
                  <c:v>8.8528940000000009</c:v>
                </c:pt>
                <c:pt idx="7" formatCode="0.000">
                  <c:v>9.2425379999999997</c:v>
                </c:pt>
                <c:pt idx="8" formatCode="0.000">
                  <c:v>9.2767079999999993</c:v>
                </c:pt>
                <c:pt idx="9" formatCode="0.000">
                  <c:v>9.5653310000000005</c:v>
                </c:pt>
                <c:pt idx="10" formatCode="0.000">
                  <c:v>9.4977099999999997</c:v>
                </c:pt>
                <c:pt idx="11" formatCode="0.000">
                  <c:v>9.6658430000000006</c:v>
                </c:pt>
                <c:pt idx="12" formatCode="0.000">
                  <c:v>9.6595309999999994</c:v>
                </c:pt>
                <c:pt idx="13" formatCode="0.000">
                  <c:v>9.5028260000000007</c:v>
                </c:pt>
                <c:pt idx="14" formatCode="0.000">
                  <c:v>9.4825940000000006</c:v>
                </c:pt>
                <c:pt idx="15" formatCode="0.000">
                  <c:v>9.3268450000000005</c:v>
                </c:pt>
                <c:pt idx="16" formatCode="0.000">
                  <c:v>9.2245620000000006</c:v>
                </c:pt>
                <c:pt idx="17" formatCode="0.000">
                  <c:v>9.1408149999999999</c:v>
                </c:pt>
                <c:pt idx="18" formatCode="0.000">
                  <c:v>9.0188869999999994</c:v>
                </c:pt>
                <c:pt idx="19" formatCode="0.000">
                  <c:v>8.8768379999999993</c:v>
                </c:pt>
                <c:pt idx="20" formatCode="0.000">
                  <c:v>8.7104420000000005</c:v>
                </c:pt>
                <c:pt idx="21" formatCode="0.000">
                  <c:v>8.6601680000000005</c:v>
                </c:pt>
                <c:pt idx="22" formatCode="0.000">
                  <c:v>8.5442199999999993</c:v>
                </c:pt>
                <c:pt idx="23" formatCode="0.000">
                  <c:v>8.4749289999999995</c:v>
                </c:pt>
                <c:pt idx="24" formatCode="0.000">
                  <c:v>8.4035170000000008</c:v>
                </c:pt>
                <c:pt idx="25" formatCode="0.000">
                  <c:v>8.3377960000000009</c:v>
                </c:pt>
                <c:pt idx="26" formatCode="0.000">
                  <c:v>8.2917149999999999</c:v>
                </c:pt>
                <c:pt idx="27" formatCode="0.000">
                  <c:v>8.2472069999999995</c:v>
                </c:pt>
                <c:pt idx="28" formatCode="0.000">
                  <c:v>8.2074169999999995</c:v>
                </c:pt>
                <c:pt idx="29" formatCode="0.000">
                  <c:v>8.1927489999999992</c:v>
                </c:pt>
                <c:pt idx="30" formatCode="0.000">
                  <c:v>8.2032229999999995</c:v>
                </c:pt>
                <c:pt idx="31" formatCode="0.000">
                  <c:v>8.2275430000000007</c:v>
                </c:pt>
                <c:pt idx="32" formatCode="0.000">
                  <c:v>8.2220999999999993</c:v>
                </c:pt>
                <c:pt idx="33" formatCode="0.000">
                  <c:v>8.1931349999999998</c:v>
                </c:pt>
                <c:pt idx="34" formatCode="0.000">
                  <c:v>8.1399609999999996</c:v>
                </c:pt>
                <c:pt idx="35" formatCode="0.000">
                  <c:v>8.1434800000000003</c:v>
                </c:pt>
                <c:pt idx="36" formatCode="0.000">
                  <c:v>8.1444240000000008</c:v>
                </c:pt>
                <c:pt idx="37" formatCode="0.000">
                  <c:v>8.1276460000000004</c:v>
                </c:pt>
                <c:pt idx="38" formatCode="0.000">
                  <c:v>8.0903390000000002</c:v>
                </c:pt>
                <c:pt idx="39" formatCode="0.000">
                  <c:v>8.0748320000000007</c:v>
                </c:pt>
                <c:pt idx="40" formatCode="0.000">
                  <c:v>8.0609249999999992</c:v>
                </c:pt>
              </c:numCache>
            </c:numRef>
          </c:yVal>
          <c:smooth val="0"/>
        </c:ser>
        <c:ser>
          <c:idx val="1"/>
          <c:order val="4"/>
          <c:tx>
            <c:strRef>
              <c:f>Oil_gas_production_cases!$K$2</c:f>
              <c:strCache>
                <c:ptCount val="1"/>
                <c:pt idx="0">
                  <c:v>Reference case</c:v>
                </c:pt>
              </c:strCache>
            </c:strRef>
          </c:tx>
          <c:spPr>
            <a:ln w="22225" cap="rnd">
              <a:solidFill>
                <a:srgbClr val="000000"/>
              </a:solidFill>
              <a:round/>
            </a:ln>
            <a:effectLst/>
          </c:spPr>
          <c:marker>
            <c:symbol val="none"/>
          </c:marker>
          <c:xVal>
            <c:numRef>
              <c:f>Oil_gas_production_cases!$BK$1:$CY$1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Oil_gas_production_cases!$BK$2:$CY$2</c:f>
              <c:numCache>
                <c:formatCode>General</c:formatCode>
                <c:ptCount val="41"/>
                <c:pt idx="0">
                  <c:v>5.4751880000000002</c:v>
                </c:pt>
                <c:pt idx="1">
                  <c:v>5.642849</c:v>
                </c:pt>
                <c:pt idx="2">
                  <c:v>6.4966180000000007</c:v>
                </c:pt>
                <c:pt idx="3">
                  <c:v>7.4662169999999994</c:v>
                </c:pt>
                <c:pt idx="4">
                  <c:v>8.7531929999999996</c:v>
                </c:pt>
                <c:pt idx="5">
                  <c:v>9.4082679999999996</c:v>
                </c:pt>
                <c:pt idx="6">
                  <c:v>8.8528940000000009</c:v>
                </c:pt>
                <c:pt idx="7" formatCode="0.000">
                  <c:v>9.2425379999999997</c:v>
                </c:pt>
                <c:pt idx="8" formatCode="0.000">
                  <c:v>9.9456209999999992</c:v>
                </c:pt>
                <c:pt idx="9" formatCode="0.000">
                  <c:v>10.436546999999999</c:v>
                </c:pt>
                <c:pt idx="10" formatCode="0.000">
                  <c:v>10.702318999999999</c:v>
                </c:pt>
                <c:pt idx="11" formatCode="0.000">
                  <c:v>10.975550999999999</c:v>
                </c:pt>
                <c:pt idx="12" formatCode="0.000">
                  <c:v>11.109958000000001</c:v>
                </c:pt>
                <c:pt idx="13" formatCode="0.000">
                  <c:v>11.133734</c:v>
                </c:pt>
                <c:pt idx="14" formatCode="0.000">
                  <c:v>11.355736</c:v>
                </c:pt>
                <c:pt idx="15" formatCode="0.000">
                  <c:v>11.380929999999999</c:v>
                </c:pt>
                <c:pt idx="16" formatCode="0.000">
                  <c:v>11.442159</c:v>
                </c:pt>
                <c:pt idx="17" formatCode="0.000">
                  <c:v>11.546096</c:v>
                </c:pt>
                <c:pt idx="18" formatCode="0.000">
                  <c:v>11.609978999999999</c:v>
                </c:pt>
                <c:pt idx="19" formatCode="0.000">
                  <c:v>11.666207999999999</c:v>
                </c:pt>
                <c:pt idx="20" formatCode="0.000">
                  <c:v>11.695518</c:v>
                </c:pt>
                <c:pt idx="21" formatCode="0.000">
                  <c:v>11.814215000000001</c:v>
                </c:pt>
                <c:pt idx="22" formatCode="0.000">
                  <c:v>11.81466</c:v>
                </c:pt>
                <c:pt idx="23" formatCode="0.000">
                  <c:v>11.793523</c:v>
                </c:pt>
                <c:pt idx="24" formatCode="0.000">
                  <c:v>11.871364</c:v>
                </c:pt>
                <c:pt idx="25" formatCode="0.000">
                  <c:v>11.851864000000001</c:v>
                </c:pt>
                <c:pt idx="26" formatCode="0.000">
                  <c:v>11.824665</c:v>
                </c:pt>
                <c:pt idx="27" formatCode="0.000">
                  <c:v>11.902457999999999</c:v>
                </c:pt>
                <c:pt idx="28" formatCode="0.000">
                  <c:v>11.765200999999999</c:v>
                </c:pt>
                <c:pt idx="29" formatCode="0.000">
                  <c:v>11.801043999999999</c:v>
                </c:pt>
                <c:pt idx="30" formatCode="0.000">
                  <c:v>11.898536999999999</c:v>
                </c:pt>
                <c:pt idx="31" formatCode="0.000">
                  <c:v>11.939322000000001</c:v>
                </c:pt>
                <c:pt idx="32" formatCode="0.000">
                  <c:v>11.945944000000001</c:v>
                </c:pt>
                <c:pt idx="33" formatCode="0.000">
                  <c:v>11.908939999999999</c:v>
                </c:pt>
                <c:pt idx="34" formatCode="0.000">
                  <c:v>11.82606</c:v>
                </c:pt>
                <c:pt idx="35" formatCode="0.000">
                  <c:v>11.614794</c:v>
                </c:pt>
                <c:pt idx="36" formatCode="0.000">
                  <c:v>11.538904</c:v>
                </c:pt>
                <c:pt idx="37" formatCode="0.000">
                  <c:v>11.525503</c:v>
                </c:pt>
                <c:pt idx="38" formatCode="0.000">
                  <c:v>11.398985</c:v>
                </c:pt>
                <c:pt idx="39" formatCode="0.000">
                  <c:v>11.333145</c:v>
                </c:pt>
                <c:pt idx="40" formatCode="0.000">
                  <c:v>11.300848</c:v>
                </c:pt>
              </c:numCache>
            </c:numRef>
          </c:yVal>
          <c:smooth val="0"/>
        </c:ser>
        <c:dLbls>
          <c:showLegendKey val="0"/>
          <c:showVal val="0"/>
          <c:showCatName val="0"/>
          <c:showSerName val="0"/>
          <c:showPercent val="0"/>
          <c:showBubbleSize val="0"/>
        </c:dLbls>
        <c:axId val="154161248"/>
        <c:axId val="154161808"/>
      </c:scatterChart>
      <c:valAx>
        <c:axId val="154161248"/>
        <c:scaling>
          <c:orientation val="minMax"/>
          <c:max val="2050"/>
          <c:min val="201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4161808"/>
        <c:crosses val="autoZero"/>
        <c:crossBetween val="midCat"/>
        <c:majorUnit val="10"/>
      </c:valAx>
      <c:valAx>
        <c:axId val="154161808"/>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cap="flat" cmpd="sng" algn="ctr">
            <a:solidFill>
              <a:srgbClr val="FFFFFF">
                <a:lumMod val="65000"/>
              </a:srgbClr>
            </a:solidFill>
            <a:prstDash val="lgDash"/>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4161248"/>
        <c:crossesAt val="2017"/>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userShapes r:id="rId5"/>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6580927384076991E-2"/>
          <c:y val="0.20560185185185184"/>
          <c:w val="0.63431937759813928"/>
          <c:h val="0.6944423413419476"/>
        </c:manualLayout>
      </c:layout>
      <c:scatterChart>
        <c:scatterStyle val="lineMarker"/>
        <c:varyColors val="0"/>
        <c:ser>
          <c:idx val="0"/>
          <c:order val="0"/>
          <c:tx>
            <c:strRef>
              <c:f>Oil_gas_production_cases!$K$13</c:f>
              <c:strCache>
                <c:ptCount val="1"/>
                <c:pt idx="0">
                  <c:v>High Oil and Gas Resource and Technology</c:v>
                </c:pt>
              </c:strCache>
            </c:strRef>
          </c:tx>
          <c:spPr>
            <a:ln w="22225" cap="rnd">
              <a:solidFill>
                <a:srgbClr val="5D9732"/>
              </a:solidFill>
              <a:round/>
            </a:ln>
            <a:effectLst/>
          </c:spPr>
          <c:marker>
            <c:symbol val="none"/>
          </c:marker>
          <c:xVal>
            <c:numRef>
              <c:f>Oil_gas_production_cases!$BK$1:$CY$1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Oil_gas_production_cases!$BK$13:$CY$13</c:f>
              <c:numCache>
                <c:formatCode>General</c:formatCode>
                <c:ptCount val="41"/>
                <c:pt idx="0">
                  <c:v>21.315507</c:v>
                </c:pt>
                <c:pt idx="1">
                  <c:v>22.901879000000001</c:v>
                </c:pt>
                <c:pt idx="2">
                  <c:v>24.033266000000001</c:v>
                </c:pt>
                <c:pt idx="3">
                  <c:v>24.205522999999999</c:v>
                </c:pt>
                <c:pt idx="4">
                  <c:v>25.889605</c:v>
                </c:pt>
                <c:pt idx="5">
                  <c:v>27.059502999999999</c:v>
                </c:pt>
                <c:pt idx="6">
                  <c:v>26.459310000000002</c:v>
                </c:pt>
                <c:pt idx="7" formatCode="0.000">
                  <c:v>27.111844999999999</c:v>
                </c:pt>
                <c:pt idx="8" formatCode="0.000">
                  <c:v>29.251477999999999</c:v>
                </c:pt>
                <c:pt idx="9" formatCode="0.000">
                  <c:v>32.179554000000003</c:v>
                </c:pt>
                <c:pt idx="10" formatCode="0.000">
                  <c:v>33.691218999999997</c:v>
                </c:pt>
                <c:pt idx="11" formatCode="0.000">
                  <c:v>35.262756000000003</c:v>
                </c:pt>
                <c:pt idx="12" formatCode="0.000">
                  <c:v>36.563231999999999</c:v>
                </c:pt>
                <c:pt idx="13" formatCode="0.000">
                  <c:v>37.833759000000001</c:v>
                </c:pt>
                <c:pt idx="14" formatCode="0.000">
                  <c:v>39.033287000000001</c:v>
                </c:pt>
                <c:pt idx="15" formatCode="0.000">
                  <c:v>40.179619000000002</c:v>
                </c:pt>
                <c:pt idx="16" formatCode="0.000">
                  <c:v>41.278388999999997</c:v>
                </c:pt>
                <c:pt idx="17" formatCode="0.000">
                  <c:v>42.218249999999998</c:v>
                </c:pt>
                <c:pt idx="18" formatCode="0.000">
                  <c:v>43.087994000000002</c:v>
                </c:pt>
                <c:pt idx="19" formatCode="0.000">
                  <c:v>43.851021000000003</c:v>
                </c:pt>
                <c:pt idx="20" formatCode="0.000">
                  <c:v>44.432777000000002</c:v>
                </c:pt>
                <c:pt idx="21" formatCode="0.000">
                  <c:v>45.038021000000001</c:v>
                </c:pt>
                <c:pt idx="22" formatCode="0.000">
                  <c:v>45.486834999999999</c:v>
                </c:pt>
                <c:pt idx="23" formatCode="0.000">
                  <c:v>45.934654000000002</c:v>
                </c:pt>
                <c:pt idx="24" formatCode="0.000">
                  <c:v>46.359138000000002</c:v>
                </c:pt>
                <c:pt idx="25" formatCode="0.000">
                  <c:v>46.855370000000001</c:v>
                </c:pt>
                <c:pt idx="26" formatCode="0.000">
                  <c:v>47.456218999999997</c:v>
                </c:pt>
                <c:pt idx="27" formatCode="0.000">
                  <c:v>48.080638999999998</c:v>
                </c:pt>
                <c:pt idx="28" formatCode="0.000">
                  <c:v>48.741737000000001</c:v>
                </c:pt>
                <c:pt idx="29" formatCode="0.000">
                  <c:v>49.404549000000003</c:v>
                </c:pt>
                <c:pt idx="30" formatCode="0.000">
                  <c:v>49.975833999999999</c:v>
                </c:pt>
                <c:pt idx="31" formatCode="0.000">
                  <c:v>50.516269999999999</c:v>
                </c:pt>
                <c:pt idx="32" formatCode="0.000">
                  <c:v>51.002789</c:v>
                </c:pt>
                <c:pt idx="33" formatCode="0.000">
                  <c:v>51.520640999999998</c:v>
                </c:pt>
                <c:pt idx="34" formatCode="0.000">
                  <c:v>52.107861</c:v>
                </c:pt>
                <c:pt idx="35" formatCode="0.000">
                  <c:v>52.575378000000001</c:v>
                </c:pt>
                <c:pt idx="36" formatCode="0.000">
                  <c:v>53.068119000000003</c:v>
                </c:pt>
                <c:pt idx="37" formatCode="0.000">
                  <c:v>53.654429999999998</c:v>
                </c:pt>
                <c:pt idx="38" formatCode="0.000">
                  <c:v>54.233561999999999</c:v>
                </c:pt>
                <c:pt idx="39" formatCode="0.000">
                  <c:v>54.733929000000003</c:v>
                </c:pt>
                <c:pt idx="40" formatCode="0.000">
                  <c:v>55.266193000000001</c:v>
                </c:pt>
              </c:numCache>
            </c:numRef>
          </c:yVal>
          <c:smooth val="0"/>
        </c:ser>
        <c:ser>
          <c:idx val="2"/>
          <c:order val="1"/>
          <c:tx>
            <c:strRef>
              <c:f>Oil_gas_production_cases!$K$12</c:f>
              <c:strCache>
                <c:ptCount val="1"/>
                <c:pt idx="0">
                  <c:v>Low Oil and Gas Resource and Technology</c:v>
                </c:pt>
              </c:strCache>
            </c:strRef>
          </c:tx>
          <c:spPr>
            <a:ln w="22225" cap="rnd">
              <a:solidFill>
                <a:srgbClr val="BD732A"/>
              </a:solidFill>
              <a:round/>
            </a:ln>
            <a:effectLst/>
          </c:spPr>
          <c:marker>
            <c:symbol val="none"/>
          </c:marker>
          <c:xVal>
            <c:numRef>
              <c:f>Oil_gas_production_cases!$BK$1:$CY$1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Oil_gas_production_cases!$BK$12:$CY$12</c:f>
              <c:numCache>
                <c:formatCode>General</c:formatCode>
                <c:ptCount val="41"/>
                <c:pt idx="0">
                  <c:v>21.315507</c:v>
                </c:pt>
                <c:pt idx="1">
                  <c:v>22.901879000000001</c:v>
                </c:pt>
                <c:pt idx="2">
                  <c:v>24.033266000000001</c:v>
                </c:pt>
                <c:pt idx="3">
                  <c:v>24.205522999999999</c:v>
                </c:pt>
                <c:pt idx="4">
                  <c:v>25.889605</c:v>
                </c:pt>
                <c:pt idx="5">
                  <c:v>27.059502999999999</c:v>
                </c:pt>
                <c:pt idx="6">
                  <c:v>26.459310000000002</c:v>
                </c:pt>
                <c:pt idx="7" formatCode="0.000">
                  <c:v>27.097733000000002</c:v>
                </c:pt>
                <c:pt idx="8" formatCode="0.000">
                  <c:v>28.504185</c:v>
                </c:pt>
                <c:pt idx="9" formatCode="0.000">
                  <c:v>28.971675999999999</c:v>
                </c:pt>
                <c:pt idx="10" formatCode="0.000">
                  <c:v>29.340123999999999</c:v>
                </c:pt>
                <c:pt idx="11" formatCode="0.000">
                  <c:v>29.025026</c:v>
                </c:pt>
                <c:pt idx="12" formatCode="0.000">
                  <c:v>29.135183000000001</c:v>
                </c:pt>
                <c:pt idx="13" formatCode="0.000">
                  <c:v>29.468167999999999</c:v>
                </c:pt>
                <c:pt idx="14" formatCode="0.000">
                  <c:v>29.790367</c:v>
                </c:pt>
                <c:pt idx="15" formatCode="0.000">
                  <c:v>29.82733</c:v>
                </c:pt>
                <c:pt idx="16" formatCode="0.000">
                  <c:v>29.958611000000001</c:v>
                </c:pt>
                <c:pt idx="17" formatCode="0.000">
                  <c:v>30.018260999999999</c:v>
                </c:pt>
                <c:pt idx="18" formatCode="0.000">
                  <c:v>29.942758999999999</c:v>
                </c:pt>
                <c:pt idx="19" formatCode="0.000">
                  <c:v>29.938894000000001</c:v>
                </c:pt>
                <c:pt idx="20" formatCode="0.000">
                  <c:v>29.736108999999999</c:v>
                </c:pt>
                <c:pt idx="21" formatCode="0.000">
                  <c:v>29.670860000000001</c:v>
                </c:pt>
                <c:pt idx="22" formatCode="0.000">
                  <c:v>29.644648</c:v>
                </c:pt>
                <c:pt idx="23" formatCode="0.000">
                  <c:v>29.594797</c:v>
                </c:pt>
                <c:pt idx="24" formatCode="0.000">
                  <c:v>29.660028000000001</c:v>
                </c:pt>
                <c:pt idx="25" formatCode="0.000">
                  <c:v>29.591555</c:v>
                </c:pt>
                <c:pt idx="26" formatCode="0.000">
                  <c:v>29.649918</c:v>
                </c:pt>
                <c:pt idx="27" formatCode="0.000">
                  <c:v>29.616534999999999</c:v>
                </c:pt>
                <c:pt idx="28" formatCode="0.000">
                  <c:v>29.688431000000001</c:v>
                </c:pt>
                <c:pt idx="29" formatCode="0.000">
                  <c:v>29.598752999999999</c:v>
                </c:pt>
                <c:pt idx="30" formatCode="0.000">
                  <c:v>29.589956000000001</c:v>
                </c:pt>
                <c:pt idx="31" formatCode="0.000">
                  <c:v>29.575576999999999</c:v>
                </c:pt>
                <c:pt idx="32" formatCode="0.000">
                  <c:v>29.519987</c:v>
                </c:pt>
                <c:pt idx="33" formatCode="0.000">
                  <c:v>29.459641999999999</c:v>
                </c:pt>
                <c:pt idx="34" formatCode="0.000">
                  <c:v>29.594393</c:v>
                </c:pt>
                <c:pt idx="35" formatCode="0.000">
                  <c:v>29.633572000000001</c:v>
                </c:pt>
                <c:pt idx="36" formatCode="0.000">
                  <c:v>29.683546</c:v>
                </c:pt>
                <c:pt idx="37" formatCode="0.000">
                  <c:v>29.749409</c:v>
                </c:pt>
                <c:pt idx="38" formatCode="0.000">
                  <c:v>29.888757999999999</c:v>
                </c:pt>
                <c:pt idx="39" formatCode="0.000">
                  <c:v>30.117918</c:v>
                </c:pt>
                <c:pt idx="40" formatCode="0.000">
                  <c:v>30.208538000000001</c:v>
                </c:pt>
              </c:numCache>
            </c:numRef>
          </c:yVal>
          <c:smooth val="0"/>
        </c:ser>
        <c:ser>
          <c:idx val="3"/>
          <c:order val="2"/>
          <c:tx>
            <c:strRef>
              <c:f>Oil_gas_production_cases!$K$11</c:f>
              <c:strCache>
                <c:ptCount val="1"/>
                <c:pt idx="0">
                  <c:v>High Oil Price</c:v>
                </c:pt>
              </c:strCache>
            </c:strRef>
          </c:tx>
          <c:spPr>
            <a:ln w="22225" cap="rnd">
              <a:solidFill>
                <a:schemeClr val="accent4"/>
              </a:solidFill>
              <a:round/>
            </a:ln>
            <a:effectLst/>
          </c:spPr>
          <c:marker>
            <c:symbol val="none"/>
          </c:marker>
          <c:xVal>
            <c:numRef>
              <c:f>Oil_gas_production_cases!$BK$1:$CY$1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Oil_gas_production_cases!$BK$11:$CY$11</c:f>
              <c:numCache>
                <c:formatCode>General</c:formatCode>
                <c:ptCount val="41"/>
                <c:pt idx="0">
                  <c:v>21.315507</c:v>
                </c:pt>
                <c:pt idx="1">
                  <c:v>22.901879000000001</c:v>
                </c:pt>
                <c:pt idx="2">
                  <c:v>24.033266000000001</c:v>
                </c:pt>
                <c:pt idx="3">
                  <c:v>24.205522999999999</c:v>
                </c:pt>
                <c:pt idx="4">
                  <c:v>25.889605</c:v>
                </c:pt>
                <c:pt idx="5">
                  <c:v>27.059502999999999</c:v>
                </c:pt>
                <c:pt idx="6">
                  <c:v>26.459310000000002</c:v>
                </c:pt>
                <c:pt idx="7" formatCode="0.000">
                  <c:v>27.092963999999998</c:v>
                </c:pt>
                <c:pt idx="8" formatCode="0.000">
                  <c:v>29.425398000000001</c:v>
                </c:pt>
                <c:pt idx="9" formatCode="0.000">
                  <c:v>31.991181999999998</c:v>
                </c:pt>
                <c:pt idx="10" formatCode="0.000">
                  <c:v>33.436455000000002</c:v>
                </c:pt>
                <c:pt idx="11" formatCode="0.000">
                  <c:v>34.373592000000002</c:v>
                </c:pt>
                <c:pt idx="12" formatCode="0.000">
                  <c:v>35.192580999999997</c:v>
                </c:pt>
                <c:pt idx="13" formatCode="0.000">
                  <c:v>36.057785000000003</c:v>
                </c:pt>
                <c:pt idx="14" formatCode="0.000">
                  <c:v>37.012062</c:v>
                </c:pt>
                <c:pt idx="15" formatCode="0.000">
                  <c:v>37.769886</c:v>
                </c:pt>
                <c:pt idx="16" formatCode="0.000">
                  <c:v>38.471642000000003</c:v>
                </c:pt>
                <c:pt idx="17" formatCode="0.000">
                  <c:v>39.320647999999998</c:v>
                </c:pt>
                <c:pt idx="18" formatCode="0.000">
                  <c:v>40.243191000000003</c:v>
                </c:pt>
                <c:pt idx="19" formatCode="0.000">
                  <c:v>41.142646999999997</c:v>
                </c:pt>
                <c:pt idx="20" formatCode="0.000">
                  <c:v>42.033264000000003</c:v>
                </c:pt>
                <c:pt idx="21" formatCode="0.000">
                  <c:v>42.829287999999998</c:v>
                </c:pt>
                <c:pt idx="22" formatCode="0.000">
                  <c:v>43.619629000000003</c:v>
                </c:pt>
                <c:pt idx="23" formatCode="0.000">
                  <c:v>44.353256000000002</c:v>
                </c:pt>
                <c:pt idx="24" formatCode="0.000">
                  <c:v>45.151404999999997</c:v>
                </c:pt>
                <c:pt idx="25" formatCode="0.000">
                  <c:v>45.846783000000002</c:v>
                </c:pt>
                <c:pt idx="26" formatCode="0.000">
                  <c:v>46.479996</c:v>
                </c:pt>
                <c:pt idx="27" formatCode="0.000">
                  <c:v>46.948444000000002</c:v>
                </c:pt>
                <c:pt idx="28" formatCode="0.000">
                  <c:v>47.252811000000001</c:v>
                </c:pt>
                <c:pt idx="29" formatCode="0.000">
                  <c:v>47.174048999999997</c:v>
                </c:pt>
                <c:pt idx="30" formatCode="0.000">
                  <c:v>47.521942000000003</c:v>
                </c:pt>
                <c:pt idx="31" formatCode="0.000">
                  <c:v>47.441479000000001</c:v>
                </c:pt>
                <c:pt idx="32" formatCode="0.000">
                  <c:v>47.974403000000002</c:v>
                </c:pt>
                <c:pt idx="33" formatCode="0.000">
                  <c:v>48.021586999999997</c:v>
                </c:pt>
                <c:pt idx="34" formatCode="0.000">
                  <c:v>48.261367999999997</c:v>
                </c:pt>
                <c:pt idx="35" formatCode="0.000">
                  <c:v>48.439239999999998</c:v>
                </c:pt>
                <c:pt idx="36" formatCode="0.000">
                  <c:v>48.811458999999999</c:v>
                </c:pt>
                <c:pt idx="37" formatCode="0.000">
                  <c:v>49.07159</c:v>
                </c:pt>
                <c:pt idx="38" formatCode="0.000">
                  <c:v>49.405425999999999</c:v>
                </c:pt>
                <c:pt idx="39" formatCode="0.000">
                  <c:v>49.648677999999997</c:v>
                </c:pt>
                <c:pt idx="40" formatCode="0.000">
                  <c:v>49.95908</c:v>
                </c:pt>
              </c:numCache>
            </c:numRef>
          </c:yVal>
          <c:smooth val="0"/>
        </c:ser>
        <c:ser>
          <c:idx val="4"/>
          <c:order val="3"/>
          <c:tx>
            <c:strRef>
              <c:f>Oil_gas_production_cases!$K$10</c:f>
              <c:strCache>
                <c:ptCount val="1"/>
                <c:pt idx="0">
                  <c:v>Low Oil Price</c:v>
                </c:pt>
              </c:strCache>
            </c:strRef>
          </c:tx>
          <c:spPr>
            <a:ln w="22225" cap="rnd">
              <a:solidFill>
                <a:schemeClr val="accent5"/>
              </a:solidFill>
              <a:round/>
            </a:ln>
            <a:effectLst/>
          </c:spPr>
          <c:marker>
            <c:symbol val="none"/>
          </c:marker>
          <c:xVal>
            <c:numRef>
              <c:f>Oil_gas_production_cases!$BK$1:$CY$1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Oil_gas_production_cases!$BK$10:$CY$10</c:f>
              <c:numCache>
                <c:formatCode>General</c:formatCode>
                <c:ptCount val="41"/>
                <c:pt idx="0">
                  <c:v>21.315507</c:v>
                </c:pt>
                <c:pt idx="1">
                  <c:v>22.901879000000001</c:v>
                </c:pt>
                <c:pt idx="2">
                  <c:v>24.033266000000001</c:v>
                </c:pt>
                <c:pt idx="3">
                  <c:v>24.205522999999999</c:v>
                </c:pt>
                <c:pt idx="4">
                  <c:v>25.889605</c:v>
                </c:pt>
                <c:pt idx="5">
                  <c:v>27.059502999999999</c:v>
                </c:pt>
                <c:pt idx="6">
                  <c:v>26.459310000000002</c:v>
                </c:pt>
                <c:pt idx="7" formatCode="0.000">
                  <c:v>27.099716000000001</c:v>
                </c:pt>
                <c:pt idx="8" formatCode="0.000">
                  <c:v>27.742647000000002</c:v>
                </c:pt>
                <c:pt idx="9" formatCode="0.000">
                  <c:v>30.004207999999998</c:v>
                </c:pt>
                <c:pt idx="10" formatCode="0.000">
                  <c:v>30.553598000000001</c:v>
                </c:pt>
                <c:pt idx="11" formatCode="0.000">
                  <c:v>31.393024</c:v>
                </c:pt>
                <c:pt idx="12" formatCode="0.000">
                  <c:v>31.912481</c:v>
                </c:pt>
                <c:pt idx="13" formatCode="0.000">
                  <c:v>32.361980000000003</c:v>
                </c:pt>
                <c:pt idx="14" formatCode="0.000">
                  <c:v>32.803840999999998</c:v>
                </c:pt>
                <c:pt idx="15" formatCode="0.000">
                  <c:v>33.206336999999998</c:v>
                </c:pt>
                <c:pt idx="16" formatCode="0.000">
                  <c:v>33.454475000000002</c:v>
                </c:pt>
                <c:pt idx="17" formatCode="0.000">
                  <c:v>33.687125999999999</c:v>
                </c:pt>
                <c:pt idx="18" formatCode="0.000">
                  <c:v>33.968589999999999</c:v>
                </c:pt>
                <c:pt idx="19" formatCode="0.000">
                  <c:v>34.319659999999999</c:v>
                </c:pt>
                <c:pt idx="20" formatCode="0.000">
                  <c:v>34.328121000000003</c:v>
                </c:pt>
                <c:pt idx="21" formatCode="0.000">
                  <c:v>34.432079000000002</c:v>
                </c:pt>
                <c:pt idx="22" formatCode="0.000">
                  <c:v>34.430672000000001</c:v>
                </c:pt>
                <c:pt idx="23" formatCode="0.000">
                  <c:v>34.576644999999999</c:v>
                </c:pt>
                <c:pt idx="24" formatCode="0.000">
                  <c:v>34.775424999999998</c:v>
                </c:pt>
                <c:pt idx="25" formatCode="0.000">
                  <c:v>34.857174000000001</c:v>
                </c:pt>
                <c:pt idx="26" formatCode="0.000">
                  <c:v>35.074351999999998</c:v>
                </c:pt>
                <c:pt idx="27" formatCode="0.000">
                  <c:v>35.288437000000002</c:v>
                </c:pt>
                <c:pt idx="28" formatCode="0.000">
                  <c:v>35.524017000000001</c:v>
                </c:pt>
                <c:pt idx="29" formatCode="0.000">
                  <c:v>35.689472000000002</c:v>
                </c:pt>
                <c:pt idx="30" formatCode="0.000">
                  <c:v>35.827576000000001</c:v>
                </c:pt>
                <c:pt idx="31" formatCode="0.000">
                  <c:v>36.051945000000003</c:v>
                </c:pt>
                <c:pt idx="32" formatCode="0.000">
                  <c:v>36.275058999999999</c:v>
                </c:pt>
                <c:pt idx="33" formatCode="0.000">
                  <c:v>36.539875000000002</c:v>
                </c:pt>
                <c:pt idx="34" formatCode="0.000">
                  <c:v>36.979855000000001</c:v>
                </c:pt>
                <c:pt idx="35" formatCode="0.000">
                  <c:v>37.244456999999997</c:v>
                </c:pt>
                <c:pt idx="36" formatCode="0.000">
                  <c:v>37.483874999999998</c:v>
                </c:pt>
                <c:pt idx="37" formatCode="0.000">
                  <c:v>37.734710999999997</c:v>
                </c:pt>
                <c:pt idx="38" formatCode="0.000">
                  <c:v>37.975482999999997</c:v>
                </c:pt>
                <c:pt idx="39" formatCode="0.000">
                  <c:v>38.141734999999997</c:v>
                </c:pt>
                <c:pt idx="40" formatCode="0.000">
                  <c:v>38.380336999999997</c:v>
                </c:pt>
              </c:numCache>
            </c:numRef>
          </c:yVal>
          <c:smooth val="0"/>
        </c:ser>
        <c:ser>
          <c:idx val="1"/>
          <c:order val="4"/>
          <c:tx>
            <c:strRef>
              <c:f>Oil_gas_production_cases!$K$9</c:f>
              <c:strCache>
                <c:ptCount val="1"/>
                <c:pt idx="0">
                  <c:v>Reference case</c:v>
                </c:pt>
              </c:strCache>
            </c:strRef>
          </c:tx>
          <c:spPr>
            <a:ln w="22225" cap="rnd">
              <a:solidFill>
                <a:srgbClr val="000000"/>
              </a:solidFill>
              <a:round/>
            </a:ln>
            <a:effectLst/>
          </c:spPr>
          <c:marker>
            <c:symbol val="none"/>
          </c:marker>
          <c:xVal>
            <c:numRef>
              <c:f>Oil_gas_production_cases!$BK$1:$CY$1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xVal>
          <c:yVal>
            <c:numRef>
              <c:f>Oil_gas_production_cases!$BK$9:$CY$9</c:f>
              <c:numCache>
                <c:formatCode>General</c:formatCode>
                <c:ptCount val="41"/>
                <c:pt idx="0">
                  <c:v>21.315507</c:v>
                </c:pt>
                <c:pt idx="1">
                  <c:v>22.901879000000001</c:v>
                </c:pt>
                <c:pt idx="2">
                  <c:v>24.033266000000001</c:v>
                </c:pt>
                <c:pt idx="3">
                  <c:v>24.205522999999999</c:v>
                </c:pt>
                <c:pt idx="4">
                  <c:v>25.889605</c:v>
                </c:pt>
                <c:pt idx="5">
                  <c:v>27.059502999999999</c:v>
                </c:pt>
                <c:pt idx="6">
                  <c:v>26.459310000000002</c:v>
                </c:pt>
                <c:pt idx="7" formatCode="0.000">
                  <c:v>27.098717000000001</c:v>
                </c:pt>
                <c:pt idx="8" formatCode="0.000">
                  <c:v>28.957833999999998</c:v>
                </c:pt>
                <c:pt idx="9" formatCode="0.000">
                  <c:v>31.190218000000002</c:v>
                </c:pt>
                <c:pt idx="10" formatCode="0.000">
                  <c:v>32.661513999999997</c:v>
                </c:pt>
                <c:pt idx="11" formatCode="0.000">
                  <c:v>33.089751999999997</c:v>
                </c:pt>
                <c:pt idx="12" formatCode="0.000">
                  <c:v>33.844237999999997</c:v>
                </c:pt>
                <c:pt idx="13" formatCode="0.000">
                  <c:v>34.606892000000002</c:v>
                </c:pt>
                <c:pt idx="14" formatCode="0.000">
                  <c:v>35.178581000000001</c:v>
                </c:pt>
                <c:pt idx="15" formatCode="0.000">
                  <c:v>35.785069</c:v>
                </c:pt>
                <c:pt idx="16" formatCode="0.000">
                  <c:v>36.235439</c:v>
                </c:pt>
                <c:pt idx="17" formatCode="0.000">
                  <c:v>36.818038999999999</c:v>
                </c:pt>
                <c:pt idx="18" formatCode="0.000">
                  <c:v>37.349274000000001</c:v>
                </c:pt>
                <c:pt idx="19" formatCode="0.000">
                  <c:v>37.663001999999999</c:v>
                </c:pt>
                <c:pt idx="20" formatCode="0.000">
                  <c:v>37.829329999999999</c:v>
                </c:pt>
                <c:pt idx="21" formatCode="0.000">
                  <c:v>38.004635</c:v>
                </c:pt>
                <c:pt idx="22" formatCode="0.000">
                  <c:v>38.117004000000001</c:v>
                </c:pt>
                <c:pt idx="23" formatCode="0.000">
                  <c:v>38.249465999999998</c:v>
                </c:pt>
                <c:pt idx="24" formatCode="0.000">
                  <c:v>38.546470999999997</c:v>
                </c:pt>
                <c:pt idx="25" formatCode="0.000">
                  <c:v>38.720581000000003</c:v>
                </c:pt>
                <c:pt idx="26" formatCode="0.000">
                  <c:v>39.017445000000002</c:v>
                </c:pt>
                <c:pt idx="27" formatCode="0.000">
                  <c:v>39.375717000000002</c:v>
                </c:pt>
                <c:pt idx="28" formatCode="0.000">
                  <c:v>39.570228999999998</c:v>
                </c:pt>
                <c:pt idx="29" formatCode="0.000">
                  <c:v>39.820656</c:v>
                </c:pt>
                <c:pt idx="30" formatCode="0.000">
                  <c:v>40.154719999999998</c:v>
                </c:pt>
                <c:pt idx="31" formatCode="0.000">
                  <c:v>40.403953999999999</c:v>
                </c:pt>
                <c:pt idx="32" formatCode="0.000">
                  <c:v>40.718319000000001</c:v>
                </c:pt>
                <c:pt idx="33" formatCode="0.000">
                  <c:v>40.991549999999997</c:v>
                </c:pt>
                <c:pt idx="34" formatCode="0.000">
                  <c:v>41.255589000000001</c:v>
                </c:pt>
                <c:pt idx="35" formatCode="0.000">
                  <c:v>41.462952000000001</c:v>
                </c:pt>
                <c:pt idx="36" formatCode="0.000">
                  <c:v>41.760136000000003</c:v>
                </c:pt>
                <c:pt idx="37" formatCode="0.000">
                  <c:v>42.075218</c:v>
                </c:pt>
                <c:pt idx="38" formatCode="0.000">
                  <c:v>42.399509000000002</c:v>
                </c:pt>
                <c:pt idx="39" formatCode="0.000">
                  <c:v>42.599857</c:v>
                </c:pt>
                <c:pt idx="40" formatCode="0.000">
                  <c:v>42.978988999999999</c:v>
                </c:pt>
              </c:numCache>
            </c:numRef>
          </c:yVal>
          <c:smooth val="0"/>
        </c:ser>
        <c:dLbls>
          <c:showLegendKey val="0"/>
          <c:showVal val="0"/>
          <c:showCatName val="0"/>
          <c:showSerName val="0"/>
          <c:showPercent val="0"/>
          <c:showBubbleSize val="0"/>
        </c:dLbls>
        <c:axId val="154165728"/>
        <c:axId val="154166288"/>
      </c:scatterChart>
      <c:valAx>
        <c:axId val="154165728"/>
        <c:scaling>
          <c:orientation val="minMax"/>
          <c:max val="2050"/>
          <c:min val="201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4166288"/>
        <c:crosses val="autoZero"/>
        <c:crossBetween val="midCat"/>
        <c:majorUnit val="10"/>
      </c:valAx>
      <c:valAx>
        <c:axId val="154166288"/>
        <c:scaling>
          <c:orientation val="minMax"/>
          <c:max val="6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cap="flat" cmpd="sng" algn="ctr">
            <a:solidFill>
              <a:srgbClr val="FFFFFF">
                <a:lumMod val="65000"/>
              </a:srgbClr>
            </a:solidFill>
            <a:prstDash val="lgDash"/>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4165728"/>
        <c:crossesAt val="2017"/>
        <c:crossBetween val="midCat"/>
        <c:majorUnit val="10"/>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userShapes r:id="rId5"/>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668999031733562"/>
          <c:y val="0.17627773356627133"/>
          <c:w val="0.70312695288088989"/>
          <c:h val="0.73486797484234145"/>
        </c:manualLayout>
      </c:layout>
      <c:lineChart>
        <c:grouping val="standard"/>
        <c:varyColors val="0"/>
        <c:ser>
          <c:idx val="3"/>
          <c:order val="0"/>
          <c:tx>
            <c:strRef>
              <c:f>overview_petro_cons!$B$28</c:f>
              <c:strCache>
                <c:ptCount val="1"/>
                <c:pt idx="0">
                  <c:v>HOGRT</c:v>
                </c:pt>
              </c:strCache>
            </c:strRef>
          </c:tx>
          <c:spPr>
            <a:ln w="28575" cap="rnd">
              <a:solidFill>
                <a:schemeClr val="accent3"/>
              </a:solidFill>
              <a:round/>
            </a:ln>
            <a:effectLst/>
          </c:spPr>
          <c:marker>
            <c:symbol val="none"/>
          </c:marker>
          <c:cat>
            <c:numRef>
              <c:f>overview_petro_cons!$BC$1:$DA$1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overview_petro_cons!$BC$28:$DA$28</c:f>
              <c:numCache>
                <c:formatCode>General</c:formatCode>
                <c:ptCount val="51"/>
                <c:pt idx="0">
                  <c:v>19.684223684278212</c:v>
                </c:pt>
                <c:pt idx="1">
                  <c:v>19.571491679863065</c:v>
                </c:pt>
                <c:pt idx="2">
                  <c:v>19.670844868931589</c:v>
                </c:pt>
                <c:pt idx="3">
                  <c:v>19.908845855766611</c:v>
                </c:pt>
                <c:pt idx="4">
                  <c:v>20.634721320977807</c:v>
                </c:pt>
                <c:pt idx="5">
                  <c:v>20.62744690597258</c:v>
                </c:pt>
                <c:pt idx="6">
                  <c:v>20.447123698424758</c:v>
                </c:pt>
                <c:pt idx="7">
                  <c:v>20.378550768016058</c:v>
                </c:pt>
                <c:pt idx="8">
                  <c:v>19.125132465002036</c:v>
                </c:pt>
                <c:pt idx="9">
                  <c:v>18.292249652040145</c:v>
                </c:pt>
                <c:pt idx="10">
                  <c:v>18.618986584681242</c:v>
                </c:pt>
                <c:pt idx="11">
                  <c:v>18.307774471977211</c:v>
                </c:pt>
                <c:pt idx="12">
                  <c:v>17.950756710112074</c:v>
                </c:pt>
                <c:pt idx="13">
                  <c:v>18.331553976415268</c:v>
                </c:pt>
                <c:pt idx="14">
                  <c:v>18.455963547937269</c:v>
                </c:pt>
                <c:pt idx="15">
                  <c:v>18.861001281929042</c:v>
                </c:pt>
                <c:pt idx="16">
                  <c:v>19.079135810316881</c:v>
                </c:pt>
                <c:pt idx="17">
                  <c:v>18.564040999999996</c:v>
                </c:pt>
                <c:pt idx="18">
                  <c:v>18.944583000000002</c:v>
                </c:pt>
                <c:pt idx="19">
                  <c:v>18.948356</c:v>
                </c:pt>
                <c:pt idx="20">
                  <c:v>18.815407</c:v>
                </c:pt>
                <c:pt idx="21">
                  <c:v>18.790819999999997</c:v>
                </c:pt>
                <c:pt idx="22">
                  <c:v>18.709364000000001</c:v>
                </c:pt>
                <c:pt idx="23">
                  <c:v>18.611606000000002</c:v>
                </c:pt>
                <c:pt idx="24">
                  <c:v>18.528142999999996</c:v>
                </c:pt>
                <c:pt idx="25">
                  <c:v>18.333669</c:v>
                </c:pt>
                <c:pt idx="26">
                  <c:v>18.232286999999999</c:v>
                </c:pt>
                <c:pt idx="27">
                  <c:v>18.133153</c:v>
                </c:pt>
                <c:pt idx="28">
                  <c:v>18.076554000000002</c:v>
                </c:pt>
                <c:pt idx="29">
                  <c:v>18.028578</c:v>
                </c:pt>
                <c:pt idx="30">
                  <c:v>17.982156</c:v>
                </c:pt>
                <c:pt idx="31">
                  <c:v>17.951102000000002</c:v>
                </c:pt>
                <c:pt idx="32">
                  <c:v>17.915222</c:v>
                </c:pt>
                <c:pt idx="33">
                  <c:v>17.917994</c:v>
                </c:pt>
                <c:pt idx="34">
                  <c:v>17.879584000000001</c:v>
                </c:pt>
                <c:pt idx="35">
                  <c:v>17.858048999999998</c:v>
                </c:pt>
                <c:pt idx="36">
                  <c:v>17.881866999999996</c:v>
                </c:pt>
                <c:pt idx="37">
                  <c:v>17.904903000000001</c:v>
                </c:pt>
                <c:pt idx="38">
                  <c:v>17.985544000000001</c:v>
                </c:pt>
                <c:pt idx="39">
                  <c:v>18.024359</c:v>
                </c:pt>
                <c:pt idx="40">
                  <c:v>18.068611000000001</c:v>
                </c:pt>
                <c:pt idx="41">
                  <c:v>18.129472</c:v>
                </c:pt>
                <c:pt idx="42">
                  <c:v>18.187486</c:v>
                </c:pt>
                <c:pt idx="43">
                  <c:v>18.243593000000001</c:v>
                </c:pt>
                <c:pt idx="44">
                  <c:v>18.358648000000002</c:v>
                </c:pt>
                <c:pt idx="45">
                  <c:v>18.437074000000003</c:v>
                </c:pt>
                <c:pt idx="46">
                  <c:v>18.527049999999999</c:v>
                </c:pt>
                <c:pt idx="47">
                  <c:v>18.622924999999999</c:v>
                </c:pt>
                <c:pt idx="48">
                  <c:v>18.739639</c:v>
                </c:pt>
                <c:pt idx="49">
                  <c:v>18.866226999999999</c:v>
                </c:pt>
                <c:pt idx="50">
                  <c:v>18.989477999999998</c:v>
                </c:pt>
              </c:numCache>
            </c:numRef>
          </c:val>
          <c:smooth val="0"/>
        </c:ser>
        <c:ser>
          <c:idx val="0"/>
          <c:order val="1"/>
          <c:tx>
            <c:strRef>
              <c:f>overview_petro_cons!$B$23</c:f>
              <c:strCache>
                <c:ptCount val="1"/>
                <c:pt idx="0">
                  <c:v>Low macro</c:v>
                </c:pt>
              </c:strCache>
            </c:strRef>
          </c:tx>
          <c:spPr>
            <a:ln w="28575" cap="rnd">
              <a:solidFill>
                <a:schemeClr val="accent6"/>
              </a:solidFill>
              <a:round/>
            </a:ln>
            <a:effectLst/>
          </c:spPr>
          <c:marker>
            <c:symbol val="none"/>
          </c:marker>
          <c:cat>
            <c:numRef>
              <c:f>overview_petro_cons!$BC$1:$DA$1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overview_petro_cons!$BC$23:$DA$23</c:f>
              <c:numCache>
                <c:formatCode>General</c:formatCode>
                <c:ptCount val="51"/>
                <c:pt idx="0">
                  <c:v>19.684223684278212</c:v>
                </c:pt>
                <c:pt idx="1">
                  <c:v>19.571491679863065</c:v>
                </c:pt>
                <c:pt idx="2">
                  <c:v>19.670844868931589</c:v>
                </c:pt>
                <c:pt idx="3">
                  <c:v>19.908845855766611</c:v>
                </c:pt>
                <c:pt idx="4">
                  <c:v>20.634721320977807</c:v>
                </c:pt>
                <c:pt idx="5">
                  <c:v>20.62744690597258</c:v>
                </c:pt>
                <c:pt idx="6">
                  <c:v>20.447123698424758</c:v>
                </c:pt>
                <c:pt idx="7">
                  <c:v>20.378550768016058</c:v>
                </c:pt>
                <c:pt idx="8">
                  <c:v>19.125132465002036</c:v>
                </c:pt>
                <c:pt idx="9">
                  <c:v>18.292249652040145</c:v>
                </c:pt>
                <c:pt idx="10">
                  <c:v>18.618986584681242</c:v>
                </c:pt>
                <c:pt idx="11">
                  <c:v>18.307774471977211</c:v>
                </c:pt>
                <c:pt idx="12">
                  <c:v>17.950756710112074</c:v>
                </c:pt>
                <c:pt idx="13">
                  <c:v>18.331553976415268</c:v>
                </c:pt>
                <c:pt idx="14">
                  <c:v>18.455963547937269</c:v>
                </c:pt>
                <c:pt idx="15">
                  <c:v>18.861001281929042</c:v>
                </c:pt>
                <c:pt idx="16">
                  <c:v>19.079135810316881</c:v>
                </c:pt>
                <c:pt idx="17">
                  <c:v>18.564041999999997</c:v>
                </c:pt>
                <c:pt idx="18">
                  <c:v>18.949643999999999</c:v>
                </c:pt>
                <c:pt idx="19">
                  <c:v>18.872430999999999</c:v>
                </c:pt>
                <c:pt idx="20">
                  <c:v>18.625980999999999</c:v>
                </c:pt>
                <c:pt idx="21">
                  <c:v>18.468858999999998</c:v>
                </c:pt>
                <c:pt idx="22">
                  <c:v>18.291191999999999</c:v>
                </c:pt>
                <c:pt idx="23">
                  <c:v>18.122539</c:v>
                </c:pt>
                <c:pt idx="24">
                  <c:v>17.948371000000002</c:v>
                </c:pt>
                <c:pt idx="25">
                  <c:v>17.740307999999999</c:v>
                </c:pt>
                <c:pt idx="26">
                  <c:v>17.537002000000001</c:v>
                </c:pt>
                <c:pt idx="27">
                  <c:v>17.386225000000003</c:v>
                </c:pt>
                <c:pt idx="28">
                  <c:v>17.251154</c:v>
                </c:pt>
                <c:pt idx="29">
                  <c:v>17.162080999999997</c:v>
                </c:pt>
                <c:pt idx="30">
                  <c:v>17.028934</c:v>
                </c:pt>
                <c:pt idx="31">
                  <c:v>16.944297000000002</c:v>
                </c:pt>
                <c:pt idx="32">
                  <c:v>16.818913999999999</c:v>
                </c:pt>
                <c:pt idx="33">
                  <c:v>16.736412999999999</c:v>
                </c:pt>
                <c:pt idx="34">
                  <c:v>16.615994000000001</c:v>
                </c:pt>
                <c:pt idx="35">
                  <c:v>16.509564000000001</c:v>
                </c:pt>
                <c:pt idx="36">
                  <c:v>16.428041</c:v>
                </c:pt>
                <c:pt idx="37">
                  <c:v>16.377029999999998</c:v>
                </c:pt>
                <c:pt idx="38">
                  <c:v>16.358723999999999</c:v>
                </c:pt>
                <c:pt idx="39">
                  <c:v>16.298621000000001</c:v>
                </c:pt>
                <c:pt idx="40">
                  <c:v>16.243565999999998</c:v>
                </c:pt>
                <c:pt idx="41">
                  <c:v>16.194823</c:v>
                </c:pt>
                <c:pt idx="42">
                  <c:v>16.13279</c:v>
                </c:pt>
                <c:pt idx="43">
                  <c:v>16.091645</c:v>
                </c:pt>
                <c:pt idx="44">
                  <c:v>16.039462</c:v>
                </c:pt>
                <c:pt idx="45">
                  <c:v>15.996460999999998</c:v>
                </c:pt>
                <c:pt idx="46">
                  <c:v>15.965093999999999</c:v>
                </c:pt>
                <c:pt idx="47">
                  <c:v>15.936026</c:v>
                </c:pt>
                <c:pt idx="48">
                  <c:v>15.912558999999998</c:v>
                </c:pt>
                <c:pt idx="49">
                  <c:v>15.860716000000002</c:v>
                </c:pt>
                <c:pt idx="50">
                  <c:v>15.832756</c:v>
                </c:pt>
              </c:numCache>
            </c:numRef>
          </c:val>
          <c:smooth val="0"/>
        </c:ser>
        <c:ser>
          <c:idx val="1"/>
          <c:order val="2"/>
          <c:tx>
            <c:strRef>
              <c:f>overview_petro_cons!$B$24</c:f>
              <c:strCache>
                <c:ptCount val="1"/>
                <c:pt idx="0">
                  <c:v>High macro</c:v>
                </c:pt>
              </c:strCache>
            </c:strRef>
          </c:tx>
          <c:spPr>
            <a:ln w="28575" cap="rnd">
              <a:solidFill>
                <a:schemeClr val="accent1"/>
              </a:solidFill>
              <a:round/>
            </a:ln>
            <a:effectLst/>
          </c:spPr>
          <c:marker>
            <c:symbol val="none"/>
          </c:marker>
          <c:dPt>
            <c:idx val="85"/>
            <c:marker>
              <c:symbol val="none"/>
            </c:marker>
            <c:bubble3D val="0"/>
          </c:dPt>
          <c:cat>
            <c:numRef>
              <c:f>overview_petro_cons!$BC$1:$DA$1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overview_petro_cons!$BC$24:$DA$24</c:f>
              <c:numCache>
                <c:formatCode>General</c:formatCode>
                <c:ptCount val="51"/>
                <c:pt idx="0">
                  <c:v>19.684223684278212</c:v>
                </c:pt>
                <c:pt idx="1">
                  <c:v>19.571491679863065</c:v>
                </c:pt>
                <c:pt idx="2">
                  <c:v>19.670844868931589</c:v>
                </c:pt>
                <c:pt idx="3">
                  <c:v>19.908845855766611</c:v>
                </c:pt>
                <c:pt idx="4">
                  <c:v>20.634721320977807</c:v>
                </c:pt>
                <c:pt idx="5">
                  <c:v>20.62744690597258</c:v>
                </c:pt>
                <c:pt idx="6">
                  <c:v>20.447123698424758</c:v>
                </c:pt>
                <c:pt idx="7">
                  <c:v>20.378550768016058</c:v>
                </c:pt>
                <c:pt idx="8">
                  <c:v>19.125132465002036</c:v>
                </c:pt>
                <c:pt idx="9">
                  <c:v>18.292249652040145</c:v>
                </c:pt>
                <c:pt idx="10">
                  <c:v>18.618986584681242</c:v>
                </c:pt>
                <c:pt idx="11">
                  <c:v>18.307774471977211</c:v>
                </c:pt>
                <c:pt idx="12">
                  <c:v>17.950756710112074</c:v>
                </c:pt>
                <c:pt idx="13">
                  <c:v>18.331553976415268</c:v>
                </c:pt>
                <c:pt idx="14">
                  <c:v>18.455963547937269</c:v>
                </c:pt>
                <c:pt idx="15">
                  <c:v>18.861001281929042</c:v>
                </c:pt>
                <c:pt idx="16">
                  <c:v>19.079135810316881</c:v>
                </c:pt>
                <c:pt idx="17">
                  <c:v>18.564039999999999</c:v>
                </c:pt>
                <c:pt idx="18">
                  <c:v>18.999281</c:v>
                </c:pt>
                <c:pt idx="19">
                  <c:v>19.044377999999998</c:v>
                </c:pt>
                <c:pt idx="20">
                  <c:v>18.939125999999998</c:v>
                </c:pt>
                <c:pt idx="21">
                  <c:v>18.896490999999997</c:v>
                </c:pt>
                <c:pt idx="22">
                  <c:v>18.787274000000004</c:v>
                </c:pt>
                <c:pt idx="23">
                  <c:v>18.709153999999998</c:v>
                </c:pt>
                <c:pt idx="24">
                  <c:v>18.647263999999996</c:v>
                </c:pt>
                <c:pt idx="25">
                  <c:v>18.525192000000001</c:v>
                </c:pt>
                <c:pt idx="26">
                  <c:v>18.418873000000001</c:v>
                </c:pt>
                <c:pt idx="27">
                  <c:v>18.371428999999999</c:v>
                </c:pt>
                <c:pt idx="28">
                  <c:v>18.348333999999998</c:v>
                </c:pt>
                <c:pt idx="29">
                  <c:v>18.338328999999998</c:v>
                </c:pt>
                <c:pt idx="30">
                  <c:v>18.319907999999998</c:v>
                </c:pt>
                <c:pt idx="31">
                  <c:v>18.319022</c:v>
                </c:pt>
                <c:pt idx="32">
                  <c:v>18.294921000000002</c:v>
                </c:pt>
                <c:pt idx="33">
                  <c:v>18.335483</c:v>
                </c:pt>
                <c:pt idx="34">
                  <c:v>18.318877999999998</c:v>
                </c:pt>
                <c:pt idx="35">
                  <c:v>18.355795000000001</c:v>
                </c:pt>
                <c:pt idx="36">
                  <c:v>18.422344000000002</c:v>
                </c:pt>
                <c:pt idx="37">
                  <c:v>18.504200000000001</c:v>
                </c:pt>
                <c:pt idx="38">
                  <c:v>18.639595</c:v>
                </c:pt>
                <c:pt idx="39">
                  <c:v>18.726969999999998</c:v>
                </c:pt>
                <c:pt idx="40">
                  <c:v>18.836108000000003</c:v>
                </c:pt>
                <c:pt idx="41">
                  <c:v>18.960003000000004</c:v>
                </c:pt>
                <c:pt idx="42">
                  <c:v>19.085552999999997</c:v>
                </c:pt>
                <c:pt idx="43">
                  <c:v>19.241813</c:v>
                </c:pt>
                <c:pt idx="44">
                  <c:v>19.400372999999998</c:v>
                </c:pt>
                <c:pt idx="45">
                  <c:v>19.577467000000002</c:v>
                </c:pt>
                <c:pt idx="46">
                  <c:v>19.771629999999998</c:v>
                </c:pt>
                <c:pt idx="47">
                  <c:v>19.954064999999996</c:v>
                </c:pt>
                <c:pt idx="48">
                  <c:v>20.125888</c:v>
                </c:pt>
                <c:pt idx="49">
                  <c:v>20.294699000000001</c:v>
                </c:pt>
                <c:pt idx="50">
                  <c:v>20.507659</c:v>
                </c:pt>
              </c:numCache>
            </c:numRef>
          </c:val>
          <c:smooth val="0"/>
        </c:ser>
        <c:ser>
          <c:idx val="2"/>
          <c:order val="3"/>
          <c:tx>
            <c:strRef>
              <c:f>overview_petro_cons!$B$25</c:f>
              <c:strCache>
                <c:ptCount val="1"/>
                <c:pt idx="0">
                  <c:v>low oil price</c:v>
                </c:pt>
              </c:strCache>
            </c:strRef>
          </c:tx>
          <c:spPr>
            <a:ln w="28575" cap="rnd">
              <a:solidFill>
                <a:schemeClr val="accent5"/>
              </a:solidFill>
              <a:prstDash val="solid"/>
              <a:round/>
            </a:ln>
            <a:effectLst/>
          </c:spPr>
          <c:marker>
            <c:symbol val="none"/>
          </c:marker>
          <c:cat>
            <c:numRef>
              <c:f>overview_petro_cons!$BC$1:$DA$1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overview_petro_cons!$BC$25:$DA$25</c:f>
              <c:numCache>
                <c:formatCode>General</c:formatCode>
                <c:ptCount val="51"/>
                <c:pt idx="0">
                  <c:v>19.684223684278212</c:v>
                </c:pt>
                <c:pt idx="1">
                  <c:v>19.571491679863065</c:v>
                </c:pt>
                <c:pt idx="2">
                  <c:v>19.670844868931589</c:v>
                </c:pt>
                <c:pt idx="3">
                  <c:v>19.908845855766611</c:v>
                </c:pt>
                <c:pt idx="4">
                  <c:v>20.634721320977807</c:v>
                </c:pt>
                <c:pt idx="5">
                  <c:v>20.62744690597258</c:v>
                </c:pt>
                <c:pt idx="6">
                  <c:v>20.447123698424758</c:v>
                </c:pt>
                <c:pt idx="7">
                  <c:v>20.378550768016058</c:v>
                </c:pt>
                <c:pt idx="8">
                  <c:v>19.125132465002036</c:v>
                </c:pt>
                <c:pt idx="9">
                  <c:v>18.292249652040145</c:v>
                </c:pt>
                <c:pt idx="10">
                  <c:v>18.618986584681242</c:v>
                </c:pt>
                <c:pt idx="11">
                  <c:v>18.307774471977211</c:v>
                </c:pt>
                <c:pt idx="12">
                  <c:v>17.950756710112074</c:v>
                </c:pt>
                <c:pt idx="13">
                  <c:v>18.331553976415268</c:v>
                </c:pt>
                <c:pt idx="14">
                  <c:v>18.455963547937269</c:v>
                </c:pt>
                <c:pt idx="15">
                  <c:v>18.861001281929042</c:v>
                </c:pt>
                <c:pt idx="16">
                  <c:v>19.079135810316881</c:v>
                </c:pt>
                <c:pt idx="17">
                  <c:v>18.564041999999997</c:v>
                </c:pt>
                <c:pt idx="18">
                  <c:v>18.933847</c:v>
                </c:pt>
                <c:pt idx="19">
                  <c:v>19.204635000000003</c:v>
                </c:pt>
                <c:pt idx="20">
                  <c:v>19.171562999999999</c:v>
                </c:pt>
                <c:pt idx="21">
                  <c:v>19.26219</c:v>
                </c:pt>
                <c:pt idx="22">
                  <c:v>19.240255000000001</c:v>
                </c:pt>
                <c:pt idx="23">
                  <c:v>19.252938</c:v>
                </c:pt>
                <c:pt idx="24">
                  <c:v>19.217811999999999</c:v>
                </c:pt>
                <c:pt idx="25">
                  <c:v>19.089514999999999</c:v>
                </c:pt>
                <c:pt idx="26">
                  <c:v>18.983556999999998</c:v>
                </c:pt>
                <c:pt idx="27">
                  <c:v>18.919451000000002</c:v>
                </c:pt>
                <c:pt idx="28">
                  <c:v>18.903907</c:v>
                </c:pt>
                <c:pt idx="29">
                  <c:v>18.88495</c:v>
                </c:pt>
                <c:pt idx="30">
                  <c:v>18.878002999999996</c:v>
                </c:pt>
                <c:pt idx="31">
                  <c:v>18.895985999999997</c:v>
                </c:pt>
                <c:pt idx="32">
                  <c:v>18.891894999999998</c:v>
                </c:pt>
                <c:pt idx="33">
                  <c:v>18.937999000000001</c:v>
                </c:pt>
                <c:pt idx="34">
                  <c:v>18.957290000000004</c:v>
                </c:pt>
                <c:pt idx="35">
                  <c:v>18.993828000000001</c:v>
                </c:pt>
                <c:pt idx="36">
                  <c:v>19.071382</c:v>
                </c:pt>
                <c:pt idx="37">
                  <c:v>19.148809</c:v>
                </c:pt>
                <c:pt idx="38">
                  <c:v>19.278254999999998</c:v>
                </c:pt>
                <c:pt idx="39">
                  <c:v>19.369770999999997</c:v>
                </c:pt>
                <c:pt idx="40">
                  <c:v>19.469059000000001</c:v>
                </c:pt>
                <c:pt idx="41">
                  <c:v>19.574952</c:v>
                </c:pt>
                <c:pt idx="42">
                  <c:v>19.679257</c:v>
                </c:pt>
                <c:pt idx="43">
                  <c:v>19.806377999999999</c:v>
                </c:pt>
                <c:pt idx="44">
                  <c:v>19.946432999999999</c:v>
                </c:pt>
                <c:pt idx="45">
                  <c:v>20.111934000000002</c:v>
                </c:pt>
                <c:pt idx="46">
                  <c:v>20.269136</c:v>
                </c:pt>
                <c:pt idx="47">
                  <c:v>20.421219999999998</c:v>
                </c:pt>
                <c:pt idx="48">
                  <c:v>20.584645000000002</c:v>
                </c:pt>
                <c:pt idx="49">
                  <c:v>20.750351000000002</c:v>
                </c:pt>
                <c:pt idx="50">
                  <c:v>20.945969000000002</c:v>
                </c:pt>
              </c:numCache>
            </c:numRef>
          </c:val>
          <c:smooth val="0"/>
        </c:ser>
        <c:ser>
          <c:idx val="4"/>
          <c:order val="4"/>
          <c:tx>
            <c:strRef>
              <c:f>overview_petro_cons!$B$26</c:f>
              <c:strCache>
                <c:ptCount val="1"/>
                <c:pt idx="0">
                  <c:v>high oil price</c:v>
                </c:pt>
              </c:strCache>
            </c:strRef>
          </c:tx>
          <c:spPr>
            <a:ln w="28575" cap="rnd">
              <a:solidFill>
                <a:schemeClr val="accent4"/>
              </a:solidFill>
              <a:prstDash val="solid"/>
              <a:round/>
            </a:ln>
            <a:effectLst/>
          </c:spPr>
          <c:marker>
            <c:symbol val="none"/>
          </c:marker>
          <c:cat>
            <c:numRef>
              <c:f>overview_petro_cons!$BC$1:$DA$1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overview_petro_cons!$BC$26:$DA$26</c:f>
              <c:numCache>
                <c:formatCode>General</c:formatCode>
                <c:ptCount val="51"/>
                <c:pt idx="0">
                  <c:v>19.684223684278212</c:v>
                </c:pt>
                <c:pt idx="1">
                  <c:v>19.571491679863065</c:v>
                </c:pt>
                <c:pt idx="2">
                  <c:v>19.670844868931589</c:v>
                </c:pt>
                <c:pt idx="3">
                  <c:v>19.908845855766611</c:v>
                </c:pt>
                <c:pt idx="4">
                  <c:v>20.634721320977807</c:v>
                </c:pt>
                <c:pt idx="5">
                  <c:v>20.62744690597258</c:v>
                </c:pt>
                <c:pt idx="6">
                  <c:v>20.447123698424758</c:v>
                </c:pt>
                <c:pt idx="7">
                  <c:v>20.378550768016058</c:v>
                </c:pt>
                <c:pt idx="8">
                  <c:v>19.125132465002036</c:v>
                </c:pt>
                <c:pt idx="9">
                  <c:v>18.292249652040145</c:v>
                </c:pt>
                <c:pt idx="10">
                  <c:v>18.618986584681242</c:v>
                </c:pt>
                <c:pt idx="11">
                  <c:v>18.307774471977211</c:v>
                </c:pt>
                <c:pt idx="12">
                  <c:v>17.950756710112074</c:v>
                </c:pt>
                <c:pt idx="13">
                  <c:v>18.331553976415268</c:v>
                </c:pt>
                <c:pt idx="14">
                  <c:v>18.455963547937269</c:v>
                </c:pt>
                <c:pt idx="15">
                  <c:v>18.861001281929042</c:v>
                </c:pt>
                <c:pt idx="16">
                  <c:v>19.079135810316881</c:v>
                </c:pt>
                <c:pt idx="17">
                  <c:v>18.564048</c:v>
                </c:pt>
                <c:pt idx="18">
                  <c:v>19.059153999999996</c:v>
                </c:pt>
                <c:pt idx="19">
                  <c:v>18.823506999999999</c:v>
                </c:pt>
                <c:pt idx="20">
                  <c:v>18.559174000000002</c:v>
                </c:pt>
                <c:pt idx="21">
                  <c:v>18.302641999999999</c:v>
                </c:pt>
                <c:pt idx="22">
                  <c:v>18.132843000000001</c:v>
                </c:pt>
                <c:pt idx="23">
                  <c:v>17.943064</c:v>
                </c:pt>
                <c:pt idx="24">
                  <c:v>17.771647999999999</c:v>
                </c:pt>
                <c:pt idx="25">
                  <c:v>17.529425</c:v>
                </c:pt>
                <c:pt idx="26">
                  <c:v>17.333187000000002</c:v>
                </c:pt>
                <c:pt idx="27">
                  <c:v>17.195426000000001</c:v>
                </c:pt>
                <c:pt idx="28">
                  <c:v>17.091259999999998</c:v>
                </c:pt>
                <c:pt idx="29">
                  <c:v>17.021017999999998</c:v>
                </c:pt>
                <c:pt idx="30">
                  <c:v>16.959512999999998</c:v>
                </c:pt>
                <c:pt idx="31">
                  <c:v>16.886825999999999</c:v>
                </c:pt>
                <c:pt idx="32">
                  <c:v>16.804408000000002</c:v>
                </c:pt>
                <c:pt idx="33">
                  <c:v>16.715433000000001</c:v>
                </c:pt>
                <c:pt idx="34">
                  <c:v>16.652438000000004</c:v>
                </c:pt>
                <c:pt idx="35">
                  <c:v>16.542130999999998</c:v>
                </c:pt>
                <c:pt idx="36">
                  <c:v>16.472233999999997</c:v>
                </c:pt>
                <c:pt idx="37">
                  <c:v>16.419250000000002</c:v>
                </c:pt>
                <c:pt idx="38">
                  <c:v>16.401168000000002</c:v>
                </c:pt>
                <c:pt idx="39">
                  <c:v>16.344121000000001</c:v>
                </c:pt>
                <c:pt idx="40">
                  <c:v>16.289315999999999</c:v>
                </c:pt>
                <c:pt idx="41">
                  <c:v>16.254583</c:v>
                </c:pt>
                <c:pt idx="42">
                  <c:v>16.22409</c:v>
                </c:pt>
                <c:pt idx="43">
                  <c:v>16.191526999999997</c:v>
                </c:pt>
                <c:pt idx="44">
                  <c:v>16.212859999999999</c:v>
                </c:pt>
                <c:pt idx="45">
                  <c:v>16.230032999999999</c:v>
                </c:pt>
                <c:pt idx="46">
                  <c:v>16.227313000000002</c:v>
                </c:pt>
                <c:pt idx="47">
                  <c:v>16.214162999999999</c:v>
                </c:pt>
                <c:pt idx="48">
                  <c:v>16.241962000000001</c:v>
                </c:pt>
                <c:pt idx="49">
                  <c:v>16.240660000000005</c:v>
                </c:pt>
                <c:pt idx="50">
                  <c:v>16.266236999999997</c:v>
                </c:pt>
              </c:numCache>
            </c:numRef>
          </c:val>
          <c:smooth val="0"/>
        </c:ser>
        <c:ser>
          <c:idx val="5"/>
          <c:order val="5"/>
          <c:tx>
            <c:strRef>
              <c:f>overview_petro_cons!$B$27</c:f>
              <c:strCache>
                <c:ptCount val="1"/>
                <c:pt idx="0">
                  <c:v>LOGRT</c:v>
                </c:pt>
              </c:strCache>
            </c:strRef>
          </c:tx>
          <c:spPr>
            <a:ln w="28575" cap="rnd">
              <a:solidFill>
                <a:schemeClr val="accent2"/>
              </a:solidFill>
              <a:prstDash val="solid"/>
              <a:round/>
            </a:ln>
            <a:effectLst/>
          </c:spPr>
          <c:marker>
            <c:symbol val="none"/>
          </c:marker>
          <c:cat>
            <c:numRef>
              <c:f>overview_petro_cons!$BC$1:$DA$1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overview_petro_cons!$BC$27:$DA$27</c:f>
              <c:numCache>
                <c:formatCode>General</c:formatCode>
                <c:ptCount val="51"/>
                <c:pt idx="0">
                  <c:v>19.684223684278212</c:v>
                </c:pt>
                <c:pt idx="1">
                  <c:v>19.571491679863065</c:v>
                </c:pt>
                <c:pt idx="2">
                  <c:v>19.670844868931589</c:v>
                </c:pt>
                <c:pt idx="3">
                  <c:v>19.908845855766611</c:v>
                </c:pt>
                <c:pt idx="4">
                  <c:v>20.634721320977807</c:v>
                </c:pt>
                <c:pt idx="5">
                  <c:v>20.62744690597258</c:v>
                </c:pt>
                <c:pt idx="6">
                  <c:v>20.447123698424758</c:v>
                </c:pt>
                <c:pt idx="7">
                  <c:v>20.378550768016058</c:v>
                </c:pt>
                <c:pt idx="8">
                  <c:v>19.125132465002036</c:v>
                </c:pt>
                <c:pt idx="9">
                  <c:v>18.292249652040145</c:v>
                </c:pt>
                <c:pt idx="10">
                  <c:v>18.618986584681242</c:v>
                </c:pt>
                <c:pt idx="11">
                  <c:v>18.307774471977211</c:v>
                </c:pt>
                <c:pt idx="12">
                  <c:v>17.950756710112074</c:v>
                </c:pt>
                <c:pt idx="13">
                  <c:v>18.331553976415268</c:v>
                </c:pt>
                <c:pt idx="14">
                  <c:v>18.455963547937269</c:v>
                </c:pt>
                <c:pt idx="15">
                  <c:v>18.861001281929042</c:v>
                </c:pt>
                <c:pt idx="16">
                  <c:v>19.079135810316881</c:v>
                </c:pt>
                <c:pt idx="17">
                  <c:v>18.564016999999996</c:v>
                </c:pt>
                <c:pt idx="18">
                  <c:v>19.018360999999999</c:v>
                </c:pt>
                <c:pt idx="19">
                  <c:v>19.004676000000003</c:v>
                </c:pt>
                <c:pt idx="20">
                  <c:v>18.895767999999997</c:v>
                </c:pt>
                <c:pt idx="21">
                  <c:v>18.811109999999999</c:v>
                </c:pt>
                <c:pt idx="22">
                  <c:v>18.707456000000001</c:v>
                </c:pt>
                <c:pt idx="23">
                  <c:v>18.611380999999998</c:v>
                </c:pt>
                <c:pt idx="24">
                  <c:v>18.532138</c:v>
                </c:pt>
                <c:pt idx="25">
                  <c:v>18.326146000000001</c:v>
                </c:pt>
                <c:pt idx="26">
                  <c:v>18.159639000000002</c:v>
                </c:pt>
                <c:pt idx="27">
                  <c:v>18.065616000000002</c:v>
                </c:pt>
                <c:pt idx="28">
                  <c:v>17.977197000000004</c:v>
                </c:pt>
                <c:pt idx="29">
                  <c:v>17.921928999999999</c:v>
                </c:pt>
                <c:pt idx="30">
                  <c:v>17.869400999999996</c:v>
                </c:pt>
                <c:pt idx="31">
                  <c:v>17.812471000000002</c:v>
                </c:pt>
                <c:pt idx="32">
                  <c:v>17.755706999999997</c:v>
                </c:pt>
                <c:pt idx="33">
                  <c:v>17.728835999999998</c:v>
                </c:pt>
                <c:pt idx="34">
                  <c:v>17.672794000000003</c:v>
                </c:pt>
                <c:pt idx="35">
                  <c:v>17.643733000000001</c:v>
                </c:pt>
                <c:pt idx="36">
                  <c:v>17.653566000000001</c:v>
                </c:pt>
                <c:pt idx="37">
                  <c:v>17.653375000000004</c:v>
                </c:pt>
                <c:pt idx="38">
                  <c:v>17.721261999999999</c:v>
                </c:pt>
                <c:pt idx="39">
                  <c:v>17.744762000000001</c:v>
                </c:pt>
                <c:pt idx="40">
                  <c:v>17.772123000000001</c:v>
                </c:pt>
                <c:pt idx="41">
                  <c:v>17.83117</c:v>
                </c:pt>
                <c:pt idx="42">
                  <c:v>17.859442999999999</c:v>
                </c:pt>
                <c:pt idx="43">
                  <c:v>17.903399999999998</c:v>
                </c:pt>
                <c:pt idx="44">
                  <c:v>17.970010000000002</c:v>
                </c:pt>
                <c:pt idx="45">
                  <c:v>18.055895</c:v>
                </c:pt>
                <c:pt idx="46">
                  <c:v>18.131781</c:v>
                </c:pt>
                <c:pt idx="47">
                  <c:v>18.216061999999997</c:v>
                </c:pt>
                <c:pt idx="48">
                  <c:v>18.296528000000002</c:v>
                </c:pt>
                <c:pt idx="49">
                  <c:v>18.381301999999998</c:v>
                </c:pt>
                <c:pt idx="50">
                  <c:v>18.474820000000001</c:v>
                </c:pt>
              </c:numCache>
            </c:numRef>
          </c:val>
          <c:smooth val="0"/>
        </c:ser>
        <c:ser>
          <c:idx val="6"/>
          <c:order val="6"/>
          <c:tx>
            <c:strRef>
              <c:f>overview_petro_cons!$B$22</c:f>
              <c:strCache>
                <c:ptCount val="1"/>
                <c:pt idx="0">
                  <c:v>ref</c:v>
                </c:pt>
              </c:strCache>
            </c:strRef>
          </c:tx>
          <c:spPr>
            <a:ln w="28575" cap="rnd">
              <a:solidFill>
                <a:schemeClr val="tx2"/>
              </a:solidFill>
              <a:round/>
            </a:ln>
            <a:effectLst/>
          </c:spPr>
          <c:marker>
            <c:symbol val="none"/>
          </c:marker>
          <c:cat>
            <c:numRef>
              <c:f>overview_petro_cons!$BC$1:$DA$1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overview_petro_cons!$BC$22:$DA$22</c:f>
              <c:numCache>
                <c:formatCode>General</c:formatCode>
                <c:ptCount val="51"/>
                <c:pt idx="0">
                  <c:v>19.684223684278212</c:v>
                </c:pt>
                <c:pt idx="1">
                  <c:v>19.571491679863065</c:v>
                </c:pt>
                <c:pt idx="2">
                  <c:v>19.670844868931589</c:v>
                </c:pt>
                <c:pt idx="3">
                  <c:v>19.908845855766611</c:v>
                </c:pt>
                <c:pt idx="4">
                  <c:v>20.634721320977807</c:v>
                </c:pt>
                <c:pt idx="5">
                  <c:v>20.62744690597258</c:v>
                </c:pt>
                <c:pt idx="6">
                  <c:v>20.447123698424758</c:v>
                </c:pt>
                <c:pt idx="7">
                  <c:v>20.378550768016058</c:v>
                </c:pt>
                <c:pt idx="8">
                  <c:v>19.125132465002036</c:v>
                </c:pt>
                <c:pt idx="9">
                  <c:v>18.292249652040145</c:v>
                </c:pt>
                <c:pt idx="10">
                  <c:v>18.618986584681242</c:v>
                </c:pt>
                <c:pt idx="11">
                  <c:v>18.307774471977211</c:v>
                </c:pt>
                <c:pt idx="12">
                  <c:v>17.950756710112074</c:v>
                </c:pt>
                <c:pt idx="13">
                  <c:v>18.331553976415268</c:v>
                </c:pt>
                <c:pt idx="14">
                  <c:v>18.455963547937269</c:v>
                </c:pt>
                <c:pt idx="15">
                  <c:v>18.861001281929042</c:v>
                </c:pt>
                <c:pt idx="16">
                  <c:v>19.079135810316881</c:v>
                </c:pt>
                <c:pt idx="17">
                  <c:v>18.563952999999998</c:v>
                </c:pt>
                <c:pt idx="18">
                  <c:v>18.948052000000001</c:v>
                </c:pt>
                <c:pt idx="19">
                  <c:v>18.981317000000001</c:v>
                </c:pt>
                <c:pt idx="20">
                  <c:v>18.835702999999999</c:v>
                </c:pt>
                <c:pt idx="21">
                  <c:v>18.757035000000002</c:v>
                </c:pt>
                <c:pt idx="22">
                  <c:v>18.648633</c:v>
                </c:pt>
                <c:pt idx="23">
                  <c:v>18.533822999999998</c:v>
                </c:pt>
                <c:pt idx="24">
                  <c:v>18.458824</c:v>
                </c:pt>
                <c:pt idx="25">
                  <c:v>18.293581000000003</c:v>
                </c:pt>
                <c:pt idx="26">
                  <c:v>18.146902999999998</c:v>
                </c:pt>
                <c:pt idx="27">
                  <c:v>18.055157999999999</c:v>
                </c:pt>
                <c:pt idx="28">
                  <c:v>18.001163999999999</c:v>
                </c:pt>
                <c:pt idx="29">
                  <c:v>17.948952999999999</c:v>
                </c:pt>
                <c:pt idx="30">
                  <c:v>17.90044</c:v>
                </c:pt>
                <c:pt idx="31">
                  <c:v>17.878495000000001</c:v>
                </c:pt>
                <c:pt idx="32">
                  <c:v>17.825609</c:v>
                </c:pt>
                <c:pt idx="33">
                  <c:v>17.800484999999998</c:v>
                </c:pt>
                <c:pt idx="34">
                  <c:v>17.762546</c:v>
                </c:pt>
                <c:pt idx="35">
                  <c:v>17.73798</c:v>
                </c:pt>
                <c:pt idx="36">
                  <c:v>17.749470000000002</c:v>
                </c:pt>
                <c:pt idx="37">
                  <c:v>17.768923999999998</c:v>
                </c:pt>
                <c:pt idx="38">
                  <c:v>17.833354</c:v>
                </c:pt>
                <c:pt idx="39">
                  <c:v>17.859378</c:v>
                </c:pt>
                <c:pt idx="40">
                  <c:v>17.893942000000003</c:v>
                </c:pt>
                <c:pt idx="41">
                  <c:v>17.943016999999998</c:v>
                </c:pt>
                <c:pt idx="42">
                  <c:v>17.981218999999999</c:v>
                </c:pt>
                <c:pt idx="43">
                  <c:v>18.036916000000002</c:v>
                </c:pt>
                <c:pt idx="44">
                  <c:v>18.10483</c:v>
                </c:pt>
                <c:pt idx="45">
                  <c:v>18.172536999999998</c:v>
                </c:pt>
                <c:pt idx="46">
                  <c:v>18.250340999999999</c:v>
                </c:pt>
                <c:pt idx="47">
                  <c:v>18.353091000000003</c:v>
                </c:pt>
                <c:pt idx="48">
                  <c:v>18.460234999999997</c:v>
                </c:pt>
                <c:pt idx="49">
                  <c:v>18.568447000000003</c:v>
                </c:pt>
                <c:pt idx="50">
                  <c:v>18.681714999999997</c:v>
                </c:pt>
              </c:numCache>
            </c:numRef>
          </c:val>
          <c:smooth val="0"/>
        </c:ser>
        <c:dLbls>
          <c:showLegendKey val="0"/>
          <c:showVal val="0"/>
          <c:showCatName val="0"/>
          <c:showSerName val="0"/>
          <c:showPercent val="0"/>
          <c:showBubbleSize val="0"/>
        </c:dLbls>
        <c:smooth val="0"/>
        <c:axId val="203789696"/>
        <c:axId val="203790256"/>
        <c:extLst/>
      </c:lineChart>
      <c:catAx>
        <c:axId val="203789696"/>
        <c:scaling>
          <c:orientation val="minMax"/>
        </c:scaling>
        <c:delete val="0"/>
        <c:axPos val="b"/>
        <c:numFmt formatCode="General" sourceLinked="1"/>
        <c:majorTickMark val="out"/>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3790256"/>
        <c:crosses val="autoZero"/>
        <c:auto val="1"/>
        <c:lblAlgn val="ctr"/>
        <c:lblOffset val="100"/>
        <c:tickLblSkip val="10"/>
        <c:tickMarkSkip val="10"/>
        <c:noMultiLvlLbl val="0"/>
      </c:catAx>
      <c:valAx>
        <c:axId val="203790256"/>
        <c:scaling>
          <c:orientation val="minMax"/>
          <c:max val="3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3789696"/>
        <c:crossesAt val="1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7759213692038495"/>
          <c:w val="0.60050453121832892"/>
          <c:h val="0.73355369641294843"/>
        </c:manualLayout>
      </c:layout>
      <c:lineChart>
        <c:grouping val="standard"/>
        <c:varyColors val="0"/>
        <c:ser>
          <c:idx val="1"/>
          <c:order val="0"/>
          <c:tx>
            <c:strRef>
              <c:f>'NGPL+crude_oil'!$B$26</c:f>
              <c:strCache>
                <c:ptCount val="1"/>
                <c:pt idx="0">
                  <c:v>lowprice</c:v>
                </c:pt>
              </c:strCache>
            </c:strRef>
          </c:tx>
          <c:spPr>
            <a:ln w="28575" cap="rnd">
              <a:solidFill>
                <a:schemeClr val="accent5"/>
              </a:solidFill>
              <a:round/>
            </a:ln>
            <a:effectLst/>
          </c:spPr>
          <c:marker>
            <c:symbol val="none"/>
          </c:marker>
          <c:cat>
            <c:numRef>
              <c:f>'NGPL+crude_oil'!$BC$1:$DA$1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'NGPL+crude_oil'!$BC$26:$DA$26</c:f>
              <c:numCache>
                <c:formatCode>General</c:formatCode>
                <c:ptCount val="51"/>
                <c:pt idx="0">
                  <c:v>7.7325740000000005</c:v>
                </c:pt>
                <c:pt idx="1">
                  <c:v>7.6697959999999998</c:v>
                </c:pt>
                <c:pt idx="2">
                  <c:v>7.6243189999999998</c:v>
                </c:pt>
                <c:pt idx="3">
                  <c:v>7.3685049999999999</c:v>
                </c:pt>
                <c:pt idx="4">
                  <c:v>7.2501239999999996</c:v>
                </c:pt>
                <c:pt idx="5">
                  <c:v>6.900817</c:v>
                </c:pt>
                <c:pt idx="6">
                  <c:v>6.8246419999999999</c:v>
                </c:pt>
                <c:pt idx="7">
                  <c:v>6.856897</c:v>
                </c:pt>
                <c:pt idx="8">
                  <c:v>6.7813020000000002</c:v>
                </c:pt>
                <c:pt idx="9">
                  <c:v>7.258521</c:v>
                </c:pt>
                <c:pt idx="10">
                  <c:v>7.549213</c:v>
                </c:pt>
                <c:pt idx="11">
                  <c:v>7.8589169999999999</c:v>
                </c:pt>
                <c:pt idx="12">
                  <c:v>8.9045580000000015</c:v>
                </c:pt>
                <c:pt idx="13">
                  <c:v>10.071852999999999</c:v>
                </c:pt>
                <c:pt idx="14">
                  <c:v>11.767707999999999</c:v>
                </c:pt>
                <c:pt idx="15">
                  <c:v>12.750594</c:v>
                </c:pt>
                <c:pt idx="16">
                  <c:v>12.362066</c:v>
                </c:pt>
                <c:pt idx="17">
                  <c:v>12.974537999999999</c:v>
                </c:pt>
                <c:pt idx="18">
                  <c:v>13.370001999999999</c:v>
                </c:pt>
                <c:pt idx="19">
                  <c:v>13.829260000000001</c:v>
                </c:pt>
                <c:pt idx="20">
                  <c:v>13.827318999999999</c:v>
                </c:pt>
                <c:pt idx="21">
                  <c:v>14.100268</c:v>
                </c:pt>
                <c:pt idx="22">
                  <c:v>14.144193999999999</c:v>
                </c:pt>
                <c:pt idx="23">
                  <c:v>14.002645000000001</c:v>
                </c:pt>
                <c:pt idx="24">
                  <c:v>13.991699000000001</c:v>
                </c:pt>
                <c:pt idx="25">
                  <c:v>13.847821</c:v>
                </c:pt>
                <c:pt idx="26">
                  <c:v>13.737468</c:v>
                </c:pt>
                <c:pt idx="27">
                  <c:v>13.653278</c:v>
                </c:pt>
                <c:pt idx="28">
                  <c:v>13.516984999999998</c:v>
                </c:pt>
                <c:pt idx="29">
                  <c:v>13.378819</c:v>
                </c:pt>
                <c:pt idx="30">
                  <c:v>13.196532000000001</c:v>
                </c:pt>
                <c:pt idx="31">
                  <c:v>13.143355</c:v>
                </c:pt>
                <c:pt idx="32">
                  <c:v>13.009477</c:v>
                </c:pt>
                <c:pt idx="33">
                  <c:v>12.955417000000001</c:v>
                </c:pt>
                <c:pt idx="34">
                  <c:v>12.897547000000001</c:v>
                </c:pt>
                <c:pt idx="35">
                  <c:v>12.833431000000001</c:v>
                </c:pt>
                <c:pt idx="36">
                  <c:v>12.787265</c:v>
                </c:pt>
                <c:pt idx="37">
                  <c:v>12.748531</c:v>
                </c:pt>
                <c:pt idx="38">
                  <c:v>12.70654</c:v>
                </c:pt>
                <c:pt idx="39">
                  <c:v>12.697602999999999</c:v>
                </c:pt>
                <c:pt idx="40">
                  <c:v>12.693300000000001</c:v>
                </c:pt>
                <c:pt idx="41">
                  <c:v>12.732552000000002</c:v>
                </c:pt>
                <c:pt idx="42">
                  <c:v>12.734807</c:v>
                </c:pt>
                <c:pt idx="43">
                  <c:v>12.713242999999999</c:v>
                </c:pt>
                <c:pt idx="44">
                  <c:v>12.682759999999998</c:v>
                </c:pt>
                <c:pt idx="45">
                  <c:v>12.702501000000002</c:v>
                </c:pt>
                <c:pt idx="46">
                  <c:v>12.730448000000001</c:v>
                </c:pt>
                <c:pt idx="47">
                  <c:v>12.736243999999999</c:v>
                </c:pt>
                <c:pt idx="48">
                  <c:v>12.714891000000001</c:v>
                </c:pt>
                <c:pt idx="49">
                  <c:v>12.694936000000002</c:v>
                </c:pt>
                <c:pt idx="50">
                  <c:v>12.696555999999999</c:v>
                </c:pt>
              </c:numCache>
            </c:numRef>
          </c:val>
          <c:smooth val="0"/>
        </c:ser>
        <c:ser>
          <c:idx val="2"/>
          <c:order val="1"/>
          <c:tx>
            <c:strRef>
              <c:f>'NGPL+crude_oil'!$B$27</c:f>
              <c:strCache>
                <c:ptCount val="1"/>
                <c:pt idx="0">
                  <c:v>highprice</c:v>
                </c:pt>
              </c:strCache>
            </c:strRef>
          </c:tx>
          <c:spPr>
            <a:ln w="28575" cap="rnd">
              <a:solidFill>
                <a:schemeClr val="accent4"/>
              </a:solidFill>
              <a:round/>
            </a:ln>
            <a:effectLst/>
          </c:spPr>
          <c:marker>
            <c:symbol val="none"/>
          </c:marker>
          <c:cat>
            <c:numRef>
              <c:f>'NGPL+crude_oil'!$BC$1:$DA$1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'NGPL+crude_oil'!$BC$27:$DA$27</c:f>
              <c:numCache>
                <c:formatCode>General</c:formatCode>
                <c:ptCount val="51"/>
                <c:pt idx="0">
                  <c:v>7.7325740000000005</c:v>
                </c:pt>
                <c:pt idx="1">
                  <c:v>7.6697959999999998</c:v>
                </c:pt>
                <c:pt idx="2">
                  <c:v>7.6243189999999998</c:v>
                </c:pt>
                <c:pt idx="3">
                  <c:v>7.3685049999999999</c:v>
                </c:pt>
                <c:pt idx="4">
                  <c:v>7.2501239999999996</c:v>
                </c:pt>
                <c:pt idx="5">
                  <c:v>6.900817</c:v>
                </c:pt>
                <c:pt idx="6">
                  <c:v>6.8246419999999999</c:v>
                </c:pt>
                <c:pt idx="7">
                  <c:v>6.856897</c:v>
                </c:pt>
                <c:pt idx="8">
                  <c:v>6.7813020000000002</c:v>
                </c:pt>
                <c:pt idx="9">
                  <c:v>7.258521</c:v>
                </c:pt>
                <c:pt idx="10">
                  <c:v>7.549213</c:v>
                </c:pt>
                <c:pt idx="11">
                  <c:v>7.8589169999999999</c:v>
                </c:pt>
                <c:pt idx="12">
                  <c:v>8.9045580000000015</c:v>
                </c:pt>
                <c:pt idx="13">
                  <c:v>10.071852999999999</c:v>
                </c:pt>
                <c:pt idx="14">
                  <c:v>11.767707999999999</c:v>
                </c:pt>
                <c:pt idx="15">
                  <c:v>12.750594</c:v>
                </c:pt>
                <c:pt idx="16">
                  <c:v>12.362066</c:v>
                </c:pt>
                <c:pt idx="17">
                  <c:v>12.974537999999999</c:v>
                </c:pt>
                <c:pt idx="18">
                  <c:v>14.776818</c:v>
                </c:pt>
                <c:pt idx="19">
                  <c:v>16.928553000000001</c:v>
                </c:pt>
                <c:pt idx="20">
                  <c:v>18.004348999999998</c:v>
                </c:pt>
                <c:pt idx="21">
                  <c:v>18.986435</c:v>
                </c:pt>
                <c:pt idx="22">
                  <c:v>19.579670999999998</c:v>
                </c:pt>
                <c:pt idx="23">
                  <c:v>19.833109999999998</c:v>
                </c:pt>
                <c:pt idx="24">
                  <c:v>20.305375999999999</c:v>
                </c:pt>
                <c:pt idx="25">
                  <c:v>20.470265999999999</c:v>
                </c:pt>
                <c:pt idx="26">
                  <c:v>20.652538999999997</c:v>
                </c:pt>
                <c:pt idx="27">
                  <c:v>20.832063000000002</c:v>
                </c:pt>
                <c:pt idx="28">
                  <c:v>21.007628</c:v>
                </c:pt>
                <c:pt idx="29">
                  <c:v>21.111153999999999</c:v>
                </c:pt>
                <c:pt idx="30">
                  <c:v>21.185673000000001</c:v>
                </c:pt>
                <c:pt idx="31">
                  <c:v>21.110070999999998</c:v>
                </c:pt>
                <c:pt idx="32">
                  <c:v>21.179690000000001</c:v>
                </c:pt>
                <c:pt idx="33">
                  <c:v>21.162205999999998</c:v>
                </c:pt>
                <c:pt idx="34">
                  <c:v>21.076743</c:v>
                </c:pt>
                <c:pt idx="35">
                  <c:v>20.876783</c:v>
                </c:pt>
                <c:pt idx="36">
                  <c:v>20.721288000000001</c:v>
                </c:pt>
                <c:pt idx="37">
                  <c:v>20.576816000000001</c:v>
                </c:pt>
                <c:pt idx="38">
                  <c:v>20.398651000000001</c:v>
                </c:pt>
                <c:pt idx="39">
                  <c:v>20.126830999999999</c:v>
                </c:pt>
                <c:pt idx="40">
                  <c:v>19.927557</c:v>
                </c:pt>
                <c:pt idx="41">
                  <c:v>19.626916000000001</c:v>
                </c:pt>
                <c:pt idx="42">
                  <c:v>19.419648000000002</c:v>
                </c:pt>
                <c:pt idx="43">
                  <c:v>19.253202999999999</c:v>
                </c:pt>
                <c:pt idx="44">
                  <c:v>19.149017000000001</c:v>
                </c:pt>
                <c:pt idx="45">
                  <c:v>19.068432999999999</c:v>
                </c:pt>
                <c:pt idx="46">
                  <c:v>19.075534999999999</c:v>
                </c:pt>
                <c:pt idx="47">
                  <c:v>19.019819999999999</c:v>
                </c:pt>
                <c:pt idx="48">
                  <c:v>18.784478</c:v>
                </c:pt>
                <c:pt idx="49">
                  <c:v>18.686523999999999</c:v>
                </c:pt>
                <c:pt idx="50">
                  <c:v>18.610997999999999</c:v>
                </c:pt>
              </c:numCache>
            </c:numRef>
          </c:val>
          <c:smooth val="0"/>
        </c:ser>
        <c:ser>
          <c:idx val="3"/>
          <c:order val="2"/>
          <c:tx>
            <c:strRef>
              <c:f>'NGPL+crude_oil'!$B$28</c:f>
              <c:strCache>
                <c:ptCount val="1"/>
                <c:pt idx="0">
                  <c:v>lowmacro</c:v>
                </c:pt>
              </c:strCache>
            </c:strRef>
          </c:tx>
          <c:spPr>
            <a:ln w="28575" cap="rnd">
              <a:solidFill>
                <a:schemeClr val="accent6"/>
              </a:solidFill>
              <a:round/>
            </a:ln>
            <a:effectLst/>
          </c:spPr>
          <c:marker>
            <c:symbol val="none"/>
          </c:marker>
          <c:cat>
            <c:numRef>
              <c:f>'NGPL+crude_oil'!$BC$1:$DA$1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'NGPL+crude_oil'!$BC$28:$DA$28</c:f>
              <c:numCache>
                <c:formatCode>General</c:formatCode>
                <c:ptCount val="51"/>
                <c:pt idx="0">
                  <c:v>7.7325740000000005</c:v>
                </c:pt>
                <c:pt idx="1">
                  <c:v>7.6697959999999998</c:v>
                </c:pt>
                <c:pt idx="2">
                  <c:v>7.6243189999999998</c:v>
                </c:pt>
                <c:pt idx="3">
                  <c:v>7.3685049999999999</c:v>
                </c:pt>
                <c:pt idx="4">
                  <c:v>7.2501239999999996</c:v>
                </c:pt>
                <c:pt idx="5">
                  <c:v>6.900817</c:v>
                </c:pt>
                <c:pt idx="6">
                  <c:v>6.8246419999999999</c:v>
                </c:pt>
                <c:pt idx="7">
                  <c:v>6.856897</c:v>
                </c:pt>
                <c:pt idx="8">
                  <c:v>6.7813020000000002</c:v>
                </c:pt>
                <c:pt idx="9">
                  <c:v>7.258521</c:v>
                </c:pt>
                <c:pt idx="10">
                  <c:v>7.549213</c:v>
                </c:pt>
                <c:pt idx="11">
                  <c:v>7.8589169999999999</c:v>
                </c:pt>
                <c:pt idx="12">
                  <c:v>8.9045580000000015</c:v>
                </c:pt>
                <c:pt idx="13">
                  <c:v>10.071852999999999</c:v>
                </c:pt>
                <c:pt idx="14">
                  <c:v>11.767707999999999</c:v>
                </c:pt>
                <c:pt idx="15">
                  <c:v>12.750594</c:v>
                </c:pt>
                <c:pt idx="16">
                  <c:v>12.362066</c:v>
                </c:pt>
                <c:pt idx="17">
                  <c:v>12.974537999999999</c:v>
                </c:pt>
                <c:pt idx="18">
                  <c:v>14.174549000000001</c:v>
                </c:pt>
                <c:pt idx="19">
                  <c:v>14.987562</c:v>
                </c:pt>
                <c:pt idx="20">
                  <c:v>15.452368</c:v>
                </c:pt>
                <c:pt idx="21">
                  <c:v>15.827033999999999</c:v>
                </c:pt>
                <c:pt idx="22">
                  <c:v>16.017220999999999</c:v>
                </c:pt>
                <c:pt idx="23">
                  <c:v>16.079279</c:v>
                </c:pt>
                <c:pt idx="24">
                  <c:v>16.372731999999999</c:v>
                </c:pt>
                <c:pt idx="25">
                  <c:v>16.427277</c:v>
                </c:pt>
                <c:pt idx="26">
                  <c:v>16.448592000000001</c:v>
                </c:pt>
                <c:pt idx="27">
                  <c:v>16.619267999999998</c:v>
                </c:pt>
                <c:pt idx="28">
                  <c:v>16.763567999999999</c:v>
                </c:pt>
                <c:pt idx="29">
                  <c:v>16.808863000000002</c:v>
                </c:pt>
                <c:pt idx="30">
                  <c:v>16.834262000000003</c:v>
                </c:pt>
                <c:pt idx="31">
                  <c:v>16.977409000000002</c:v>
                </c:pt>
                <c:pt idx="32">
                  <c:v>16.984683</c:v>
                </c:pt>
                <c:pt idx="33">
                  <c:v>16.963151</c:v>
                </c:pt>
                <c:pt idx="34">
                  <c:v>17.001651000000003</c:v>
                </c:pt>
                <c:pt idx="35">
                  <c:v>17.101232</c:v>
                </c:pt>
                <c:pt idx="36">
                  <c:v>16.919608</c:v>
                </c:pt>
                <c:pt idx="37">
                  <c:v>16.993767999999999</c:v>
                </c:pt>
                <c:pt idx="38">
                  <c:v>16.951139000000001</c:v>
                </c:pt>
                <c:pt idx="39">
                  <c:v>16.831250000000001</c:v>
                </c:pt>
                <c:pt idx="40">
                  <c:v>16.925765999999999</c:v>
                </c:pt>
                <c:pt idx="41">
                  <c:v>17.002458000000001</c:v>
                </c:pt>
                <c:pt idx="42">
                  <c:v>16.991482999999999</c:v>
                </c:pt>
                <c:pt idx="43">
                  <c:v>16.983782999999999</c:v>
                </c:pt>
                <c:pt idx="44">
                  <c:v>16.934378000000002</c:v>
                </c:pt>
                <c:pt idx="45">
                  <c:v>16.663046999999999</c:v>
                </c:pt>
                <c:pt idx="46">
                  <c:v>16.531244000000001</c:v>
                </c:pt>
                <c:pt idx="47">
                  <c:v>16.508624000000001</c:v>
                </c:pt>
                <c:pt idx="48">
                  <c:v>16.427623000000001</c:v>
                </c:pt>
                <c:pt idx="49">
                  <c:v>16.173524</c:v>
                </c:pt>
                <c:pt idx="50">
                  <c:v>16.039293000000001</c:v>
                </c:pt>
              </c:numCache>
            </c:numRef>
          </c:val>
          <c:smooth val="0"/>
        </c:ser>
        <c:ser>
          <c:idx val="4"/>
          <c:order val="3"/>
          <c:tx>
            <c:strRef>
              <c:f>'NGPL+crude_oil'!$B$29</c:f>
              <c:strCache>
                <c:ptCount val="1"/>
                <c:pt idx="0">
                  <c:v>highmacro</c:v>
                </c:pt>
              </c:strCache>
            </c:strRef>
          </c:tx>
          <c:spPr>
            <a:ln w="28575" cap="rnd">
              <a:solidFill>
                <a:schemeClr val="accent1"/>
              </a:solidFill>
              <a:round/>
            </a:ln>
            <a:effectLst/>
          </c:spPr>
          <c:marker>
            <c:symbol val="none"/>
          </c:marker>
          <c:cat>
            <c:numRef>
              <c:f>'NGPL+crude_oil'!$BC$1:$DA$1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'NGPL+crude_oil'!$BC$29:$DA$29</c:f>
              <c:numCache>
                <c:formatCode>General</c:formatCode>
                <c:ptCount val="51"/>
                <c:pt idx="0">
                  <c:v>7.7325740000000005</c:v>
                </c:pt>
                <c:pt idx="1">
                  <c:v>7.6697959999999998</c:v>
                </c:pt>
                <c:pt idx="2">
                  <c:v>7.6243189999999998</c:v>
                </c:pt>
                <c:pt idx="3">
                  <c:v>7.3685049999999999</c:v>
                </c:pt>
                <c:pt idx="4">
                  <c:v>7.2501239999999996</c:v>
                </c:pt>
                <c:pt idx="5">
                  <c:v>6.900817</c:v>
                </c:pt>
                <c:pt idx="6">
                  <c:v>6.8246419999999999</c:v>
                </c:pt>
                <c:pt idx="7">
                  <c:v>6.856897</c:v>
                </c:pt>
                <c:pt idx="8">
                  <c:v>6.7813020000000002</c:v>
                </c:pt>
                <c:pt idx="9">
                  <c:v>7.258521</c:v>
                </c:pt>
                <c:pt idx="10">
                  <c:v>7.549213</c:v>
                </c:pt>
                <c:pt idx="11">
                  <c:v>7.8589169999999999</c:v>
                </c:pt>
                <c:pt idx="12">
                  <c:v>8.9045580000000015</c:v>
                </c:pt>
                <c:pt idx="13">
                  <c:v>10.071852999999999</c:v>
                </c:pt>
                <c:pt idx="14">
                  <c:v>11.767707999999999</c:v>
                </c:pt>
                <c:pt idx="15">
                  <c:v>12.750594</c:v>
                </c:pt>
                <c:pt idx="16">
                  <c:v>12.362066</c:v>
                </c:pt>
                <c:pt idx="17">
                  <c:v>12.974537999999999</c:v>
                </c:pt>
                <c:pt idx="18">
                  <c:v>14.175868000000001</c:v>
                </c:pt>
                <c:pt idx="19">
                  <c:v>15.003466</c:v>
                </c:pt>
                <c:pt idx="20">
                  <c:v>15.491064999999999</c:v>
                </c:pt>
                <c:pt idx="21">
                  <c:v>15.856626</c:v>
                </c:pt>
                <c:pt idx="22">
                  <c:v>16.083117999999999</c:v>
                </c:pt>
                <c:pt idx="23">
                  <c:v>16.189031</c:v>
                </c:pt>
                <c:pt idx="24">
                  <c:v>16.484292</c:v>
                </c:pt>
                <c:pt idx="25">
                  <c:v>16.563044000000001</c:v>
                </c:pt>
                <c:pt idx="26">
                  <c:v>16.687663000000001</c:v>
                </c:pt>
                <c:pt idx="27">
                  <c:v>16.847334</c:v>
                </c:pt>
                <c:pt idx="28">
                  <c:v>16.944506000000001</c:v>
                </c:pt>
                <c:pt idx="29">
                  <c:v>17.035349</c:v>
                </c:pt>
                <c:pt idx="30">
                  <c:v>17.105544999999999</c:v>
                </c:pt>
                <c:pt idx="31">
                  <c:v>17.248080000000002</c:v>
                </c:pt>
                <c:pt idx="32">
                  <c:v>17.305272000000002</c:v>
                </c:pt>
                <c:pt idx="33">
                  <c:v>17.316546000000002</c:v>
                </c:pt>
                <c:pt idx="34">
                  <c:v>17.460515999999998</c:v>
                </c:pt>
                <c:pt idx="35">
                  <c:v>17.418790999999999</c:v>
                </c:pt>
                <c:pt idx="36">
                  <c:v>17.409025999999997</c:v>
                </c:pt>
                <c:pt idx="37">
                  <c:v>17.515633999999999</c:v>
                </c:pt>
                <c:pt idx="38">
                  <c:v>17.409371999999998</c:v>
                </c:pt>
                <c:pt idx="39">
                  <c:v>17.463115000000002</c:v>
                </c:pt>
                <c:pt idx="40">
                  <c:v>17.617263000000001</c:v>
                </c:pt>
                <c:pt idx="41">
                  <c:v>17.681296</c:v>
                </c:pt>
                <c:pt idx="42">
                  <c:v>17.704872999999999</c:v>
                </c:pt>
                <c:pt idx="43">
                  <c:v>17.702076999999999</c:v>
                </c:pt>
                <c:pt idx="44">
                  <c:v>17.674455000000002</c:v>
                </c:pt>
                <c:pt idx="45">
                  <c:v>17.495646000000001</c:v>
                </c:pt>
                <c:pt idx="46">
                  <c:v>17.513157</c:v>
                </c:pt>
                <c:pt idx="47">
                  <c:v>17.51502</c:v>
                </c:pt>
                <c:pt idx="48">
                  <c:v>17.306766</c:v>
                </c:pt>
                <c:pt idx="49">
                  <c:v>17.350630000000002</c:v>
                </c:pt>
                <c:pt idx="50">
                  <c:v>17.360272000000002</c:v>
                </c:pt>
              </c:numCache>
            </c:numRef>
          </c:val>
          <c:smooth val="0"/>
        </c:ser>
        <c:ser>
          <c:idx val="5"/>
          <c:order val="4"/>
          <c:tx>
            <c:strRef>
              <c:f>'NGPL+crude_oil'!$B$30</c:f>
              <c:strCache>
                <c:ptCount val="1"/>
                <c:pt idx="0">
                  <c:v>lowrt</c:v>
                </c:pt>
              </c:strCache>
            </c:strRef>
          </c:tx>
          <c:spPr>
            <a:ln w="28575" cap="rnd">
              <a:solidFill>
                <a:schemeClr val="accent2"/>
              </a:solidFill>
              <a:round/>
            </a:ln>
            <a:effectLst/>
          </c:spPr>
          <c:marker>
            <c:symbol val="none"/>
          </c:marker>
          <c:cat>
            <c:numRef>
              <c:f>'NGPL+crude_oil'!$BC$1:$DA$1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'NGPL+crude_oil'!$BC$30:$DA$30</c:f>
              <c:numCache>
                <c:formatCode>General</c:formatCode>
                <c:ptCount val="51"/>
                <c:pt idx="0">
                  <c:v>7.7325740000000005</c:v>
                </c:pt>
                <c:pt idx="1">
                  <c:v>7.6697959999999998</c:v>
                </c:pt>
                <c:pt idx="2">
                  <c:v>7.6243189999999998</c:v>
                </c:pt>
                <c:pt idx="3">
                  <c:v>7.3685049999999999</c:v>
                </c:pt>
                <c:pt idx="4">
                  <c:v>7.2501239999999996</c:v>
                </c:pt>
                <c:pt idx="5">
                  <c:v>6.900817</c:v>
                </c:pt>
                <c:pt idx="6">
                  <c:v>6.8246419999999999</c:v>
                </c:pt>
                <c:pt idx="7">
                  <c:v>6.856897</c:v>
                </c:pt>
                <c:pt idx="8">
                  <c:v>6.7813020000000002</c:v>
                </c:pt>
                <c:pt idx="9">
                  <c:v>7.258521</c:v>
                </c:pt>
                <c:pt idx="10">
                  <c:v>7.549213</c:v>
                </c:pt>
                <c:pt idx="11">
                  <c:v>7.8589169999999999</c:v>
                </c:pt>
                <c:pt idx="12">
                  <c:v>8.9045580000000015</c:v>
                </c:pt>
                <c:pt idx="13">
                  <c:v>10.071852999999999</c:v>
                </c:pt>
                <c:pt idx="14">
                  <c:v>11.767707999999999</c:v>
                </c:pt>
                <c:pt idx="15">
                  <c:v>12.750594</c:v>
                </c:pt>
                <c:pt idx="16">
                  <c:v>12.362066</c:v>
                </c:pt>
                <c:pt idx="17">
                  <c:v>12.974537999999999</c:v>
                </c:pt>
                <c:pt idx="18">
                  <c:v>12.999116000000001</c:v>
                </c:pt>
                <c:pt idx="19">
                  <c:v>13.532630999999999</c:v>
                </c:pt>
                <c:pt idx="20">
                  <c:v>13.825862000000001</c:v>
                </c:pt>
                <c:pt idx="21">
                  <c:v>14.041182000000001</c:v>
                </c:pt>
                <c:pt idx="22">
                  <c:v>14.007648</c:v>
                </c:pt>
                <c:pt idx="23">
                  <c:v>13.889365000000002</c:v>
                </c:pt>
                <c:pt idx="24">
                  <c:v>13.806293999999999</c:v>
                </c:pt>
                <c:pt idx="25">
                  <c:v>13.65334</c:v>
                </c:pt>
                <c:pt idx="26">
                  <c:v>13.512404</c:v>
                </c:pt>
                <c:pt idx="27">
                  <c:v>13.428656</c:v>
                </c:pt>
                <c:pt idx="28">
                  <c:v>13.297130000000001</c:v>
                </c:pt>
                <c:pt idx="29">
                  <c:v>13.199294</c:v>
                </c:pt>
                <c:pt idx="30">
                  <c:v>13.046493000000002</c:v>
                </c:pt>
                <c:pt idx="31">
                  <c:v>12.984111</c:v>
                </c:pt>
                <c:pt idx="32">
                  <c:v>12.842045000000001</c:v>
                </c:pt>
                <c:pt idx="33">
                  <c:v>12.791236999999999</c:v>
                </c:pt>
                <c:pt idx="34">
                  <c:v>12.72052</c:v>
                </c:pt>
                <c:pt idx="35">
                  <c:v>12.591287000000001</c:v>
                </c:pt>
                <c:pt idx="36">
                  <c:v>12.416522999999998</c:v>
                </c:pt>
                <c:pt idx="37">
                  <c:v>12.261927</c:v>
                </c:pt>
                <c:pt idx="38">
                  <c:v>12.144324000000001</c:v>
                </c:pt>
                <c:pt idx="39">
                  <c:v>12.073544999999999</c:v>
                </c:pt>
                <c:pt idx="40">
                  <c:v>11.917932</c:v>
                </c:pt>
                <c:pt idx="41">
                  <c:v>12.031175000000001</c:v>
                </c:pt>
                <c:pt idx="42">
                  <c:v>12.015259</c:v>
                </c:pt>
                <c:pt idx="43">
                  <c:v>11.976461</c:v>
                </c:pt>
                <c:pt idx="44">
                  <c:v>11.889052</c:v>
                </c:pt>
                <c:pt idx="45">
                  <c:v>11.798043</c:v>
                </c:pt>
                <c:pt idx="46">
                  <c:v>11.681141999999999</c:v>
                </c:pt>
                <c:pt idx="47">
                  <c:v>11.486142000000001</c:v>
                </c:pt>
                <c:pt idx="48">
                  <c:v>11.436614000000001</c:v>
                </c:pt>
                <c:pt idx="49">
                  <c:v>11.279172000000001</c:v>
                </c:pt>
                <c:pt idx="50">
                  <c:v>11.167356999999999</c:v>
                </c:pt>
              </c:numCache>
            </c:numRef>
          </c:val>
          <c:smooth val="0"/>
        </c:ser>
        <c:ser>
          <c:idx val="6"/>
          <c:order val="5"/>
          <c:tx>
            <c:strRef>
              <c:f>'NGPL+crude_oil'!$B$31</c:f>
              <c:strCache>
                <c:ptCount val="1"/>
                <c:pt idx="0">
                  <c:v>highrt</c:v>
                </c:pt>
              </c:strCache>
            </c:strRef>
          </c:tx>
          <c:spPr>
            <a:ln w="22225" cap="rnd">
              <a:solidFill>
                <a:schemeClr val="accent3"/>
              </a:solidFill>
              <a:round/>
            </a:ln>
            <a:effectLst/>
          </c:spPr>
          <c:marker>
            <c:symbol val="none"/>
          </c:marker>
          <c:cat>
            <c:numRef>
              <c:f>'NGPL+crude_oil'!$BC$1:$DA$1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'NGPL+crude_oil'!$BC$31:$DA$31</c:f>
              <c:numCache>
                <c:formatCode>General</c:formatCode>
                <c:ptCount val="51"/>
                <c:pt idx="0">
                  <c:v>7.7325740000000005</c:v>
                </c:pt>
                <c:pt idx="1">
                  <c:v>7.6697959999999998</c:v>
                </c:pt>
                <c:pt idx="2">
                  <c:v>7.6243189999999998</c:v>
                </c:pt>
                <c:pt idx="3">
                  <c:v>7.3685049999999999</c:v>
                </c:pt>
                <c:pt idx="4">
                  <c:v>7.2501239999999996</c:v>
                </c:pt>
                <c:pt idx="5">
                  <c:v>6.900817</c:v>
                </c:pt>
                <c:pt idx="6">
                  <c:v>6.8246419999999999</c:v>
                </c:pt>
                <c:pt idx="7">
                  <c:v>6.856897</c:v>
                </c:pt>
                <c:pt idx="8">
                  <c:v>6.7813020000000002</c:v>
                </c:pt>
                <c:pt idx="9">
                  <c:v>7.258521</c:v>
                </c:pt>
                <c:pt idx="10">
                  <c:v>7.549213</c:v>
                </c:pt>
                <c:pt idx="11">
                  <c:v>7.8589169999999999</c:v>
                </c:pt>
                <c:pt idx="12">
                  <c:v>8.9045580000000015</c:v>
                </c:pt>
                <c:pt idx="13">
                  <c:v>10.071852999999999</c:v>
                </c:pt>
                <c:pt idx="14">
                  <c:v>11.767707999999999</c:v>
                </c:pt>
                <c:pt idx="15">
                  <c:v>12.750594</c:v>
                </c:pt>
                <c:pt idx="16">
                  <c:v>12.362066</c:v>
                </c:pt>
                <c:pt idx="17">
                  <c:v>12.974537999999999</c:v>
                </c:pt>
                <c:pt idx="18">
                  <c:v>14.786881000000001</c:v>
                </c:pt>
                <c:pt idx="19">
                  <c:v>16.183553</c:v>
                </c:pt>
                <c:pt idx="20">
                  <c:v>16.979510999999999</c:v>
                </c:pt>
                <c:pt idx="21">
                  <c:v>18.318832</c:v>
                </c:pt>
                <c:pt idx="22">
                  <c:v>18.994167999999998</c:v>
                </c:pt>
                <c:pt idx="23">
                  <c:v>19.599309000000002</c:v>
                </c:pt>
                <c:pt idx="24">
                  <c:v>19.970765</c:v>
                </c:pt>
                <c:pt idx="25">
                  <c:v>20.347470999999999</c:v>
                </c:pt>
                <c:pt idx="26">
                  <c:v>20.614664000000001</c:v>
                </c:pt>
                <c:pt idx="27">
                  <c:v>20.773112000000001</c:v>
                </c:pt>
                <c:pt idx="28">
                  <c:v>20.944910999999998</c:v>
                </c:pt>
                <c:pt idx="29">
                  <c:v>21.063299000000001</c:v>
                </c:pt>
                <c:pt idx="30">
                  <c:v>21.193103999999998</c:v>
                </c:pt>
                <c:pt idx="31">
                  <c:v>21.400461</c:v>
                </c:pt>
                <c:pt idx="32">
                  <c:v>21.656217999999999</c:v>
                </c:pt>
                <c:pt idx="33">
                  <c:v>21.982962000000001</c:v>
                </c:pt>
                <c:pt idx="34">
                  <c:v>22.331962000000001</c:v>
                </c:pt>
                <c:pt idx="35">
                  <c:v>22.572589000000001</c:v>
                </c:pt>
                <c:pt idx="36">
                  <c:v>22.842835000000001</c:v>
                </c:pt>
                <c:pt idx="37">
                  <c:v>23.112113000000001</c:v>
                </c:pt>
                <c:pt idx="38">
                  <c:v>23.281959999999998</c:v>
                </c:pt>
                <c:pt idx="39">
                  <c:v>23.504415000000002</c:v>
                </c:pt>
                <c:pt idx="40">
                  <c:v>23.946269000000001</c:v>
                </c:pt>
                <c:pt idx="41">
                  <c:v>24.274874000000001</c:v>
                </c:pt>
                <c:pt idx="42">
                  <c:v>24.570726999999998</c:v>
                </c:pt>
                <c:pt idx="43">
                  <c:v>24.944209000000001</c:v>
                </c:pt>
                <c:pt idx="44">
                  <c:v>25.342472000000001</c:v>
                </c:pt>
                <c:pt idx="45">
                  <c:v>25.612732000000001</c:v>
                </c:pt>
                <c:pt idx="46">
                  <c:v>25.705156000000002</c:v>
                </c:pt>
                <c:pt idx="47">
                  <c:v>26.032243999999999</c:v>
                </c:pt>
                <c:pt idx="48">
                  <c:v>26.190028000000002</c:v>
                </c:pt>
                <c:pt idx="49">
                  <c:v>26.379106</c:v>
                </c:pt>
                <c:pt idx="50">
                  <c:v>26.587040999999999</c:v>
                </c:pt>
              </c:numCache>
            </c:numRef>
          </c:val>
          <c:smooth val="0"/>
        </c:ser>
        <c:ser>
          <c:idx val="7"/>
          <c:order val="6"/>
          <c:tx>
            <c:v>crude oil ref</c:v>
          </c:tx>
          <c:spPr>
            <a:ln w="28575" cap="rnd">
              <a:solidFill>
                <a:schemeClr val="tx2"/>
              </a:solidFill>
              <a:prstDash val="lgDash"/>
              <a:round/>
            </a:ln>
            <a:effectLst/>
          </c:spPr>
          <c:marker>
            <c:symbol val="none"/>
          </c:marker>
          <c:cat>
            <c:numRef>
              <c:f>'NGPL+crude_oil'!$BC$1:$DA$1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'NGPL+crude_oil'!$BC$33:$DA$33</c:f>
              <c:numCache>
                <c:formatCode>General</c:formatCode>
                <c:ptCount val="51"/>
                <c:pt idx="0">
                  <c:v>5.8216040000000007</c:v>
                </c:pt>
                <c:pt idx="1">
                  <c:v>5.8014010000000003</c:v>
                </c:pt>
                <c:pt idx="2">
                  <c:v>5.744078</c:v>
                </c:pt>
                <c:pt idx="3">
                  <c:v>5.6493000000000002</c:v>
                </c:pt>
                <c:pt idx="4">
                  <c:v>5.4409679999999998</c:v>
                </c:pt>
                <c:pt idx="5">
                  <c:v>5.1838220000000002</c:v>
                </c:pt>
                <c:pt idx="6">
                  <c:v>5.0858639999999999</c:v>
                </c:pt>
                <c:pt idx="7">
                  <c:v>5.0739000000000001</c:v>
                </c:pt>
                <c:pt idx="8">
                  <c:v>4.9976349999999998</c:v>
                </c:pt>
                <c:pt idx="9">
                  <c:v>5.348592</c:v>
                </c:pt>
                <c:pt idx="10">
                  <c:v>5.4751880000000002</c:v>
                </c:pt>
                <c:pt idx="11">
                  <c:v>5.642849</c:v>
                </c:pt>
                <c:pt idx="12">
                  <c:v>6.4966180000000007</c:v>
                </c:pt>
                <c:pt idx="13">
                  <c:v>7.4662169999999994</c:v>
                </c:pt>
                <c:pt idx="14">
                  <c:v>8.7531929999999996</c:v>
                </c:pt>
                <c:pt idx="15">
                  <c:v>9.4082679999999996</c:v>
                </c:pt>
                <c:pt idx="16">
                  <c:v>8.8528940000000009</c:v>
                </c:pt>
                <c:pt idx="17">
                  <c:v>9.2425379999999997</c:v>
                </c:pt>
                <c:pt idx="18">
                  <c:v>9.9456209999999992</c:v>
                </c:pt>
                <c:pt idx="19">
                  <c:v>10.436546999999999</c:v>
                </c:pt>
                <c:pt idx="20">
                  <c:v>10.702318999999999</c:v>
                </c:pt>
                <c:pt idx="21">
                  <c:v>10.975550999999999</c:v>
                </c:pt>
                <c:pt idx="22">
                  <c:v>11.109958000000001</c:v>
                </c:pt>
                <c:pt idx="23">
                  <c:v>11.133734</c:v>
                </c:pt>
                <c:pt idx="24">
                  <c:v>11.355736</c:v>
                </c:pt>
                <c:pt idx="25">
                  <c:v>11.380929999999999</c:v>
                </c:pt>
                <c:pt idx="26">
                  <c:v>11.442159</c:v>
                </c:pt>
                <c:pt idx="27">
                  <c:v>11.546096</c:v>
                </c:pt>
                <c:pt idx="28">
                  <c:v>11.609978999999999</c:v>
                </c:pt>
                <c:pt idx="29">
                  <c:v>11.666207999999999</c:v>
                </c:pt>
                <c:pt idx="30">
                  <c:v>11.695518</c:v>
                </c:pt>
                <c:pt idx="31">
                  <c:v>11.814215000000001</c:v>
                </c:pt>
                <c:pt idx="32">
                  <c:v>11.81466</c:v>
                </c:pt>
                <c:pt idx="33">
                  <c:v>11.793523</c:v>
                </c:pt>
                <c:pt idx="34">
                  <c:v>11.871364</c:v>
                </c:pt>
                <c:pt idx="35">
                  <c:v>11.851864000000001</c:v>
                </c:pt>
                <c:pt idx="36">
                  <c:v>11.824665</c:v>
                </c:pt>
                <c:pt idx="37">
                  <c:v>11.902457999999999</c:v>
                </c:pt>
                <c:pt idx="38">
                  <c:v>11.765200999999999</c:v>
                </c:pt>
                <c:pt idx="39">
                  <c:v>11.801043999999999</c:v>
                </c:pt>
                <c:pt idx="40">
                  <c:v>11.898536999999999</c:v>
                </c:pt>
                <c:pt idx="41">
                  <c:v>11.939322000000001</c:v>
                </c:pt>
                <c:pt idx="42">
                  <c:v>11.945944000000001</c:v>
                </c:pt>
                <c:pt idx="43">
                  <c:v>11.908939999999999</c:v>
                </c:pt>
                <c:pt idx="44">
                  <c:v>11.82606</c:v>
                </c:pt>
                <c:pt idx="45">
                  <c:v>11.614794</c:v>
                </c:pt>
                <c:pt idx="46">
                  <c:v>11.538904</c:v>
                </c:pt>
                <c:pt idx="47">
                  <c:v>11.525503</c:v>
                </c:pt>
                <c:pt idx="48">
                  <c:v>11.398985</c:v>
                </c:pt>
                <c:pt idx="49">
                  <c:v>11.333145</c:v>
                </c:pt>
                <c:pt idx="50">
                  <c:v>11.300848</c:v>
                </c:pt>
              </c:numCache>
            </c:numRef>
          </c:val>
          <c:smooth val="0"/>
        </c:ser>
        <c:ser>
          <c:idx val="0"/>
          <c:order val="7"/>
          <c:tx>
            <c:strRef>
              <c:f>'NGPL+crude_oil'!$B$25</c:f>
              <c:strCache>
                <c:ptCount val="1"/>
                <c:pt idx="0">
                  <c:v>REF</c:v>
                </c:pt>
              </c:strCache>
            </c:strRef>
          </c:tx>
          <c:spPr>
            <a:ln w="28575" cap="rnd">
              <a:solidFill>
                <a:schemeClr val="tx2"/>
              </a:solidFill>
              <a:round/>
            </a:ln>
            <a:effectLst/>
          </c:spPr>
          <c:marker>
            <c:symbol val="none"/>
          </c:marker>
          <c:cat>
            <c:numRef>
              <c:f>'NGPL+crude_oil'!$BC$1:$DA$1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'NGPL+crude_oil'!$BC$25:$DA$25</c:f>
              <c:numCache>
                <c:formatCode>General</c:formatCode>
                <c:ptCount val="51"/>
                <c:pt idx="0">
                  <c:v>7.7325740000000005</c:v>
                </c:pt>
                <c:pt idx="1">
                  <c:v>7.6697959999999998</c:v>
                </c:pt>
                <c:pt idx="2">
                  <c:v>7.6243189999999998</c:v>
                </c:pt>
                <c:pt idx="3">
                  <c:v>7.3685049999999999</c:v>
                </c:pt>
                <c:pt idx="4">
                  <c:v>7.2501239999999996</c:v>
                </c:pt>
                <c:pt idx="5">
                  <c:v>6.900817</c:v>
                </c:pt>
                <c:pt idx="6">
                  <c:v>6.8246419999999999</c:v>
                </c:pt>
                <c:pt idx="7">
                  <c:v>6.856897</c:v>
                </c:pt>
                <c:pt idx="8">
                  <c:v>6.7813020000000002</c:v>
                </c:pt>
                <c:pt idx="9">
                  <c:v>7.258521</c:v>
                </c:pt>
                <c:pt idx="10">
                  <c:v>7.549213</c:v>
                </c:pt>
                <c:pt idx="11">
                  <c:v>7.8589169999999999</c:v>
                </c:pt>
                <c:pt idx="12">
                  <c:v>8.9045580000000015</c:v>
                </c:pt>
                <c:pt idx="13">
                  <c:v>10.071852999999999</c:v>
                </c:pt>
                <c:pt idx="14">
                  <c:v>11.767707999999999</c:v>
                </c:pt>
                <c:pt idx="15">
                  <c:v>12.750594</c:v>
                </c:pt>
                <c:pt idx="16">
                  <c:v>12.362066</c:v>
                </c:pt>
                <c:pt idx="17">
                  <c:v>12.974537999999999</c:v>
                </c:pt>
                <c:pt idx="18">
                  <c:v>14.178694</c:v>
                </c:pt>
                <c:pt idx="19">
                  <c:v>14.986393</c:v>
                </c:pt>
                <c:pt idx="20">
                  <c:v>15.476144999999999</c:v>
                </c:pt>
                <c:pt idx="21">
                  <c:v>15.853815999999998</c:v>
                </c:pt>
                <c:pt idx="22">
                  <c:v>16.075841</c:v>
                </c:pt>
                <c:pt idx="23">
                  <c:v>16.166273</c:v>
                </c:pt>
                <c:pt idx="24">
                  <c:v>16.447338999999999</c:v>
                </c:pt>
                <c:pt idx="25">
                  <c:v>16.538387</c:v>
                </c:pt>
                <c:pt idx="26">
                  <c:v>16.651389000000002</c:v>
                </c:pt>
                <c:pt idx="27">
                  <c:v>16.811434999999999</c:v>
                </c:pt>
                <c:pt idx="28">
                  <c:v>16.918845999999998</c:v>
                </c:pt>
                <c:pt idx="29">
                  <c:v>16.987113999999998</c:v>
                </c:pt>
                <c:pt idx="30">
                  <c:v>17.036443999999999</c:v>
                </c:pt>
                <c:pt idx="31">
                  <c:v>17.178379</c:v>
                </c:pt>
                <c:pt idx="32">
                  <c:v>17.197286999999999</c:v>
                </c:pt>
                <c:pt idx="33">
                  <c:v>17.187965999999999</c:v>
                </c:pt>
                <c:pt idx="34">
                  <c:v>17.291083999999998</c:v>
                </c:pt>
                <c:pt idx="35">
                  <c:v>17.268267000000002</c:v>
                </c:pt>
                <c:pt idx="36">
                  <c:v>17.245721</c:v>
                </c:pt>
                <c:pt idx="37">
                  <c:v>17.352468999999999</c:v>
                </c:pt>
                <c:pt idx="38">
                  <c:v>17.198636</c:v>
                </c:pt>
                <c:pt idx="39">
                  <c:v>17.241508</c:v>
                </c:pt>
                <c:pt idx="40">
                  <c:v>17.356511999999999</c:v>
                </c:pt>
                <c:pt idx="41">
                  <c:v>17.406072000000002</c:v>
                </c:pt>
                <c:pt idx="42">
                  <c:v>17.428692000000002</c:v>
                </c:pt>
                <c:pt idx="43">
                  <c:v>17.403407000000001</c:v>
                </c:pt>
                <c:pt idx="44">
                  <c:v>17.336235000000002</c:v>
                </c:pt>
                <c:pt idx="45">
                  <c:v>17.117156999999999</c:v>
                </c:pt>
                <c:pt idx="46">
                  <c:v>17.059009</c:v>
                </c:pt>
                <c:pt idx="47">
                  <c:v>17.067287</c:v>
                </c:pt>
                <c:pt idx="48">
                  <c:v>16.962119999999999</c:v>
                </c:pt>
                <c:pt idx="49">
                  <c:v>16.886175000000001</c:v>
                </c:pt>
                <c:pt idx="50">
                  <c:v>16.874335000000002</c:v>
                </c:pt>
              </c:numCache>
            </c:numRef>
          </c:val>
          <c:smooth val="0"/>
        </c:ser>
        <c:dLbls>
          <c:showLegendKey val="0"/>
          <c:showVal val="0"/>
          <c:showCatName val="0"/>
          <c:showSerName val="0"/>
          <c:showPercent val="0"/>
          <c:showBubbleSize val="0"/>
        </c:dLbls>
        <c:smooth val="0"/>
        <c:axId val="208312080"/>
        <c:axId val="208312640"/>
      </c:lineChart>
      <c:catAx>
        <c:axId val="2083120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8312640"/>
        <c:crosses val="autoZero"/>
        <c:auto val="1"/>
        <c:lblAlgn val="ctr"/>
        <c:lblOffset val="100"/>
        <c:tickLblSkip val="10"/>
        <c:tickMarkSkip val="10"/>
        <c:noMultiLvlLbl val="0"/>
      </c:catAx>
      <c:valAx>
        <c:axId val="208312640"/>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8312080"/>
        <c:crossesAt val="1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797775278090242E-2"/>
          <c:y val="0.1865976195258201"/>
          <c:w val="0.91440444944381949"/>
          <c:h val="0.74103759531760804"/>
        </c:manualLayout>
      </c:layout>
      <c:areaChart>
        <c:grouping val="stacked"/>
        <c:varyColors val="0"/>
        <c:ser>
          <c:idx val="1"/>
          <c:order val="0"/>
          <c:tx>
            <c:strRef>
              <c:f>production_type!#REF!</c:f>
              <c:strCache>
                <c:ptCount val="1"/>
                <c:pt idx="0">
                  <c:v>#REF!</c:v>
                </c:pt>
              </c:strCache>
              <c:extLst xmlns:c15="http://schemas.microsoft.com/office/drawing/2012/chart"/>
            </c:strRef>
          </c:tx>
          <c:spPr>
            <a:solidFill>
              <a:schemeClr val="accent2"/>
            </a:solidFill>
            <a:ln>
              <a:noFill/>
            </a:ln>
            <a:effectLst/>
          </c:spPr>
          <c:cat>
            <c:numRef>
              <c:f>[1]highrt_production_type!$BM$1:$DA$1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production_type!#REF!</c:f>
              <c:extLst xmlns:c15="http://schemas.microsoft.com/office/drawing/2012/chart"/>
            </c:numRef>
          </c:val>
        </c:ser>
        <c:ser>
          <c:idx val="2"/>
          <c:order val="1"/>
          <c:tx>
            <c:strRef>
              <c:f>highrt_production_type!$B$23</c:f>
              <c:strCache>
                <c:ptCount val="1"/>
                <c:pt idx="0">
                  <c:v>non-tight</c:v>
                </c:pt>
              </c:strCache>
            </c:strRef>
          </c:tx>
          <c:spPr>
            <a:solidFill>
              <a:schemeClr val="accent6"/>
            </a:solidFill>
            <a:ln>
              <a:solidFill>
                <a:schemeClr val="accent6"/>
              </a:solidFill>
            </a:ln>
            <a:effectLst/>
          </c:spPr>
          <c:cat>
            <c:numRef>
              <c:f>highrt_production_type!$BM$1:$DA$1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highrt_production_type!$BM$23:$DA$23</c:f>
              <c:numCache>
                <c:formatCode>General</c:formatCode>
                <c:ptCount val="41"/>
                <c:pt idx="0">
                  <c:v>4.427999999999999</c:v>
                </c:pt>
                <c:pt idx="1">
                  <c:v>4.1340000000000003</c:v>
                </c:pt>
                <c:pt idx="2">
                  <c:v>4.1219999999999999</c:v>
                </c:pt>
                <c:pt idx="3">
                  <c:v>4.2220000000000004</c:v>
                </c:pt>
                <c:pt idx="4">
                  <c:v>4.4639990000000003</c:v>
                </c:pt>
                <c:pt idx="5">
                  <c:v>4.5039999999999996</c:v>
                </c:pt>
                <c:pt idx="6">
                  <c:v>4.3409990000000001</c:v>
                </c:pt>
                <c:pt idx="7">
                  <c:v>4.2715680000000003</c:v>
                </c:pt>
                <c:pt idx="8">
                  <c:v>4.3263550000000004</c:v>
                </c:pt>
                <c:pt idx="9">
                  <c:v>4.4699510000000009</c:v>
                </c:pt>
                <c:pt idx="10">
                  <c:v>4.4705619999999993</c:v>
                </c:pt>
                <c:pt idx="11">
                  <c:v>4.5879880000000011</c:v>
                </c:pt>
                <c:pt idx="12">
                  <c:v>4.5882129999999997</c:v>
                </c:pt>
                <c:pt idx="13">
                  <c:v>4.6521809999999988</c:v>
                </c:pt>
                <c:pt idx="14">
                  <c:v>4.5800470000000004</c:v>
                </c:pt>
                <c:pt idx="15">
                  <c:v>4.5344860000000011</c:v>
                </c:pt>
                <c:pt idx="16">
                  <c:v>4.5104039999999994</c:v>
                </c:pt>
                <c:pt idx="17">
                  <c:v>4.4320200000000014</c:v>
                </c:pt>
                <c:pt idx="18">
                  <c:v>4.3634409999999999</c:v>
                </c:pt>
                <c:pt idx="19">
                  <c:v>4.2586620000000011</c:v>
                </c:pt>
                <c:pt idx="20">
                  <c:v>4.2090780000000017</c:v>
                </c:pt>
                <c:pt idx="21">
                  <c:v>4.1976519999999997</c:v>
                </c:pt>
                <c:pt idx="22">
                  <c:v>4.1634269999999987</c:v>
                </c:pt>
                <c:pt idx="23">
                  <c:v>4.1252390000000005</c:v>
                </c:pt>
                <c:pt idx="24">
                  <c:v>4.0657610000000002</c:v>
                </c:pt>
                <c:pt idx="25">
                  <c:v>4.0350190000000001</c:v>
                </c:pt>
                <c:pt idx="26">
                  <c:v>4.0862639999999981</c:v>
                </c:pt>
                <c:pt idx="27">
                  <c:v>4.0304780000000004</c:v>
                </c:pt>
                <c:pt idx="28">
                  <c:v>3.9640749999999993</c:v>
                </c:pt>
                <c:pt idx="29">
                  <c:v>4.0005260000000025</c:v>
                </c:pt>
                <c:pt idx="30">
                  <c:v>4.1216019999999993</c:v>
                </c:pt>
                <c:pt idx="31">
                  <c:v>4.1611199999999986</c:v>
                </c:pt>
                <c:pt idx="32">
                  <c:v>4.1762420000000002</c:v>
                </c:pt>
                <c:pt idx="33">
                  <c:v>4.245393</c:v>
                </c:pt>
                <c:pt idx="34">
                  <c:v>4.3738690000000009</c:v>
                </c:pt>
                <c:pt idx="35">
                  <c:v>4.4305310000000002</c:v>
                </c:pt>
                <c:pt idx="36">
                  <c:v>4.4495200000000015</c:v>
                </c:pt>
                <c:pt idx="37">
                  <c:v>4.5084520000000001</c:v>
                </c:pt>
                <c:pt idx="38">
                  <c:v>4.5159260000000003</c:v>
                </c:pt>
                <c:pt idx="39">
                  <c:v>4.508620999999998</c:v>
                </c:pt>
                <c:pt idx="40">
                  <c:v>4.457077</c:v>
                </c:pt>
              </c:numCache>
            </c:numRef>
          </c:val>
        </c:ser>
        <c:ser>
          <c:idx val="3"/>
          <c:order val="2"/>
          <c:tx>
            <c:strRef>
              <c:f>highrt_production_type!$B$22</c:f>
              <c:strCache>
                <c:ptCount val="1"/>
                <c:pt idx="0">
                  <c:v>tight oil</c:v>
                </c:pt>
              </c:strCache>
            </c:strRef>
          </c:tx>
          <c:spPr>
            <a:solidFill>
              <a:schemeClr val="accent2"/>
            </a:solidFill>
            <a:ln>
              <a:solidFill>
                <a:schemeClr val="accent2"/>
              </a:solidFill>
            </a:ln>
            <a:effectLst/>
          </c:spPr>
          <c:cat>
            <c:numRef>
              <c:f>highrt_production_type!$BM$1:$DA$1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highrt_production_type!$BM$22:$DA$22</c:f>
              <c:numCache>
                <c:formatCode>General</c:formatCode>
                <c:ptCount val="41"/>
                <c:pt idx="0">
                  <c:v>1.105</c:v>
                </c:pt>
                <c:pt idx="1">
                  <c:v>1.5629999999999999</c:v>
                </c:pt>
                <c:pt idx="2">
                  <c:v>2.42</c:v>
                </c:pt>
                <c:pt idx="3">
                  <c:v>3.3090000000000002</c:v>
                </c:pt>
                <c:pt idx="4">
                  <c:v>4.3639999999999999</c:v>
                </c:pt>
                <c:pt idx="5">
                  <c:v>4.9610000000000003</c:v>
                </c:pt>
                <c:pt idx="6">
                  <c:v>4.5630009999999999</c:v>
                </c:pt>
                <c:pt idx="7">
                  <c:v>4.9709690000000002</c:v>
                </c:pt>
                <c:pt idx="8">
                  <c:v>6.0118879999999999</c:v>
                </c:pt>
                <c:pt idx="9">
                  <c:v>6.8758889999999999</c:v>
                </c:pt>
                <c:pt idx="10">
                  <c:v>7.3922080000000001</c:v>
                </c:pt>
                <c:pt idx="11">
                  <c:v>8.3383439999999993</c:v>
                </c:pt>
                <c:pt idx="12">
                  <c:v>8.8613610000000005</c:v>
                </c:pt>
                <c:pt idx="13">
                  <c:v>9.2733260000000008</c:v>
                </c:pt>
                <c:pt idx="14">
                  <c:v>9.5885789999999993</c:v>
                </c:pt>
                <c:pt idx="15">
                  <c:v>9.8974539999999998</c:v>
                </c:pt>
                <c:pt idx="16">
                  <c:v>10.071400000000001</c:v>
                </c:pt>
                <c:pt idx="17">
                  <c:v>10.218033999999999</c:v>
                </c:pt>
                <c:pt idx="18">
                  <c:v>10.366171</c:v>
                </c:pt>
                <c:pt idx="19">
                  <c:v>10.516254999999999</c:v>
                </c:pt>
                <c:pt idx="20">
                  <c:v>10.648199999999999</c:v>
                </c:pt>
                <c:pt idx="21">
                  <c:v>10.804266999999999</c:v>
                </c:pt>
                <c:pt idx="22">
                  <c:v>11.038538000000001</c:v>
                </c:pt>
                <c:pt idx="23">
                  <c:v>11.334239999999999</c:v>
                </c:pt>
                <c:pt idx="24">
                  <c:v>11.682522000000001</c:v>
                </c:pt>
                <c:pt idx="25">
                  <c:v>11.917252</c:v>
                </c:pt>
                <c:pt idx="26">
                  <c:v>12.074968</c:v>
                </c:pt>
                <c:pt idx="27">
                  <c:v>12.333731999999999</c:v>
                </c:pt>
                <c:pt idx="28">
                  <c:v>12.520080999999999</c:v>
                </c:pt>
                <c:pt idx="29">
                  <c:v>12.640815999999999</c:v>
                </c:pt>
                <c:pt idx="30">
                  <c:v>12.880239</c:v>
                </c:pt>
                <c:pt idx="31">
                  <c:v>13.113811</c:v>
                </c:pt>
                <c:pt idx="32">
                  <c:v>13.343821</c:v>
                </c:pt>
                <c:pt idx="33">
                  <c:v>13.591184999999999</c:v>
                </c:pt>
                <c:pt idx="34">
                  <c:v>13.787879999999999</c:v>
                </c:pt>
                <c:pt idx="35">
                  <c:v>13.955140999999999</c:v>
                </c:pt>
                <c:pt idx="36">
                  <c:v>13.991894</c:v>
                </c:pt>
                <c:pt idx="37">
                  <c:v>14.194728</c:v>
                </c:pt>
                <c:pt idx="38">
                  <c:v>14.271827999999999</c:v>
                </c:pt>
                <c:pt idx="39">
                  <c:v>14.401913</c:v>
                </c:pt>
                <c:pt idx="40">
                  <c:v>14.593387999999999</c:v>
                </c:pt>
              </c:numCache>
            </c:numRef>
          </c:val>
        </c:ser>
        <c:dLbls>
          <c:showLegendKey val="0"/>
          <c:showVal val="0"/>
          <c:showCatName val="0"/>
          <c:showSerName val="0"/>
          <c:showPercent val="0"/>
          <c:showBubbleSize val="0"/>
        </c:dLbls>
        <c:axId val="208316000"/>
        <c:axId val="208316560"/>
      </c:areaChart>
      <c:catAx>
        <c:axId val="20831600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8316560"/>
        <c:crosses val="autoZero"/>
        <c:auto val="1"/>
        <c:lblAlgn val="ctr"/>
        <c:lblOffset val="100"/>
        <c:tickLblSkip val="10"/>
        <c:tickMarkSkip val="10"/>
        <c:noMultiLvlLbl val="0"/>
      </c:catAx>
      <c:valAx>
        <c:axId val="208316560"/>
        <c:scaling>
          <c:orientation val="minMax"/>
          <c:max val="25"/>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spPr>
          <a:noFill/>
          <a:ln w="22225">
            <a:solidFill>
              <a:schemeClr val="bg1">
                <a:lumMod val="65000"/>
              </a:schemeClr>
            </a:solidFill>
            <a:prstDash val="lgDash"/>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en-US"/>
          </a:p>
        </c:txPr>
        <c:crossAx val="208316000"/>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62744732003801"/>
          <c:y val="0.18407398293963259"/>
          <c:w val="0.70654069064734526"/>
          <c:h val="0.74356128805857358"/>
        </c:manualLayout>
      </c:layout>
      <c:areaChart>
        <c:grouping val="stacked"/>
        <c:varyColors val="0"/>
        <c:ser>
          <c:idx val="1"/>
          <c:order val="0"/>
          <c:tx>
            <c:strRef>
              <c:f>production_type!#REF!</c:f>
              <c:strCache>
                <c:ptCount val="1"/>
                <c:pt idx="0">
                  <c:v>#REF!</c:v>
                </c:pt>
              </c:strCache>
              <c:extLst xmlns:c15="http://schemas.microsoft.com/office/drawing/2012/chart"/>
            </c:strRef>
          </c:tx>
          <c:spPr>
            <a:solidFill>
              <a:schemeClr val="accent2"/>
            </a:solidFill>
            <a:ln>
              <a:noFill/>
            </a:ln>
            <a:effectLst/>
          </c:spPr>
          <c:cat>
            <c:numRef>
              <c:f>[1]lowrt_production_type!$BM$1:$DA$1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production_type!#REF!</c:f>
              <c:extLst xmlns:c15="http://schemas.microsoft.com/office/drawing/2012/chart"/>
            </c:numRef>
          </c:val>
        </c:ser>
        <c:ser>
          <c:idx val="2"/>
          <c:order val="1"/>
          <c:tx>
            <c:strRef>
              <c:f>lowrt_production_type!$B$23</c:f>
              <c:strCache>
                <c:ptCount val="1"/>
                <c:pt idx="0">
                  <c:v>non-tight</c:v>
                </c:pt>
              </c:strCache>
            </c:strRef>
          </c:tx>
          <c:spPr>
            <a:solidFill>
              <a:schemeClr val="accent6"/>
            </a:solidFill>
            <a:ln>
              <a:solidFill>
                <a:schemeClr val="accent6"/>
              </a:solidFill>
            </a:ln>
            <a:effectLst/>
          </c:spPr>
          <c:cat>
            <c:numRef>
              <c:f>lowrt_production_type!$BM$1:$DA$1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lowrt_production_type!$BM$23:$DA$23</c:f>
              <c:numCache>
                <c:formatCode>General</c:formatCode>
                <c:ptCount val="41"/>
                <c:pt idx="0">
                  <c:v>4.427999999999999</c:v>
                </c:pt>
                <c:pt idx="1">
                  <c:v>4.1340000000000003</c:v>
                </c:pt>
                <c:pt idx="2">
                  <c:v>4.1219999999999999</c:v>
                </c:pt>
                <c:pt idx="3">
                  <c:v>4.2220000000000004</c:v>
                </c:pt>
                <c:pt idx="4">
                  <c:v>4.4639990000000003</c:v>
                </c:pt>
                <c:pt idx="5">
                  <c:v>4.5039999999999996</c:v>
                </c:pt>
                <c:pt idx="6">
                  <c:v>4.3409990000000001</c:v>
                </c:pt>
                <c:pt idx="7">
                  <c:v>4.2786049999999998</c:v>
                </c:pt>
                <c:pt idx="8">
                  <c:v>4.2725539999999995</c:v>
                </c:pt>
                <c:pt idx="9">
                  <c:v>4.3564219999999994</c:v>
                </c:pt>
                <c:pt idx="10">
                  <c:v>4.2370660000000004</c:v>
                </c:pt>
                <c:pt idx="11">
                  <c:v>4.2359339999999994</c:v>
                </c:pt>
                <c:pt idx="12">
                  <c:v>4.210356</c:v>
                </c:pt>
                <c:pt idx="13">
                  <c:v>4.0858689999999998</c:v>
                </c:pt>
                <c:pt idx="14">
                  <c:v>3.983009</c:v>
                </c:pt>
                <c:pt idx="15">
                  <c:v>3.8815519999999992</c:v>
                </c:pt>
                <c:pt idx="16">
                  <c:v>3.8123970000000007</c:v>
                </c:pt>
                <c:pt idx="17">
                  <c:v>3.8063339999999997</c:v>
                </c:pt>
                <c:pt idx="18">
                  <c:v>3.7105340000000009</c:v>
                </c:pt>
                <c:pt idx="19">
                  <c:v>3.6446020000000008</c:v>
                </c:pt>
                <c:pt idx="20">
                  <c:v>3.5651869999999999</c:v>
                </c:pt>
                <c:pt idx="21">
                  <c:v>3.4931430000000008</c:v>
                </c:pt>
                <c:pt idx="22">
                  <c:v>3.4193790000000002</c:v>
                </c:pt>
                <c:pt idx="23">
                  <c:v>3.4207599999999996</c:v>
                </c:pt>
                <c:pt idx="24">
                  <c:v>3.3802890000000012</c:v>
                </c:pt>
                <c:pt idx="25">
                  <c:v>3.3393510000000006</c:v>
                </c:pt>
                <c:pt idx="26">
                  <c:v>3.2470340000000002</c:v>
                </c:pt>
                <c:pt idx="27">
                  <c:v>3.1488559999999994</c:v>
                </c:pt>
                <c:pt idx="28">
                  <c:v>3.0897469999999991</c:v>
                </c:pt>
                <c:pt idx="29">
                  <c:v>3.0485360000000004</c:v>
                </c:pt>
                <c:pt idx="30">
                  <c:v>3.0251450000000002</c:v>
                </c:pt>
                <c:pt idx="31">
                  <c:v>3.1734479999999996</c:v>
                </c:pt>
                <c:pt idx="32">
                  <c:v>3.1542080000000006</c:v>
                </c:pt>
                <c:pt idx="33">
                  <c:v>3.1383299999999998</c:v>
                </c:pt>
                <c:pt idx="34">
                  <c:v>3.0664349999999994</c:v>
                </c:pt>
                <c:pt idx="35">
                  <c:v>3.0277700000000003</c:v>
                </c:pt>
                <c:pt idx="36">
                  <c:v>2.9919669999999998</c:v>
                </c:pt>
                <c:pt idx="37">
                  <c:v>2.9474670000000005</c:v>
                </c:pt>
                <c:pt idx="38">
                  <c:v>2.8839839999999999</c:v>
                </c:pt>
                <c:pt idx="39">
                  <c:v>2.8505859999999998</c:v>
                </c:pt>
                <c:pt idx="40">
                  <c:v>2.8097389999999995</c:v>
                </c:pt>
              </c:numCache>
            </c:numRef>
          </c:val>
        </c:ser>
        <c:ser>
          <c:idx val="3"/>
          <c:order val="2"/>
          <c:tx>
            <c:strRef>
              <c:f>lowrt_production_type!$B$22</c:f>
              <c:strCache>
                <c:ptCount val="1"/>
                <c:pt idx="0">
                  <c:v>tight oil</c:v>
                </c:pt>
              </c:strCache>
            </c:strRef>
          </c:tx>
          <c:spPr>
            <a:solidFill>
              <a:schemeClr val="accent2"/>
            </a:solidFill>
            <a:ln>
              <a:solidFill>
                <a:schemeClr val="accent2"/>
              </a:solidFill>
            </a:ln>
            <a:effectLst/>
          </c:spPr>
          <c:cat>
            <c:numRef>
              <c:f>lowrt_production_type!$BM$1:$DA$1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lowrt_production_type!$BM$22:$DA$22</c:f>
              <c:numCache>
                <c:formatCode>General</c:formatCode>
                <c:ptCount val="41"/>
                <c:pt idx="0">
                  <c:v>1.105</c:v>
                </c:pt>
                <c:pt idx="1">
                  <c:v>1.5629999999999999</c:v>
                </c:pt>
                <c:pt idx="2">
                  <c:v>2.42</c:v>
                </c:pt>
                <c:pt idx="3">
                  <c:v>3.3090000000000002</c:v>
                </c:pt>
                <c:pt idx="4">
                  <c:v>4.3639999999999999</c:v>
                </c:pt>
                <c:pt idx="5">
                  <c:v>4.9610000000000003</c:v>
                </c:pt>
                <c:pt idx="6">
                  <c:v>4.5630009999999999</c:v>
                </c:pt>
                <c:pt idx="7">
                  <c:v>4.9639329999999999</c:v>
                </c:pt>
                <c:pt idx="8">
                  <c:v>4.8669580000000003</c:v>
                </c:pt>
                <c:pt idx="9">
                  <c:v>5.1078710000000003</c:v>
                </c:pt>
                <c:pt idx="10">
                  <c:v>5.390504</c:v>
                </c:pt>
                <c:pt idx="11">
                  <c:v>5.5867610000000001</c:v>
                </c:pt>
                <c:pt idx="12">
                  <c:v>5.585807</c:v>
                </c:pt>
                <c:pt idx="13">
                  <c:v>5.5834359999999998</c:v>
                </c:pt>
                <c:pt idx="14">
                  <c:v>5.584765</c:v>
                </c:pt>
                <c:pt idx="15">
                  <c:v>5.536778</c:v>
                </c:pt>
                <c:pt idx="16">
                  <c:v>5.4709339999999997</c:v>
                </c:pt>
                <c:pt idx="17">
                  <c:v>5.4236339999999998</c:v>
                </c:pt>
                <c:pt idx="18">
                  <c:v>5.4004159999999999</c:v>
                </c:pt>
                <c:pt idx="19">
                  <c:v>5.3779339999999998</c:v>
                </c:pt>
                <c:pt idx="20">
                  <c:v>5.3374199999999998</c:v>
                </c:pt>
                <c:pt idx="21">
                  <c:v>5.3507509999999998</c:v>
                </c:pt>
                <c:pt idx="22">
                  <c:v>5.305402</c:v>
                </c:pt>
                <c:pt idx="23">
                  <c:v>5.2651149999999998</c:v>
                </c:pt>
                <c:pt idx="24">
                  <c:v>5.2338129999999996</c:v>
                </c:pt>
                <c:pt idx="25">
                  <c:v>5.1718320000000002</c:v>
                </c:pt>
                <c:pt idx="26">
                  <c:v>5.1013060000000001</c:v>
                </c:pt>
                <c:pt idx="27">
                  <c:v>5.0704409999999998</c:v>
                </c:pt>
                <c:pt idx="28">
                  <c:v>5.0198520000000002</c:v>
                </c:pt>
                <c:pt idx="29">
                  <c:v>5.0074360000000002</c:v>
                </c:pt>
                <c:pt idx="30">
                  <c:v>4.8987189999999998</c:v>
                </c:pt>
                <c:pt idx="31">
                  <c:v>4.8702899999999998</c:v>
                </c:pt>
                <c:pt idx="32">
                  <c:v>4.8876980000000003</c:v>
                </c:pt>
                <c:pt idx="33">
                  <c:v>4.8668399999999998</c:v>
                </c:pt>
                <c:pt idx="34">
                  <c:v>4.8533160000000004</c:v>
                </c:pt>
                <c:pt idx="35">
                  <c:v>4.8063349999999998</c:v>
                </c:pt>
                <c:pt idx="36">
                  <c:v>4.7319870000000002</c:v>
                </c:pt>
                <c:pt idx="37">
                  <c:v>4.5971209999999996</c:v>
                </c:pt>
                <c:pt idx="38">
                  <c:v>4.5784950000000002</c:v>
                </c:pt>
                <c:pt idx="39">
                  <c:v>4.4906959999999998</c:v>
                </c:pt>
                <c:pt idx="40">
                  <c:v>4.4205680000000003</c:v>
                </c:pt>
              </c:numCache>
            </c:numRef>
          </c:val>
        </c:ser>
        <c:dLbls>
          <c:showLegendKey val="0"/>
          <c:showVal val="0"/>
          <c:showCatName val="0"/>
          <c:showSerName val="0"/>
          <c:showPercent val="0"/>
          <c:showBubbleSize val="0"/>
        </c:dLbls>
        <c:axId val="208848576"/>
        <c:axId val="208849136"/>
      </c:areaChart>
      <c:catAx>
        <c:axId val="208848576"/>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8849136"/>
        <c:crosses val="autoZero"/>
        <c:auto val="1"/>
        <c:lblAlgn val="ctr"/>
        <c:lblOffset val="100"/>
        <c:tickLblSkip val="10"/>
        <c:tickMarkSkip val="10"/>
        <c:noMultiLvlLbl val="0"/>
      </c:catAx>
      <c:valAx>
        <c:axId val="208849136"/>
        <c:scaling>
          <c:orientation val="minMax"/>
          <c:max val="25"/>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8848576"/>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60920509936256E-2"/>
          <c:y val="0.18436161083473354"/>
          <c:w val="0.76534667541557311"/>
          <c:h val="0.74327360400869469"/>
        </c:manualLayout>
      </c:layout>
      <c:areaChart>
        <c:grouping val="stacked"/>
        <c:varyColors val="0"/>
        <c:ser>
          <c:idx val="2"/>
          <c:order val="0"/>
          <c:tx>
            <c:strRef>
              <c:f>ref_case_production_type!$B$23</c:f>
              <c:strCache>
                <c:ptCount val="1"/>
                <c:pt idx="0">
                  <c:v>non-tight</c:v>
                </c:pt>
              </c:strCache>
            </c:strRef>
          </c:tx>
          <c:spPr>
            <a:solidFill>
              <a:schemeClr val="accent6"/>
            </a:solidFill>
            <a:ln>
              <a:solidFill>
                <a:schemeClr val="accent6"/>
              </a:solidFill>
            </a:ln>
            <a:effectLst/>
          </c:spPr>
          <c:cat>
            <c:numRef>
              <c:f>ref_case_production_type!$BC$1:$DA$1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ref_case_production_type!$BC$23:$DA$23</c:f>
              <c:numCache>
                <c:formatCode>General</c:formatCode>
                <c:ptCount val="51"/>
                <c:pt idx="0">
                  <c:v>5.2588530000000002</c:v>
                </c:pt>
                <c:pt idx="1">
                  <c:v>5.2690000000000001</c:v>
                </c:pt>
                <c:pt idx="2">
                  <c:v>5.2150000000000007</c:v>
                </c:pt>
                <c:pt idx="3">
                  <c:v>5.1139999999999999</c:v>
                </c:pt>
                <c:pt idx="4">
                  <c:v>4.8739400000000002</c:v>
                </c:pt>
                <c:pt idx="5">
                  <c:v>4.5919999999999996</c:v>
                </c:pt>
                <c:pt idx="6">
                  <c:v>4.4700000000000006</c:v>
                </c:pt>
                <c:pt idx="7">
                  <c:v>4.4090000000000007</c:v>
                </c:pt>
                <c:pt idx="8">
                  <c:v>4.2250000000000005</c:v>
                </c:pt>
                <c:pt idx="9">
                  <c:v>4.5</c:v>
                </c:pt>
                <c:pt idx="10">
                  <c:v>4.427999999999999</c:v>
                </c:pt>
                <c:pt idx="11">
                  <c:v>4.1340000000000003</c:v>
                </c:pt>
                <c:pt idx="12">
                  <c:v>4.1219999999999999</c:v>
                </c:pt>
                <c:pt idx="13">
                  <c:v>4.2220000000000004</c:v>
                </c:pt>
                <c:pt idx="14">
                  <c:v>4.4639990000000003</c:v>
                </c:pt>
                <c:pt idx="15">
                  <c:v>4.5039999999999996</c:v>
                </c:pt>
                <c:pt idx="16">
                  <c:v>4.3409990000000001</c:v>
                </c:pt>
                <c:pt idx="17">
                  <c:v>4.2740799999999997</c:v>
                </c:pt>
                <c:pt idx="18">
                  <c:v>4.3268059999999995</c:v>
                </c:pt>
                <c:pt idx="19">
                  <c:v>4.4339429999999993</c:v>
                </c:pt>
                <c:pt idx="20">
                  <c:v>4.4156489999999993</c:v>
                </c:pt>
                <c:pt idx="21">
                  <c:v>4.4904420000000007</c:v>
                </c:pt>
                <c:pt idx="22">
                  <c:v>4.4861710000000006</c:v>
                </c:pt>
                <c:pt idx="23">
                  <c:v>4.357035999999999</c:v>
                </c:pt>
                <c:pt idx="24">
                  <c:v>4.4517289999999994</c:v>
                </c:pt>
                <c:pt idx="25">
                  <c:v>4.3709509999999998</c:v>
                </c:pt>
                <c:pt idx="26">
                  <c:v>4.3385289999999994</c:v>
                </c:pt>
                <c:pt idx="27">
                  <c:v>4.2997119999999995</c:v>
                </c:pt>
                <c:pt idx="28">
                  <c:v>4.2472430000000001</c:v>
                </c:pt>
                <c:pt idx="29">
                  <c:v>4.1809779999999996</c:v>
                </c:pt>
                <c:pt idx="30">
                  <c:v>4.0899219999999996</c:v>
                </c:pt>
                <c:pt idx="31">
                  <c:v>4.090237000000001</c:v>
                </c:pt>
                <c:pt idx="32">
                  <c:v>4.0331660000000005</c:v>
                </c:pt>
                <c:pt idx="33">
                  <c:v>3.9728890000000003</c:v>
                </c:pt>
                <c:pt idx="34">
                  <c:v>3.9212159999999994</c:v>
                </c:pt>
                <c:pt idx="35">
                  <c:v>3.8724090000000002</c:v>
                </c:pt>
                <c:pt idx="36">
                  <c:v>3.8045749999999998</c:v>
                </c:pt>
                <c:pt idx="37">
                  <c:v>3.7822990000000001</c:v>
                </c:pt>
                <c:pt idx="38">
                  <c:v>3.733410000000001</c:v>
                </c:pt>
                <c:pt idx="39">
                  <c:v>3.7228379999999994</c:v>
                </c:pt>
                <c:pt idx="40">
                  <c:v>3.753741999999999</c:v>
                </c:pt>
                <c:pt idx="41">
                  <c:v>3.7552859999999999</c:v>
                </c:pt>
                <c:pt idx="42">
                  <c:v>3.7147580000000016</c:v>
                </c:pt>
                <c:pt idx="43">
                  <c:v>3.6783090000000005</c:v>
                </c:pt>
                <c:pt idx="44">
                  <c:v>3.6247910000000001</c:v>
                </c:pt>
                <c:pt idx="45">
                  <c:v>3.5677870000000009</c:v>
                </c:pt>
                <c:pt idx="46">
                  <c:v>3.5115630000000007</c:v>
                </c:pt>
                <c:pt idx="47">
                  <c:v>3.4876890000000014</c:v>
                </c:pt>
                <c:pt idx="48">
                  <c:v>3.4309589999999996</c:v>
                </c:pt>
                <c:pt idx="49">
                  <c:v>3.4139540000000004</c:v>
                </c:pt>
                <c:pt idx="50">
                  <c:v>3.3771180000000003</c:v>
                </c:pt>
              </c:numCache>
            </c:numRef>
          </c:val>
        </c:ser>
        <c:ser>
          <c:idx val="3"/>
          <c:order val="1"/>
          <c:tx>
            <c:strRef>
              <c:f>ref_case_production_type!$B$22</c:f>
              <c:strCache>
                <c:ptCount val="1"/>
                <c:pt idx="0">
                  <c:v>tight oil</c:v>
                </c:pt>
              </c:strCache>
            </c:strRef>
          </c:tx>
          <c:spPr>
            <a:solidFill>
              <a:schemeClr val="accent2"/>
            </a:solidFill>
            <a:ln>
              <a:solidFill>
                <a:schemeClr val="accent2"/>
              </a:solidFill>
            </a:ln>
            <a:effectLst/>
          </c:spPr>
          <c:cat>
            <c:numRef>
              <c:f>ref_case_production_type!$BC$1:$DA$1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ref_case_production_type!$BC$22:$DA$22</c:f>
              <c:numCache>
                <c:formatCode>General</c:formatCode>
                <c:ptCount val="51"/>
                <c:pt idx="0">
                  <c:v>0.63500000000000001</c:v>
                </c:pt>
                <c:pt idx="1">
                  <c:v>0.61699999999999999</c:v>
                </c:pt>
                <c:pt idx="2">
                  <c:v>0.60799999999999998</c:v>
                </c:pt>
                <c:pt idx="3">
                  <c:v>0.61</c:v>
                </c:pt>
                <c:pt idx="4">
                  <c:v>0.623</c:v>
                </c:pt>
                <c:pt idx="5">
                  <c:v>0.65800000000000003</c:v>
                </c:pt>
                <c:pt idx="6">
                  <c:v>0.68</c:v>
                </c:pt>
                <c:pt idx="7">
                  <c:v>0.73099999999999998</c:v>
                </c:pt>
                <c:pt idx="8">
                  <c:v>0.83699999999999997</c:v>
                </c:pt>
                <c:pt idx="9">
                  <c:v>0.91400000000000003</c:v>
                </c:pt>
                <c:pt idx="10">
                  <c:v>1.105</c:v>
                </c:pt>
                <c:pt idx="11">
                  <c:v>1.5629999999999999</c:v>
                </c:pt>
                <c:pt idx="12">
                  <c:v>2.42</c:v>
                </c:pt>
                <c:pt idx="13">
                  <c:v>3.3090000000000002</c:v>
                </c:pt>
                <c:pt idx="14">
                  <c:v>4.3639999999999999</c:v>
                </c:pt>
                <c:pt idx="15">
                  <c:v>4.9610000000000003</c:v>
                </c:pt>
                <c:pt idx="16">
                  <c:v>4.5630009999999999</c:v>
                </c:pt>
                <c:pt idx="17">
                  <c:v>4.968458</c:v>
                </c:pt>
                <c:pt idx="18">
                  <c:v>5.6188140000000004</c:v>
                </c:pt>
                <c:pt idx="19">
                  <c:v>6.0026039999999998</c:v>
                </c:pt>
                <c:pt idx="20">
                  <c:v>6.28667</c:v>
                </c:pt>
                <c:pt idx="21">
                  <c:v>6.4851099999999997</c:v>
                </c:pt>
                <c:pt idx="22">
                  <c:v>6.6237849999999998</c:v>
                </c:pt>
                <c:pt idx="23">
                  <c:v>6.7766970000000004</c:v>
                </c:pt>
                <c:pt idx="24">
                  <c:v>6.9040080000000001</c:v>
                </c:pt>
                <c:pt idx="25">
                  <c:v>7.0099780000000003</c:v>
                </c:pt>
                <c:pt idx="26">
                  <c:v>7.103631</c:v>
                </c:pt>
                <c:pt idx="27">
                  <c:v>7.2463829999999998</c:v>
                </c:pt>
                <c:pt idx="28">
                  <c:v>7.3627370000000001</c:v>
                </c:pt>
                <c:pt idx="29">
                  <c:v>7.4852290000000004</c:v>
                </c:pt>
                <c:pt idx="30">
                  <c:v>7.6055960000000002</c:v>
                </c:pt>
                <c:pt idx="31">
                  <c:v>7.7239779999999998</c:v>
                </c:pt>
                <c:pt idx="32">
                  <c:v>7.7814930000000002</c:v>
                </c:pt>
                <c:pt idx="33">
                  <c:v>7.8206340000000001</c:v>
                </c:pt>
                <c:pt idx="34">
                  <c:v>7.9501480000000004</c:v>
                </c:pt>
                <c:pt idx="35">
                  <c:v>7.9794559999999999</c:v>
                </c:pt>
                <c:pt idx="36">
                  <c:v>8.0200910000000007</c:v>
                </c:pt>
                <c:pt idx="37">
                  <c:v>8.1201609999999995</c:v>
                </c:pt>
                <c:pt idx="38">
                  <c:v>8.0317889999999998</c:v>
                </c:pt>
                <c:pt idx="39">
                  <c:v>8.0782059999999998</c:v>
                </c:pt>
                <c:pt idx="40">
                  <c:v>8.1447950000000002</c:v>
                </c:pt>
                <c:pt idx="41">
                  <c:v>8.1840340000000005</c:v>
                </c:pt>
                <c:pt idx="42">
                  <c:v>8.2311859999999992</c:v>
                </c:pt>
                <c:pt idx="43">
                  <c:v>8.2306319999999999</c:v>
                </c:pt>
                <c:pt idx="44">
                  <c:v>8.2012680000000007</c:v>
                </c:pt>
                <c:pt idx="45">
                  <c:v>8.0470059999999997</c:v>
                </c:pt>
                <c:pt idx="46">
                  <c:v>8.0273389999999996</c:v>
                </c:pt>
                <c:pt idx="47">
                  <c:v>8.0378139999999991</c:v>
                </c:pt>
                <c:pt idx="48">
                  <c:v>7.9680260000000001</c:v>
                </c:pt>
                <c:pt idx="49">
                  <c:v>7.9191929999999999</c:v>
                </c:pt>
                <c:pt idx="50">
                  <c:v>7.9237299999999999</c:v>
                </c:pt>
              </c:numCache>
            </c:numRef>
          </c:val>
        </c:ser>
        <c:dLbls>
          <c:showLegendKey val="0"/>
          <c:showVal val="0"/>
          <c:showCatName val="0"/>
          <c:showSerName val="0"/>
          <c:showPercent val="0"/>
          <c:showBubbleSize val="0"/>
        </c:dLbls>
        <c:axId val="208851936"/>
        <c:axId val="208852496"/>
      </c:areaChart>
      <c:catAx>
        <c:axId val="208851936"/>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8852496"/>
        <c:crosses val="autoZero"/>
        <c:auto val="1"/>
        <c:lblAlgn val="ctr"/>
        <c:lblOffset val="100"/>
        <c:tickLblSkip val="10"/>
        <c:tickMarkSkip val="10"/>
        <c:noMultiLvlLbl val="0"/>
      </c:catAx>
      <c:valAx>
        <c:axId val="208852496"/>
        <c:scaling>
          <c:orientation val="minMax"/>
          <c:max val="25"/>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8851936"/>
        <c:crossesAt val="1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6486074657334499"/>
          <c:w val="0.57252747087427136"/>
          <c:h val="0.74851086322543015"/>
        </c:manualLayout>
      </c:layout>
      <c:lineChart>
        <c:grouping val="standard"/>
        <c:varyColors val="0"/>
        <c:ser>
          <c:idx val="2"/>
          <c:order val="0"/>
          <c:tx>
            <c:strRef>
              <c:f>production_region!$B$22</c:f>
              <c:strCache>
                <c:ptCount val="1"/>
                <c:pt idx="0">
                  <c:v>    East</c:v>
                </c:pt>
              </c:strCache>
            </c:strRef>
          </c:tx>
          <c:spPr>
            <a:ln w="28575" cap="rnd">
              <a:solidFill>
                <a:schemeClr val="accent3">
                  <a:lumMod val="50000"/>
                </a:schemeClr>
              </a:solidFill>
              <a:round/>
            </a:ln>
            <a:effectLst/>
          </c:spPr>
          <c:marker>
            <c:symbol val="none"/>
          </c:marker>
          <c:cat>
            <c:numRef>
              <c:f>production_region!$BC$1:$DA$1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production_region!$BC$22:$DA$22</c:f>
              <c:numCache>
                <c:formatCode>General</c:formatCode>
                <c:ptCount val="51"/>
                <c:pt idx="0">
                  <c:v>9.8000000000000004E-2</c:v>
                </c:pt>
                <c:pt idx="1">
                  <c:v>8.6999999999999994E-2</c:v>
                </c:pt>
                <c:pt idx="2">
                  <c:v>0.09</c:v>
                </c:pt>
                <c:pt idx="3">
                  <c:v>8.8999999999999996E-2</c:v>
                </c:pt>
                <c:pt idx="4">
                  <c:v>8.6999999999999994E-2</c:v>
                </c:pt>
                <c:pt idx="5">
                  <c:v>8.4000000000000005E-2</c:v>
                </c:pt>
                <c:pt idx="6">
                  <c:v>8.4000000000000005E-2</c:v>
                </c:pt>
                <c:pt idx="7">
                  <c:v>8.3000000000000004E-2</c:v>
                </c:pt>
                <c:pt idx="8">
                  <c:v>8.5000000000000006E-2</c:v>
                </c:pt>
                <c:pt idx="9">
                  <c:v>8.1000000000000003E-2</c:v>
                </c:pt>
                <c:pt idx="10">
                  <c:v>8.4000000000000005E-2</c:v>
                </c:pt>
                <c:pt idx="11">
                  <c:v>8.5000000000000006E-2</c:v>
                </c:pt>
                <c:pt idx="12">
                  <c:v>9.4E-2</c:v>
                </c:pt>
                <c:pt idx="13">
                  <c:v>0.11899999999999999</c:v>
                </c:pt>
                <c:pt idx="14">
                  <c:v>0.14499999999999999</c:v>
                </c:pt>
                <c:pt idx="15">
                  <c:v>0.17499999999999999</c:v>
                </c:pt>
                <c:pt idx="16">
                  <c:v>0.14699999999999999</c:v>
                </c:pt>
                <c:pt idx="17">
                  <c:v>0.150002</c:v>
                </c:pt>
                <c:pt idx="18">
                  <c:v>0.178009</c:v>
                </c:pt>
                <c:pt idx="19">
                  <c:v>0.18461</c:v>
                </c:pt>
                <c:pt idx="20">
                  <c:v>0.19136900000000001</c:v>
                </c:pt>
                <c:pt idx="21">
                  <c:v>0.19753399999999999</c:v>
                </c:pt>
                <c:pt idx="22">
                  <c:v>0.20480499999999999</c:v>
                </c:pt>
                <c:pt idx="23">
                  <c:v>0.210094</c:v>
                </c:pt>
                <c:pt idx="24">
                  <c:v>0.21584500000000001</c:v>
                </c:pt>
                <c:pt idx="25">
                  <c:v>0.22035099999999999</c:v>
                </c:pt>
                <c:pt idx="26">
                  <c:v>0.22550500000000001</c:v>
                </c:pt>
                <c:pt idx="27">
                  <c:v>0.23591400000000001</c:v>
                </c:pt>
                <c:pt idx="28">
                  <c:v>0.23949500000000001</c:v>
                </c:pt>
                <c:pt idx="29">
                  <c:v>0.242066</c:v>
                </c:pt>
                <c:pt idx="30">
                  <c:v>0.24380499999999999</c:v>
                </c:pt>
                <c:pt idx="31">
                  <c:v>0.24602399999999999</c:v>
                </c:pt>
                <c:pt idx="32">
                  <c:v>0.247423</c:v>
                </c:pt>
                <c:pt idx="33">
                  <c:v>0.25039899999999998</c:v>
                </c:pt>
                <c:pt idx="34">
                  <c:v>0.254575</c:v>
                </c:pt>
                <c:pt idx="35">
                  <c:v>0.25646000000000002</c:v>
                </c:pt>
                <c:pt idx="36">
                  <c:v>0.257801</c:v>
                </c:pt>
                <c:pt idx="37">
                  <c:v>0.26063999999999998</c:v>
                </c:pt>
                <c:pt idx="38">
                  <c:v>0.25859300000000002</c:v>
                </c:pt>
                <c:pt idx="39">
                  <c:v>0.25710699999999997</c:v>
                </c:pt>
                <c:pt idx="40">
                  <c:v>0.25673699999999999</c:v>
                </c:pt>
                <c:pt idx="41">
                  <c:v>0.257799</c:v>
                </c:pt>
                <c:pt idx="42">
                  <c:v>0.25873299999999999</c:v>
                </c:pt>
                <c:pt idx="43">
                  <c:v>0.26725100000000002</c:v>
                </c:pt>
                <c:pt idx="44">
                  <c:v>0.27017600000000003</c:v>
                </c:pt>
                <c:pt idx="45">
                  <c:v>0.27579799999999999</c:v>
                </c:pt>
                <c:pt idx="46">
                  <c:v>0.277972</c:v>
                </c:pt>
                <c:pt idx="47">
                  <c:v>0.27907799999999999</c:v>
                </c:pt>
                <c:pt idx="48">
                  <c:v>0.279588</c:v>
                </c:pt>
                <c:pt idx="49">
                  <c:v>0.27581499999999998</c:v>
                </c:pt>
                <c:pt idx="50">
                  <c:v>0.275445</c:v>
                </c:pt>
              </c:numCache>
            </c:numRef>
          </c:val>
          <c:smooth val="0"/>
        </c:ser>
        <c:ser>
          <c:idx val="0"/>
          <c:order val="1"/>
          <c:tx>
            <c:strRef>
              <c:f>production_region!$B$23</c:f>
              <c:strCache>
                <c:ptCount val="1"/>
                <c:pt idx="0">
                  <c:v>    Gulf Coast</c:v>
                </c:pt>
              </c:strCache>
            </c:strRef>
          </c:tx>
          <c:spPr>
            <a:ln w="28575" cap="rnd">
              <a:solidFill>
                <a:schemeClr val="accent3"/>
              </a:solidFill>
              <a:round/>
            </a:ln>
            <a:effectLst/>
          </c:spPr>
          <c:marker>
            <c:symbol val="none"/>
          </c:marker>
          <c:cat>
            <c:numRef>
              <c:f>production_region!$BC$1:$DA$1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production_region!$BC$23:$DA$23</c:f>
              <c:numCache>
                <c:formatCode>General</c:formatCode>
                <c:ptCount val="51"/>
                <c:pt idx="0">
                  <c:v>0.69199999999999995</c:v>
                </c:pt>
                <c:pt idx="1">
                  <c:v>0.67100000000000004</c:v>
                </c:pt>
                <c:pt idx="2">
                  <c:v>0.623</c:v>
                </c:pt>
                <c:pt idx="3">
                  <c:v>0.60899999999999999</c:v>
                </c:pt>
                <c:pt idx="4">
                  <c:v>0.57699999999999996</c:v>
                </c:pt>
                <c:pt idx="5">
                  <c:v>0.54800000000000004</c:v>
                </c:pt>
                <c:pt idx="6">
                  <c:v>0.54300000000000004</c:v>
                </c:pt>
                <c:pt idx="7">
                  <c:v>0.55800000000000005</c:v>
                </c:pt>
                <c:pt idx="8">
                  <c:v>0.55000000000000004</c:v>
                </c:pt>
                <c:pt idx="9">
                  <c:v>0.52300000000000002</c:v>
                </c:pt>
                <c:pt idx="10">
                  <c:v>0.55600000000000005</c:v>
                </c:pt>
                <c:pt idx="11">
                  <c:v>0.73</c:v>
                </c:pt>
                <c:pt idx="12">
                  <c:v>1.095</c:v>
                </c:pt>
                <c:pt idx="13">
                  <c:v>1.5249999999999999</c:v>
                </c:pt>
                <c:pt idx="14">
                  <c:v>1.929</c:v>
                </c:pt>
                <c:pt idx="15">
                  <c:v>2.0350000000000001</c:v>
                </c:pt>
                <c:pt idx="16">
                  <c:v>1.651</c:v>
                </c:pt>
                <c:pt idx="17">
                  <c:v>1.5700229999999999</c:v>
                </c:pt>
                <c:pt idx="18">
                  <c:v>1.6146750000000001</c:v>
                </c:pt>
                <c:pt idx="19">
                  <c:v>1.795247</c:v>
                </c:pt>
                <c:pt idx="20">
                  <c:v>1.8380540000000001</c:v>
                </c:pt>
                <c:pt idx="21">
                  <c:v>1.870897</c:v>
                </c:pt>
                <c:pt idx="22">
                  <c:v>1.9094310000000001</c:v>
                </c:pt>
                <c:pt idx="23">
                  <c:v>1.9524459999999999</c:v>
                </c:pt>
                <c:pt idx="24">
                  <c:v>1.969659</c:v>
                </c:pt>
                <c:pt idx="25">
                  <c:v>1.973301</c:v>
                </c:pt>
                <c:pt idx="26">
                  <c:v>1.9791259999999999</c:v>
                </c:pt>
                <c:pt idx="27">
                  <c:v>1.98516</c:v>
                </c:pt>
                <c:pt idx="28">
                  <c:v>1.991206</c:v>
                </c:pt>
                <c:pt idx="29">
                  <c:v>1.979636</c:v>
                </c:pt>
                <c:pt idx="30">
                  <c:v>1.982666</c:v>
                </c:pt>
                <c:pt idx="31">
                  <c:v>1.988634</c:v>
                </c:pt>
                <c:pt idx="32">
                  <c:v>1.985749</c:v>
                </c:pt>
                <c:pt idx="33">
                  <c:v>1.983166</c:v>
                </c:pt>
                <c:pt idx="34">
                  <c:v>1.993018</c:v>
                </c:pt>
                <c:pt idx="35">
                  <c:v>1.997201</c:v>
                </c:pt>
                <c:pt idx="36">
                  <c:v>1.9992399999999999</c:v>
                </c:pt>
                <c:pt idx="37">
                  <c:v>2.0090469999999998</c:v>
                </c:pt>
                <c:pt idx="38">
                  <c:v>2.0104829999999998</c:v>
                </c:pt>
                <c:pt idx="39">
                  <c:v>2.014526</c:v>
                </c:pt>
                <c:pt idx="40">
                  <c:v>2.011177</c:v>
                </c:pt>
                <c:pt idx="41">
                  <c:v>2.0193759999999998</c:v>
                </c:pt>
                <c:pt idx="42">
                  <c:v>2.0188480000000002</c:v>
                </c:pt>
                <c:pt idx="43">
                  <c:v>2.012248</c:v>
                </c:pt>
                <c:pt idx="44">
                  <c:v>2.017309</c:v>
                </c:pt>
                <c:pt idx="45">
                  <c:v>2.022732</c:v>
                </c:pt>
                <c:pt idx="46">
                  <c:v>2.0207000000000002</c:v>
                </c:pt>
                <c:pt idx="47">
                  <c:v>2.0258440000000002</c:v>
                </c:pt>
                <c:pt idx="48">
                  <c:v>2.0291739999999998</c:v>
                </c:pt>
                <c:pt idx="49">
                  <c:v>2.0324390000000001</c:v>
                </c:pt>
                <c:pt idx="50">
                  <c:v>2.0440040000000002</c:v>
                </c:pt>
              </c:numCache>
            </c:numRef>
          </c:val>
          <c:smooth val="0"/>
        </c:ser>
        <c:ser>
          <c:idx val="1"/>
          <c:order val="2"/>
          <c:tx>
            <c:strRef>
              <c:f>production_region!$B$24</c:f>
              <c:strCache>
                <c:ptCount val="1"/>
                <c:pt idx="0">
                  <c:v>    Midcontinent</c:v>
                </c:pt>
              </c:strCache>
            </c:strRef>
          </c:tx>
          <c:spPr>
            <a:ln w="28575" cap="rnd">
              <a:solidFill>
                <a:schemeClr val="accent4"/>
              </a:solidFill>
              <a:round/>
            </a:ln>
            <a:effectLst/>
          </c:spPr>
          <c:marker>
            <c:symbol val="none"/>
          </c:marker>
          <c:cat>
            <c:numRef>
              <c:f>production_region!$BC$1:$DA$1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production_region!$BC$24:$DA$24</c:f>
              <c:numCache>
                <c:formatCode>General</c:formatCode>
                <c:ptCount val="51"/>
                <c:pt idx="0">
                  <c:v>0.33500000000000002</c:v>
                </c:pt>
                <c:pt idx="1">
                  <c:v>0.33100000000000002</c:v>
                </c:pt>
                <c:pt idx="2">
                  <c:v>0.32100000000000001</c:v>
                </c:pt>
                <c:pt idx="3">
                  <c:v>0.318</c:v>
                </c:pt>
                <c:pt idx="4">
                  <c:v>0.313</c:v>
                </c:pt>
                <c:pt idx="5">
                  <c:v>0.307</c:v>
                </c:pt>
                <c:pt idx="6">
                  <c:v>0.32500000000000001</c:v>
                </c:pt>
                <c:pt idx="7">
                  <c:v>0.33</c:v>
                </c:pt>
                <c:pt idx="8">
                  <c:v>0.35399999999999998</c:v>
                </c:pt>
                <c:pt idx="9">
                  <c:v>0.35399999999999998</c:v>
                </c:pt>
                <c:pt idx="10">
                  <c:v>0.37</c:v>
                </c:pt>
                <c:pt idx="11">
                  <c:v>0.42</c:v>
                </c:pt>
                <c:pt idx="12">
                  <c:v>0.502</c:v>
                </c:pt>
                <c:pt idx="13">
                  <c:v>0.59699999999999998</c:v>
                </c:pt>
                <c:pt idx="14">
                  <c:v>0.67300000000000004</c:v>
                </c:pt>
                <c:pt idx="15">
                  <c:v>0.68200000000000005</c:v>
                </c:pt>
                <c:pt idx="16">
                  <c:v>0.60899999999999999</c:v>
                </c:pt>
                <c:pt idx="17">
                  <c:v>0.61800900000000003</c:v>
                </c:pt>
                <c:pt idx="18">
                  <c:v>0.623583</c:v>
                </c:pt>
                <c:pt idx="19">
                  <c:v>0.62643899999999997</c:v>
                </c:pt>
                <c:pt idx="20">
                  <c:v>0.62319199999999997</c:v>
                </c:pt>
                <c:pt idx="21">
                  <c:v>0.62327600000000005</c:v>
                </c:pt>
                <c:pt idx="22">
                  <c:v>0.62192400000000003</c:v>
                </c:pt>
                <c:pt idx="23">
                  <c:v>0.62583699999999998</c:v>
                </c:pt>
                <c:pt idx="24">
                  <c:v>0.63124800000000003</c:v>
                </c:pt>
                <c:pt idx="25">
                  <c:v>0.63779699999999995</c:v>
                </c:pt>
                <c:pt idx="26">
                  <c:v>0.64443899999999998</c:v>
                </c:pt>
                <c:pt idx="27">
                  <c:v>0.65656599999999998</c:v>
                </c:pt>
                <c:pt idx="28">
                  <c:v>0.66755600000000004</c:v>
                </c:pt>
                <c:pt idx="29">
                  <c:v>0.66996599999999995</c:v>
                </c:pt>
                <c:pt idx="30">
                  <c:v>0.66363399999999995</c:v>
                </c:pt>
                <c:pt idx="31">
                  <c:v>0.65061000000000002</c:v>
                </c:pt>
                <c:pt idx="32">
                  <c:v>0.64221099999999998</c:v>
                </c:pt>
                <c:pt idx="33">
                  <c:v>0.62910299999999997</c:v>
                </c:pt>
                <c:pt idx="34">
                  <c:v>0.61514599999999997</c:v>
                </c:pt>
                <c:pt idx="35">
                  <c:v>0.60184000000000004</c:v>
                </c:pt>
                <c:pt idx="36">
                  <c:v>0.59123899999999996</c:v>
                </c:pt>
                <c:pt idx="37">
                  <c:v>0.56466700000000003</c:v>
                </c:pt>
                <c:pt idx="38">
                  <c:v>0.56396999999999997</c:v>
                </c:pt>
                <c:pt idx="39">
                  <c:v>0.56380799999999998</c:v>
                </c:pt>
                <c:pt idx="40">
                  <c:v>0.56533599999999995</c:v>
                </c:pt>
                <c:pt idx="41">
                  <c:v>0.56035800000000002</c:v>
                </c:pt>
                <c:pt idx="42">
                  <c:v>0.55646499999999999</c:v>
                </c:pt>
                <c:pt idx="43">
                  <c:v>0.54819200000000001</c:v>
                </c:pt>
                <c:pt idx="44">
                  <c:v>0.54232899999999995</c:v>
                </c:pt>
                <c:pt idx="45">
                  <c:v>0.53907700000000003</c:v>
                </c:pt>
                <c:pt idx="46">
                  <c:v>0.534632</c:v>
                </c:pt>
                <c:pt idx="47">
                  <c:v>0.531335</c:v>
                </c:pt>
                <c:pt idx="48">
                  <c:v>0.52714799999999995</c:v>
                </c:pt>
                <c:pt idx="49">
                  <c:v>0.52457799999999999</c:v>
                </c:pt>
                <c:pt idx="50">
                  <c:v>0.52157100000000001</c:v>
                </c:pt>
              </c:numCache>
            </c:numRef>
          </c:val>
          <c:smooth val="0"/>
        </c:ser>
        <c:ser>
          <c:idx val="3"/>
          <c:order val="3"/>
          <c:tx>
            <c:strRef>
              <c:f>production_region!$B$25</c:f>
              <c:strCache>
                <c:ptCount val="1"/>
                <c:pt idx="0">
                  <c:v>    Southwest</c:v>
                </c:pt>
              </c:strCache>
            </c:strRef>
          </c:tx>
          <c:spPr>
            <a:ln w="28575" cap="rnd">
              <a:solidFill>
                <a:schemeClr val="accent1"/>
              </a:solidFill>
              <a:round/>
            </a:ln>
            <a:effectLst/>
          </c:spPr>
          <c:marker>
            <c:symbol val="none"/>
          </c:marker>
          <c:cat>
            <c:numRef>
              <c:f>production_region!$BC$1:$DA$1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production_region!$BC$25:$DA$25</c:f>
              <c:numCache>
                <c:formatCode>General</c:formatCode>
                <c:ptCount val="51"/>
                <c:pt idx="0">
                  <c:v>1.056</c:v>
                </c:pt>
                <c:pt idx="1">
                  <c:v>1.026</c:v>
                </c:pt>
                <c:pt idx="2">
                  <c:v>0.98899999999999999</c:v>
                </c:pt>
                <c:pt idx="3">
                  <c:v>0.97399999999999998</c:v>
                </c:pt>
                <c:pt idx="4">
                  <c:v>0.95299999999999996</c:v>
                </c:pt>
                <c:pt idx="5">
                  <c:v>0.94599999999999995</c:v>
                </c:pt>
                <c:pt idx="6">
                  <c:v>0.93600000000000005</c:v>
                </c:pt>
                <c:pt idx="7">
                  <c:v>0.93200000000000005</c:v>
                </c:pt>
                <c:pt idx="8">
                  <c:v>0.96399999999999997</c:v>
                </c:pt>
                <c:pt idx="9">
                  <c:v>0.96499999999999997</c:v>
                </c:pt>
                <c:pt idx="10">
                  <c:v>1.0089999999999999</c:v>
                </c:pt>
                <c:pt idx="11">
                  <c:v>1.115</c:v>
                </c:pt>
                <c:pt idx="12">
                  <c:v>1.288</c:v>
                </c:pt>
                <c:pt idx="13">
                  <c:v>1.46</c:v>
                </c:pt>
                <c:pt idx="14">
                  <c:v>1.74</c:v>
                </c:pt>
                <c:pt idx="15">
                  <c:v>1.972</c:v>
                </c:pt>
                <c:pt idx="16">
                  <c:v>2.1110000000000002</c:v>
                </c:pt>
                <c:pt idx="17">
                  <c:v>2.4940359999999999</c:v>
                </c:pt>
                <c:pt idx="18">
                  <c:v>2.9879199999999999</c:v>
                </c:pt>
                <c:pt idx="19">
                  <c:v>3.0910980000000001</c:v>
                </c:pt>
                <c:pt idx="20">
                  <c:v>3.2941180000000001</c:v>
                </c:pt>
                <c:pt idx="21">
                  <c:v>3.4319869999999999</c:v>
                </c:pt>
                <c:pt idx="22">
                  <c:v>3.5164979999999999</c:v>
                </c:pt>
                <c:pt idx="23">
                  <c:v>3.6085159999999998</c:v>
                </c:pt>
                <c:pt idx="24">
                  <c:v>3.6844380000000001</c:v>
                </c:pt>
                <c:pt idx="25">
                  <c:v>3.7406799999999998</c:v>
                </c:pt>
                <c:pt idx="26">
                  <c:v>3.7925409999999999</c:v>
                </c:pt>
                <c:pt idx="27">
                  <c:v>3.8508559999999998</c:v>
                </c:pt>
                <c:pt idx="28">
                  <c:v>3.8993060000000002</c:v>
                </c:pt>
                <c:pt idx="29">
                  <c:v>3.9503590000000002</c:v>
                </c:pt>
                <c:pt idx="30">
                  <c:v>3.9933369999999999</c:v>
                </c:pt>
                <c:pt idx="31">
                  <c:v>4.0420280000000002</c:v>
                </c:pt>
                <c:pt idx="32">
                  <c:v>4.0786020000000001</c:v>
                </c:pt>
                <c:pt idx="33">
                  <c:v>4.1146440000000002</c:v>
                </c:pt>
                <c:pt idx="34">
                  <c:v>4.1441790000000003</c:v>
                </c:pt>
                <c:pt idx="35">
                  <c:v>4.1466370000000001</c:v>
                </c:pt>
                <c:pt idx="36">
                  <c:v>4.1583030000000001</c:v>
                </c:pt>
                <c:pt idx="37">
                  <c:v>4.2034500000000001</c:v>
                </c:pt>
                <c:pt idx="38">
                  <c:v>4.2232200000000004</c:v>
                </c:pt>
                <c:pt idx="39">
                  <c:v>4.2270539999999999</c:v>
                </c:pt>
                <c:pt idx="40">
                  <c:v>4.250343</c:v>
                </c:pt>
                <c:pt idx="41">
                  <c:v>4.2373469999999998</c:v>
                </c:pt>
                <c:pt idx="42">
                  <c:v>4.2509459999999999</c:v>
                </c:pt>
                <c:pt idx="43">
                  <c:v>4.2646620000000004</c:v>
                </c:pt>
                <c:pt idx="44">
                  <c:v>4.2589350000000001</c:v>
                </c:pt>
                <c:pt idx="45">
                  <c:v>4.2160679999999999</c:v>
                </c:pt>
                <c:pt idx="46">
                  <c:v>4.1975790000000002</c:v>
                </c:pt>
                <c:pt idx="47">
                  <c:v>4.194375</c:v>
                </c:pt>
                <c:pt idx="48">
                  <c:v>4.2086629999999996</c:v>
                </c:pt>
                <c:pt idx="49">
                  <c:v>4.1343690000000004</c:v>
                </c:pt>
                <c:pt idx="50">
                  <c:v>4.1068639999999998</c:v>
                </c:pt>
              </c:numCache>
            </c:numRef>
          </c:val>
          <c:smooth val="0"/>
        </c:ser>
        <c:ser>
          <c:idx val="4"/>
          <c:order val="4"/>
          <c:tx>
            <c:strRef>
              <c:f>production_region!$B$26</c:f>
              <c:strCache>
                <c:ptCount val="1"/>
                <c:pt idx="0">
                  <c:v>    Rocky Mountains</c:v>
                </c:pt>
              </c:strCache>
            </c:strRef>
          </c:tx>
          <c:spPr>
            <a:ln w="28575" cap="rnd">
              <a:solidFill>
                <a:schemeClr val="accent2"/>
              </a:solidFill>
              <a:round/>
            </a:ln>
            <a:effectLst/>
          </c:spPr>
          <c:marker>
            <c:symbol val="none"/>
          </c:marker>
          <c:cat>
            <c:numRef>
              <c:f>production_region!$BC$1:$DA$1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production_region!$BC$26:$DA$26</c:f>
              <c:numCache>
                <c:formatCode>General</c:formatCode>
                <c:ptCount val="51"/>
                <c:pt idx="0">
                  <c:v>0.40500000000000003</c:v>
                </c:pt>
                <c:pt idx="1">
                  <c:v>0.38900000000000001</c:v>
                </c:pt>
                <c:pt idx="2">
                  <c:v>0.38800000000000001</c:v>
                </c:pt>
                <c:pt idx="3">
                  <c:v>0.38600000000000001</c:v>
                </c:pt>
                <c:pt idx="4">
                  <c:v>0.40899999999999997</c:v>
                </c:pt>
                <c:pt idx="5">
                  <c:v>0.45100000000000001</c:v>
                </c:pt>
                <c:pt idx="6">
                  <c:v>0.48199999999999998</c:v>
                </c:pt>
                <c:pt idx="7">
                  <c:v>0.505</c:v>
                </c:pt>
                <c:pt idx="8">
                  <c:v>0.55700000000000005</c:v>
                </c:pt>
                <c:pt idx="9">
                  <c:v>0.59399999999999997</c:v>
                </c:pt>
                <c:pt idx="10">
                  <c:v>0.69499999999999995</c:v>
                </c:pt>
                <c:pt idx="11">
                  <c:v>0.82599999999999996</c:v>
                </c:pt>
                <c:pt idx="12">
                  <c:v>1.123</c:v>
                </c:pt>
                <c:pt idx="13">
                  <c:v>1.4</c:v>
                </c:pt>
                <c:pt idx="14">
                  <c:v>1.7689999999999999</c:v>
                </c:pt>
                <c:pt idx="15">
                  <c:v>1.96</c:v>
                </c:pt>
                <c:pt idx="16">
                  <c:v>1.7190000000000001</c:v>
                </c:pt>
                <c:pt idx="17">
                  <c:v>1.745025</c:v>
                </c:pt>
                <c:pt idx="18">
                  <c:v>1.8741239999999999</c:v>
                </c:pt>
                <c:pt idx="19">
                  <c:v>1.9457690000000001</c:v>
                </c:pt>
                <c:pt idx="20">
                  <c:v>1.964653</c:v>
                </c:pt>
                <c:pt idx="21">
                  <c:v>1.9787440000000001</c:v>
                </c:pt>
                <c:pt idx="22">
                  <c:v>1.98916</c:v>
                </c:pt>
                <c:pt idx="23">
                  <c:v>2.004845</c:v>
                </c:pt>
                <c:pt idx="24">
                  <c:v>2.0441009999999999</c:v>
                </c:pt>
                <c:pt idx="25">
                  <c:v>2.0874109999999999</c:v>
                </c:pt>
                <c:pt idx="26">
                  <c:v>2.1196220000000001</c:v>
                </c:pt>
                <c:pt idx="27">
                  <c:v>2.1910759999999998</c:v>
                </c:pt>
                <c:pt idx="28">
                  <c:v>2.250988</c:v>
                </c:pt>
                <c:pt idx="29">
                  <c:v>2.3252760000000001</c:v>
                </c:pt>
                <c:pt idx="30">
                  <c:v>2.3970989999999999</c:v>
                </c:pt>
                <c:pt idx="31">
                  <c:v>2.4553699999999998</c:v>
                </c:pt>
                <c:pt idx="32">
                  <c:v>2.4744069999999998</c:v>
                </c:pt>
                <c:pt idx="33">
                  <c:v>2.475568</c:v>
                </c:pt>
                <c:pt idx="34">
                  <c:v>2.5663170000000002</c:v>
                </c:pt>
                <c:pt idx="35">
                  <c:v>2.585582</c:v>
                </c:pt>
                <c:pt idx="36">
                  <c:v>2.6063320000000001</c:v>
                </c:pt>
                <c:pt idx="37">
                  <c:v>2.6446800000000001</c:v>
                </c:pt>
                <c:pt idx="38">
                  <c:v>2.520715</c:v>
                </c:pt>
                <c:pt idx="39">
                  <c:v>2.5556549999999998</c:v>
                </c:pt>
                <c:pt idx="40">
                  <c:v>2.584908</c:v>
                </c:pt>
                <c:pt idx="41">
                  <c:v>2.6199150000000002</c:v>
                </c:pt>
                <c:pt idx="42">
                  <c:v>2.6431119999999999</c:v>
                </c:pt>
                <c:pt idx="43">
                  <c:v>2.6172089999999999</c:v>
                </c:pt>
                <c:pt idx="44">
                  <c:v>2.5780470000000002</c:v>
                </c:pt>
                <c:pt idx="45">
                  <c:v>2.4455</c:v>
                </c:pt>
                <c:pt idx="46">
                  <c:v>2.4284050000000001</c:v>
                </c:pt>
                <c:pt idx="47">
                  <c:v>2.425789</c:v>
                </c:pt>
                <c:pt idx="48">
                  <c:v>2.3293279999999998</c:v>
                </c:pt>
                <c:pt idx="49">
                  <c:v>2.341485</c:v>
                </c:pt>
                <c:pt idx="50">
                  <c:v>2.351639</c:v>
                </c:pt>
              </c:numCache>
            </c:numRef>
          </c:val>
          <c:smooth val="0"/>
        </c:ser>
        <c:ser>
          <c:idx val="5"/>
          <c:order val="5"/>
          <c:tx>
            <c:strRef>
              <c:f>production_region!$B$27</c:f>
              <c:strCache>
                <c:ptCount val="1"/>
                <c:pt idx="0">
                  <c:v>    West Coast</c:v>
                </c:pt>
              </c:strCache>
            </c:strRef>
          </c:tx>
          <c:spPr>
            <a:ln w="28575" cap="rnd">
              <a:solidFill>
                <a:schemeClr val="accent5"/>
              </a:solidFill>
              <a:round/>
            </a:ln>
            <a:effectLst/>
          </c:spPr>
          <c:marker>
            <c:symbol val="none"/>
          </c:marker>
          <c:cat>
            <c:numRef>
              <c:f>production_region!$BC$1:$DA$1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production_region!$BC$27:$DA$27</c:f>
              <c:numCache>
                <c:formatCode>General</c:formatCode>
                <c:ptCount val="51"/>
                <c:pt idx="0">
                  <c:v>0.74099999999999999</c:v>
                </c:pt>
                <c:pt idx="1">
                  <c:v>0.71399999999999997</c:v>
                </c:pt>
                <c:pt idx="2">
                  <c:v>0.70699999999999996</c:v>
                </c:pt>
                <c:pt idx="3">
                  <c:v>0.68</c:v>
                </c:pt>
                <c:pt idx="4">
                  <c:v>0.65600000000000003</c:v>
                </c:pt>
                <c:pt idx="5">
                  <c:v>0.63100000000000001</c:v>
                </c:pt>
                <c:pt idx="6">
                  <c:v>0.61099999999999999</c:v>
                </c:pt>
                <c:pt idx="7">
                  <c:v>0.59899999999999998</c:v>
                </c:pt>
                <c:pt idx="8">
                  <c:v>0.58599999999999997</c:v>
                </c:pt>
                <c:pt idx="9">
                  <c:v>0.56799999999999995</c:v>
                </c:pt>
                <c:pt idx="10">
                  <c:v>0.54800000000000004</c:v>
                </c:pt>
                <c:pt idx="11">
                  <c:v>0.53100000000000003</c:v>
                </c:pt>
                <c:pt idx="12">
                  <c:v>0.53900000000000003</c:v>
                </c:pt>
                <c:pt idx="13">
                  <c:v>0.54500000000000004</c:v>
                </c:pt>
                <c:pt idx="14">
                  <c:v>0.56100000000000005</c:v>
                </c:pt>
                <c:pt idx="15">
                  <c:v>0.55100000000000005</c:v>
                </c:pt>
                <c:pt idx="16">
                  <c:v>0.50800000000000001</c:v>
                </c:pt>
                <c:pt idx="17">
                  <c:v>0.40600599999999998</c:v>
                </c:pt>
                <c:pt idx="18">
                  <c:v>0.33601799999999998</c:v>
                </c:pt>
                <c:pt idx="19">
                  <c:v>0.310394</c:v>
                </c:pt>
                <c:pt idx="20">
                  <c:v>0.30880099999999999</c:v>
                </c:pt>
                <c:pt idx="21">
                  <c:v>0.29952600000000001</c:v>
                </c:pt>
                <c:pt idx="22">
                  <c:v>0.29354999999999998</c:v>
                </c:pt>
                <c:pt idx="23">
                  <c:v>0.28805799999999998</c:v>
                </c:pt>
                <c:pt idx="24">
                  <c:v>0.282661</c:v>
                </c:pt>
                <c:pt idx="25">
                  <c:v>0.278337</c:v>
                </c:pt>
                <c:pt idx="26">
                  <c:v>0.27326499999999998</c:v>
                </c:pt>
                <c:pt idx="27">
                  <c:v>0.26891700000000002</c:v>
                </c:pt>
                <c:pt idx="28">
                  <c:v>0.26500600000000002</c:v>
                </c:pt>
                <c:pt idx="29">
                  <c:v>0.26208199999999998</c:v>
                </c:pt>
                <c:pt idx="30">
                  <c:v>0.259801</c:v>
                </c:pt>
                <c:pt idx="31">
                  <c:v>0.25914399999999999</c:v>
                </c:pt>
                <c:pt idx="32">
                  <c:v>0.25468400000000002</c:v>
                </c:pt>
                <c:pt idx="33">
                  <c:v>0.25049500000000002</c:v>
                </c:pt>
                <c:pt idx="34">
                  <c:v>0.24609800000000001</c:v>
                </c:pt>
                <c:pt idx="35">
                  <c:v>0.243285</c:v>
                </c:pt>
                <c:pt idx="36">
                  <c:v>0.24187700000000001</c:v>
                </c:pt>
                <c:pt idx="37">
                  <c:v>0.239733</c:v>
                </c:pt>
                <c:pt idx="38">
                  <c:v>0.23857500000000001</c:v>
                </c:pt>
                <c:pt idx="39">
                  <c:v>0.23649999999999999</c:v>
                </c:pt>
                <c:pt idx="40">
                  <c:v>0.23428599999999999</c:v>
                </c:pt>
                <c:pt idx="41">
                  <c:v>0.23646300000000001</c:v>
                </c:pt>
                <c:pt idx="42">
                  <c:v>0.236514</c:v>
                </c:pt>
                <c:pt idx="43">
                  <c:v>0.23646600000000001</c:v>
                </c:pt>
                <c:pt idx="44">
                  <c:v>0.23555100000000001</c:v>
                </c:pt>
                <c:pt idx="45">
                  <c:v>0.24157300000000001</c:v>
                </c:pt>
                <c:pt idx="46">
                  <c:v>0.242869</c:v>
                </c:pt>
                <c:pt idx="47">
                  <c:v>0.24204600000000001</c:v>
                </c:pt>
                <c:pt idx="48">
                  <c:v>0.23155600000000001</c:v>
                </c:pt>
                <c:pt idx="49">
                  <c:v>0.233874</c:v>
                </c:pt>
                <c:pt idx="50">
                  <c:v>0.236982</c:v>
                </c:pt>
              </c:numCache>
            </c:numRef>
          </c:val>
          <c:smooth val="0"/>
        </c:ser>
        <c:dLbls>
          <c:showLegendKey val="0"/>
          <c:showVal val="0"/>
          <c:showCatName val="0"/>
          <c:showSerName val="0"/>
          <c:showPercent val="0"/>
          <c:showBubbleSize val="0"/>
        </c:dLbls>
        <c:smooth val="0"/>
        <c:axId val="208857536"/>
        <c:axId val="208858096"/>
      </c:lineChart>
      <c:catAx>
        <c:axId val="208857536"/>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8858096"/>
        <c:crosses val="autoZero"/>
        <c:auto val="1"/>
        <c:lblAlgn val="ctr"/>
        <c:lblOffset val="100"/>
        <c:tickLblSkip val="10"/>
        <c:tickMarkSkip val="10"/>
        <c:noMultiLvlLbl val="0"/>
      </c:catAx>
      <c:valAx>
        <c:axId val="208858096"/>
        <c:scaling>
          <c:orientation val="minMax"/>
          <c:max val="5"/>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8857536"/>
        <c:crossesAt val="18"/>
        <c:crossBetween val="midCat"/>
        <c:majorUnit val="1"/>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22041630212890059"/>
          <c:w val="0.68894685039370074"/>
          <c:h val="0.68990740740740752"/>
        </c:manualLayout>
      </c:layout>
      <c:lineChart>
        <c:grouping val="standard"/>
        <c:varyColors val="0"/>
        <c:ser>
          <c:idx val="1"/>
          <c:order val="0"/>
          <c:tx>
            <c:strRef>
              <c:f>NGPL!$B$26</c:f>
              <c:strCache>
                <c:ptCount val="1"/>
                <c:pt idx="0">
                  <c:v>lowprice</c:v>
                </c:pt>
              </c:strCache>
            </c:strRef>
          </c:tx>
          <c:spPr>
            <a:ln w="28575" cap="rnd">
              <a:solidFill>
                <a:schemeClr val="accent5"/>
              </a:solidFill>
              <a:round/>
            </a:ln>
            <a:effectLst/>
          </c:spPr>
          <c:marker>
            <c:symbol val="none"/>
          </c:marker>
          <c:cat>
            <c:numRef>
              <c:f>NGPL!$AI$1:$DA$1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NGPL!$AI$26:$DA$26</c:f>
              <c:numCache>
                <c:formatCode>General</c:formatCode>
                <c:ptCount val="51"/>
                <c:pt idx="0">
                  <c:v>1.9109700000000001</c:v>
                </c:pt>
                <c:pt idx="1">
                  <c:v>1.868395</c:v>
                </c:pt>
                <c:pt idx="2">
                  <c:v>1.8802410000000001</c:v>
                </c:pt>
                <c:pt idx="3">
                  <c:v>1.7192049999999999</c:v>
                </c:pt>
                <c:pt idx="4">
                  <c:v>1.809156</c:v>
                </c:pt>
                <c:pt idx="5">
                  <c:v>1.7169949999999998</c:v>
                </c:pt>
                <c:pt idx="6">
                  <c:v>1.7387779999999999</c:v>
                </c:pt>
                <c:pt idx="7">
                  <c:v>1.7829970000000002</c:v>
                </c:pt>
                <c:pt idx="8">
                  <c:v>1.7836669999999999</c:v>
                </c:pt>
                <c:pt idx="9">
                  <c:v>1.909929</c:v>
                </c:pt>
                <c:pt idx="10">
                  <c:v>2.0740250000000002</c:v>
                </c:pt>
                <c:pt idx="11">
                  <c:v>2.2160680000000004</c:v>
                </c:pt>
                <c:pt idx="12">
                  <c:v>2.40794</c:v>
                </c:pt>
                <c:pt idx="13">
                  <c:v>2.6056360000000001</c:v>
                </c:pt>
                <c:pt idx="14">
                  <c:v>3.0145149999999998</c:v>
                </c:pt>
                <c:pt idx="15">
                  <c:v>3.3423259999999999</c:v>
                </c:pt>
                <c:pt idx="16">
                  <c:v>3.509172</c:v>
                </c:pt>
                <c:pt idx="17">
                  <c:v>3.7320000000000002</c:v>
                </c:pt>
                <c:pt idx="18">
                  <c:v>4.0932940000000002</c:v>
                </c:pt>
                <c:pt idx="19">
                  <c:v>4.2639290000000001</c:v>
                </c:pt>
                <c:pt idx="20">
                  <c:v>4.3296089999999996</c:v>
                </c:pt>
                <c:pt idx="21">
                  <c:v>4.4344250000000001</c:v>
                </c:pt>
                <c:pt idx="22">
                  <c:v>4.4846630000000003</c:v>
                </c:pt>
                <c:pt idx="23">
                  <c:v>4.4998189999999996</c:v>
                </c:pt>
                <c:pt idx="24">
                  <c:v>4.5091049999999999</c:v>
                </c:pt>
                <c:pt idx="25">
                  <c:v>4.5209760000000001</c:v>
                </c:pt>
                <c:pt idx="26">
                  <c:v>4.5129060000000001</c:v>
                </c:pt>
                <c:pt idx="27">
                  <c:v>4.5124630000000003</c:v>
                </c:pt>
                <c:pt idx="28">
                  <c:v>4.4980979999999997</c:v>
                </c:pt>
                <c:pt idx="29">
                  <c:v>4.5019809999999998</c:v>
                </c:pt>
                <c:pt idx="30">
                  <c:v>4.4860899999999999</c:v>
                </c:pt>
                <c:pt idx="31">
                  <c:v>4.483187</c:v>
                </c:pt>
                <c:pt idx="32">
                  <c:v>4.4652570000000003</c:v>
                </c:pt>
                <c:pt idx="33">
                  <c:v>4.4804880000000002</c:v>
                </c:pt>
                <c:pt idx="34">
                  <c:v>4.4940300000000004</c:v>
                </c:pt>
                <c:pt idx="35">
                  <c:v>4.495635</c:v>
                </c:pt>
                <c:pt idx="36">
                  <c:v>4.4955499999999997</c:v>
                </c:pt>
                <c:pt idx="37">
                  <c:v>4.5013240000000003</c:v>
                </c:pt>
                <c:pt idx="38">
                  <c:v>4.499123</c:v>
                </c:pt>
                <c:pt idx="39">
                  <c:v>4.5048539999999999</c:v>
                </c:pt>
                <c:pt idx="40">
                  <c:v>4.4900770000000003</c:v>
                </c:pt>
                <c:pt idx="41">
                  <c:v>4.5050090000000003</c:v>
                </c:pt>
                <c:pt idx="42">
                  <c:v>4.5127069999999998</c:v>
                </c:pt>
                <c:pt idx="43">
                  <c:v>4.5201079999999996</c:v>
                </c:pt>
                <c:pt idx="44">
                  <c:v>4.5427989999999996</c:v>
                </c:pt>
                <c:pt idx="45">
                  <c:v>4.5590210000000004</c:v>
                </c:pt>
                <c:pt idx="46">
                  <c:v>4.5860240000000001</c:v>
                </c:pt>
                <c:pt idx="47">
                  <c:v>4.6085979999999998</c:v>
                </c:pt>
                <c:pt idx="48">
                  <c:v>4.6245520000000004</c:v>
                </c:pt>
                <c:pt idx="49">
                  <c:v>4.6201040000000004</c:v>
                </c:pt>
                <c:pt idx="50">
                  <c:v>4.6356310000000001</c:v>
                </c:pt>
              </c:numCache>
            </c:numRef>
          </c:val>
          <c:smooth val="0"/>
        </c:ser>
        <c:ser>
          <c:idx val="2"/>
          <c:order val="1"/>
          <c:tx>
            <c:strRef>
              <c:f>NGPL!$B$27</c:f>
              <c:strCache>
                <c:ptCount val="1"/>
                <c:pt idx="0">
                  <c:v>highprice</c:v>
                </c:pt>
              </c:strCache>
            </c:strRef>
          </c:tx>
          <c:spPr>
            <a:ln w="28575" cap="rnd">
              <a:solidFill>
                <a:schemeClr val="accent4"/>
              </a:solidFill>
              <a:round/>
            </a:ln>
            <a:effectLst/>
          </c:spPr>
          <c:marker>
            <c:symbol val="none"/>
          </c:marker>
          <c:cat>
            <c:numRef>
              <c:f>NGPL!$AI$1:$DA$1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NGPL!$AI$27:$DA$27</c:f>
              <c:numCache>
                <c:formatCode>General</c:formatCode>
                <c:ptCount val="51"/>
                <c:pt idx="0">
                  <c:v>1.9109700000000001</c:v>
                </c:pt>
                <c:pt idx="1">
                  <c:v>1.868395</c:v>
                </c:pt>
                <c:pt idx="2">
                  <c:v>1.8802410000000001</c:v>
                </c:pt>
                <c:pt idx="3">
                  <c:v>1.7192049999999999</c:v>
                </c:pt>
                <c:pt idx="4">
                  <c:v>1.809156</c:v>
                </c:pt>
                <c:pt idx="5">
                  <c:v>1.7169949999999998</c:v>
                </c:pt>
                <c:pt idx="6">
                  <c:v>1.7387779999999999</c:v>
                </c:pt>
                <c:pt idx="7">
                  <c:v>1.7829970000000002</c:v>
                </c:pt>
                <c:pt idx="8">
                  <c:v>1.7836669999999999</c:v>
                </c:pt>
                <c:pt idx="9">
                  <c:v>1.909929</c:v>
                </c:pt>
                <c:pt idx="10">
                  <c:v>2.0740250000000002</c:v>
                </c:pt>
                <c:pt idx="11">
                  <c:v>2.2160680000000004</c:v>
                </c:pt>
                <c:pt idx="12">
                  <c:v>2.40794</c:v>
                </c:pt>
                <c:pt idx="13">
                  <c:v>2.6056360000000001</c:v>
                </c:pt>
                <c:pt idx="14">
                  <c:v>3.0145149999999998</c:v>
                </c:pt>
                <c:pt idx="15">
                  <c:v>3.3423259999999999</c:v>
                </c:pt>
                <c:pt idx="16">
                  <c:v>3.509172</c:v>
                </c:pt>
                <c:pt idx="17">
                  <c:v>3.7320000000000002</c:v>
                </c:pt>
                <c:pt idx="18">
                  <c:v>4.3595059999999997</c:v>
                </c:pt>
                <c:pt idx="19">
                  <c:v>4.9059920000000004</c:v>
                </c:pt>
                <c:pt idx="20">
                  <c:v>5.2240070000000003</c:v>
                </c:pt>
                <c:pt idx="21">
                  <c:v>5.4235959999999999</c:v>
                </c:pt>
                <c:pt idx="22">
                  <c:v>5.5471240000000002</c:v>
                </c:pt>
                <c:pt idx="23">
                  <c:v>5.635313</c:v>
                </c:pt>
                <c:pt idx="24">
                  <c:v>5.7298739999999997</c:v>
                </c:pt>
                <c:pt idx="25">
                  <c:v>5.811941</c:v>
                </c:pt>
                <c:pt idx="26">
                  <c:v>5.8929419999999997</c:v>
                </c:pt>
                <c:pt idx="27">
                  <c:v>5.9925790000000001</c:v>
                </c:pt>
                <c:pt idx="28">
                  <c:v>6.0851550000000003</c:v>
                </c:pt>
                <c:pt idx="29">
                  <c:v>6.1497919999999997</c:v>
                </c:pt>
                <c:pt idx="30">
                  <c:v>6.2147920000000001</c:v>
                </c:pt>
                <c:pt idx="31">
                  <c:v>6.2599</c:v>
                </c:pt>
                <c:pt idx="32">
                  <c:v>6.3305530000000001</c:v>
                </c:pt>
                <c:pt idx="33">
                  <c:v>6.3866849999999999</c:v>
                </c:pt>
                <c:pt idx="34">
                  <c:v>6.4395850000000001</c:v>
                </c:pt>
                <c:pt idx="35">
                  <c:v>6.4806100000000004</c:v>
                </c:pt>
                <c:pt idx="36">
                  <c:v>6.4941849999999999</c:v>
                </c:pt>
                <c:pt idx="37">
                  <c:v>6.5058259999999999</c:v>
                </c:pt>
                <c:pt idx="38">
                  <c:v>6.4993410000000003</c:v>
                </c:pt>
                <c:pt idx="39">
                  <c:v>6.4149190000000003</c:v>
                </c:pt>
                <c:pt idx="40">
                  <c:v>6.4501200000000001</c:v>
                </c:pt>
                <c:pt idx="41">
                  <c:v>6.3637889999999997</c:v>
                </c:pt>
                <c:pt idx="42">
                  <c:v>6.4186610000000002</c:v>
                </c:pt>
                <c:pt idx="43">
                  <c:v>6.3516050000000002</c:v>
                </c:pt>
                <c:pt idx="44">
                  <c:v>6.3397129999999997</c:v>
                </c:pt>
                <c:pt idx="45">
                  <c:v>6.3312039999999996</c:v>
                </c:pt>
                <c:pt idx="46">
                  <c:v>6.3512019999999998</c:v>
                </c:pt>
                <c:pt idx="47">
                  <c:v>6.3577279999999998</c:v>
                </c:pt>
                <c:pt idx="48">
                  <c:v>6.3653680000000001</c:v>
                </c:pt>
                <c:pt idx="49">
                  <c:v>6.3713839999999999</c:v>
                </c:pt>
                <c:pt idx="50">
                  <c:v>6.3812509999999998</c:v>
                </c:pt>
              </c:numCache>
            </c:numRef>
          </c:val>
          <c:smooth val="0"/>
        </c:ser>
        <c:ser>
          <c:idx val="3"/>
          <c:order val="2"/>
          <c:tx>
            <c:strRef>
              <c:f>NGPL!$B$28</c:f>
              <c:strCache>
                <c:ptCount val="1"/>
                <c:pt idx="0">
                  <c:v>lowmacro</c:v>
                </c:pt>
              </c:strCache>
            </c:strRef>
          </c:tx>
          <c:spPr>
            <a:ln w="28575" cap="rnd">
              <a:solidFill>
                <a:schemeClr val="accent6"/>
              </a:solidFill>
              <a:round/>
            </a:ln>
            <a:effectLst/>
          </c:spPr>
          <c:marker>
            <c:symbol val="none"/>
          </c:marker>
          <c:cat>
            <c:numRef>
              <c:f>NGPL!$AI$1:$DA$1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NGPL!$AI$28:$DA$28</c:f>
              <c:numCache>
                <c:formatCode>General</c:formatCode>
                <c:ptCount val="51"/>
                <c:pt idx="0">
                  <c:v>1.9109700000000001</c:v>
                </c:pt>
                <c:pt idx="1">
                  <c:v>1.868395</c:v>
                </c:pt>
                <c:pt idx="2">
                  <c:v>1.8802410000000001</c:v>
                </c:pt>
                <c:pt idx="3">
                  <c:v>1.7192049999999999</c:v>
                </c:pt>
                <c:pt idx="4">
                  <c:v>1.809156</c:v>
                </c:pt>
                <c:pt idx="5">
                  <c:v>1.7169949999999998</c:v>
                </c:pt>
                <c:pt idx="6">
                  <c:v>1.7387779999999999</c:v>
                </c:pt>
                <c:pt idx="7">
                  <c:v>1.7829970000000002</c:v>
                </c:pt>
                <c:pt idx="8">
                  <c:v>1.7836669999999999</c:v>
                </c:pt>
                <c:pt idx="9">
                  <c:v>1.909929</c:v>
                </c:pt>
                <c:pt idx="10">
                  <c:v>2.0740250000000002</c:v>
                </c:pt>
                <c:pt idx="11">
                  <c:v>2.2160680000000004</c:v>
                </c:pt>
                <c:pt idx="12">
                  <c:v>2.40794</c:v>
                </c:pt>
                <c:pt idx="13">
                  <c:v>2.6056360000000001</c:v>
                </c:pt>
                <c:pt idx="14">
                  <c:v>3.0145149999999998</c:v>
                </c:pt>
                <c:pt idx="15">
                  <c:v>3.3423259999999999</c:v>
                </c:pt>
                <c:pt idx="16">
                  <c:v>3.509172</c:v>
                </c:pt>
                <c:pt idx="17">
                  <c:v>3.7320000000000002</c:v>
                </c:pt>
                <c:pt idx="18">
                  <c:v>4.2341920000000002</c:v>
                </c:pt>
                <c:pt idx="19">
                  <c:v>4.5406040000000001</c:v>
                </c:pt>
                <c:pt idx="20">
                  <c:v>4.7525440000000003</c:v>
                </c:pt>
                <c:pt idx="21">
                  <c:v>4.8549179999999996</c:v>
                </c:pt>
                <c:pt idx="22">
                  <c:v>4.9292030000000002</c:v>
                </c:pt>
                <c:pt idx="23">
                  <c:v>4.9758459999999998</c:v>
                </c:pt>
                <c:pt idx="24">
                  <c:v>5.0391000000000004</c:v>
                </c:pt>
                <c:pt idx="25">
                  <c:v>5.0916420000000002</c:v>
                </c:pt>
                <c:pt idx="26">
                  <c:v>5.1262420000000004</c:v>
                </c:pt>
                <c:pt idx="27">
                  <c:v>5.1863169999999998</c:v>
                </c:pt>
                <c:pt idx="28">
                  <c:v>5.2386540000000004</c:v>
                </c:pt>
                <c:pt idx="29">
                  <c:v>5.267455</c:v>
                </c:pt>
                <c:pt idx="30">
                  <c:v>5.2696810000000003</c:v>
                </c:pt>
                <c:pt idx="31">
                  <c:v>5.2865859999999998</c:v>
                </c:pt>
                <c:pt idx="32">
                  <c:v>5.2974560000000004</c:v>
                </c:pt>
                <c:pt idx="33">
                  <c:v>5.3171410000000003</c:v>
                </c:pt>
                <c:pt idx="34">
                  <c:v>5.3354189999999999</c:v>
                </c:pt>
                <c:pt idx="35">
                  <c:v>5.3492319999999998</c:v>
                </c:pt>
                <c:pt idx="36">
                  <c:v>5.3220619999999998</c:v>
                </c:pt>
                <c:pt idx="37">
                  <c:v>5.338514</c:v>
                </c:pt>
                <c:pt idx="38">
                  <c:v>5.3290709999999999</c:v>
                </c:pt>
                <c:pt idx="39">
                  <c:v>5.315067</c:v>
                </c:pt>
                <c:pt idx="40">
                  <c:v>5.3227450000000003</c:v>
                </c:pt>
                <c:pt idx="41">
                  <c:v>5.3285369999999999</c:v>
                </c:pt>
                <c:pt idx="42">
                  <c:v>5.330184</c:v>
                </c:pt>
                <c:pt idx="43">
                  <c:v>5.3315340000000004</c:v>
                </c:pt>
                <c:pt idx="44">
                  <c:v>5.3455849999999998</c:v>
                </c:pt>
                <c:pt idx="45">
                  <c:v>5.3165339999999999</c:v>
                </c:pt>
                <c:pt idx="46">
                  <c:v>5.3171330000000001</c:v>
                </c:pt>
                <c:pt idx="47">
                  <c:v>5.332363</c:v>
                </c:pt>
                <c:pt idx="48">
                  <c:v>5.3339220000000003</c:v>
                </c:pt>
                <c:pt idx="49">
                  <c:v>5.2968039999999998</c:v>
                </c:pt>
                <c:pt idx="50">
                  <c:v>5.2884469999999997</c:v>
                </c:pt>
              </c:numCache>
            </c:numRef>
          </c:val>
          <c:smooth val="0"/>
        </c:ser>
        <c:ser>
          <c:idx val="4"/>
          <c:order val="3"/>
          <c:tx>
            <c:strRef>
              <c:f>NGPL!$B$29</c:f>
              <c:strCache>
                <c:ptCount val="1"/>
                <c:pt idx="0">
                  <c:v>highmacro</c:v>
                </c:pt>
              </c:strCache>
            </c:strRef>
          </c:tx>
          <c:spPr>
            <a:ln w="28575" cap="rnd">
              <a:solidFill>
                <a:schemeClr val="accent1"/>
              </a:solidFill>
              <a:round/>
            </a:ln>
            <a:effectLst/>
          </c:spPr>
          <c:marker>
            <c:symbol val="none"/>
          </c:marker>
          <c:cat>
            <c:numRef>
              <c:f>NGPL!$AI$1:$DA$1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NGPL!$AI$29:$DA$29</c:f>
              <c:numCache>
                <c:formatCode>General</c:formatCode>
                <c:ptCount val="51"/>
                <c:pt idx="0">
                  <c:v>1.9109700000000001</c:v>
                </c:pt>
                <c:pt idx="1">
                  <c:v>1.868395</c:v>
                </c:pt>
                <c:pt idx="2">
                  <c:v>1.8802410000000001</c:v>
                </c:pt>
                <c:pt idx="3">
                  <c:v>1.7192049999999999</c:v>
                </c:pt>
                <c:pt idx="4">
                  <c:v>1.809156</c:v>
                </c:pt>
                <c:pt idx="5">
                  <c:v>1.7169949999999998</c:v>
                </c:pt>
                <c:pt idx="6">
                  <c:v>1.7387779999999999</c:v>
                </c:pt>
                <c:pt idx="7">
                  <c:v>1.7829970000000002</c:v>
                </c:pt>
                <c:pt idx="8">
                  <c:v>1.7836669999999999</c:v>
                </c:pt>
                <c:pt idx="9">
                  <c:v>1.909929</c:v>
                </c:pt>
                <c:pt idx="10">
                  <c:v>2.0740250000000002</c:v>
                </c:pt>
                <c:pt idx="11">
                  <c:v>2.2160680000000004</c:v>
                </c:pt>
                <c:pt idx="12">
                  <c:v>2.40794</c:v>
                </c:pt>
                <c:pt idx="13">
                  <c:v>2.6056360000000001</c:v>
                </c:pt>
                <c:pt idx="14">
                  <c:v>3.0145149999999998</c:v>
                </c:pt>
                <c:pt idx="15">
                  <c:v>3.3423259999999999</c:v>
                </c:pt>
                <c:pt idx="16">
                  <c:v>3.509172</c:v>
                </c:pt>
                <c:pt idx="17">
                  <c:v>3.7320000000000002</c:v>
                </c:pt>
                <c:pt idx="18">
                  <c:v>4.2341839999999999</c:v>
                </c:pt>
                <c:pt idx="19">
                  <c:v>4.5538759999999998</c:v>
                </c:pt>
                <c:pt idx="20">
                  <c:v>4.7845760000000004</c:v>
                </c:pt>
                <c:pt idx="21">
                  <c:v>4.8804970000000001</c:v>
                </c:pt>
                <c:pt idx="22">
                  <c:v>4.9673319999999999</c:v>
                </c:pt>
                <c:pt idx="23">
                  <c:v>5.0368820000000003</c:v>
                </c:pt>
                <c:pt idx="24">
                  <c:v>5.1096000000000004</c:v>
                </c:pt>
                <c:pt idx="25">
                  <c:v>5.1604669999999997</c:v>
                </c:pt>
                <c:pt idx="26">
                  <c:v>5.2197380000000004</c:v>
                </c:pt>
                <c:pt idx="27">
                  <c:v>5.2681389999999997</c:v>
                </c:pt>
                <c:pt idx="28">
                  <c:v>5.2935629999999998</c:v>
                </c:pt>
                <c:pt idx="29">
                  <c:v>5.3299320000000003</c:v>
                </c:pt>
                <c:pt idx="30">
                  <c:v>5.3697049999999997</c:v>
                </c:pt>
                <c:pt idx="31">
                  <c:v>5.4030849999999999</c:v>
                </c:pt>
                <c:pt idx="32">
                  <c:v>5.4364109999999997</c:v>
                </c:pt>
                <c:pt idx="33">
                  <c:v>5.4537040000000001</c:v>
                </c:pt>
                <c:pt idx="34">
                  <c:v>5.4993590000000001</c:v>
                </c:pt>
                <c:pt idx="35">
                  <c:v>5.5081059999999997</c:v>
                </c:pt>
                <c:pt idx="36">
                  <c:v>5.5236049999999999</c:v>
                </c:pt>
                <c:pt idx="37">
                  <c:v>5.5564270000000002</c:v>
                </c:pt>
                <c:pt idx="38">
                  <c:v>5.5574630000000003</c:v>
                </c:pt>
                <c:pt idx="39">
                  <c:v>5.5721990000000003</c:v>
                </c:pt>
                <c:pt idx="40">
                  <c:v>5.603796</c:v>
                </c:pt>
                <c:pt idx="41">
                  <c:v>5.6244680000000002</c:v>
                </c:pt>
                <c:pt idx="42">
                  <c:v>5.6458259999999996</c:v>
                </c:pt>
                <c:pt idx="43">
                  <c:v>5.6686249999999996</c:v>
                </c:pt>
                <c:pt idx="44">
                  <c:v>5.720345</c:v>
                </c:pt>
                <c:pt idx="45">
                  <c:v>5.7313520000000002</c:v>
                </c:pt>
                <c:pt idx="46">
                  <c:v>5.8113029999999997</c:v>
                </c:pt>
                <c:pt idx="47">
                  <c:v>5.8275920000000001</c:v>
                </c:pt>
                <c:pt idx="48">
                  <c:v>5.8354340000000002</c:v>
                </c:pt>
                <c:pt idx="49">
                  <c:v>5.8733880000000003</c:v>
                </c:pt>
                <c:pt idx="50">
                  <c:v>5.9222570000000001</c:v>
                </c:pt>
              </c:numCache>
            </c:numRef>
          </c:val>
          <c:smooth val="0"/>
        </c:ser>
        <c:ser>
          <c:idx val="5"/>
          <c:order val="4"/>
          <c:tx>
            <c:strRef>
              <c:f>NGPL!$B$30</c:f>
              <c:strCache>
                <c:ptCount val="1"/>
                <c:pt idx="0">
                  <c:v>lowrt</c:v>
                </c:pt>
              </c:strCache>
            </c:strRef>
          </c:tx>
          <c:spPr>
            <a:ln w="28575" cap="rnd">
              <a:solidFill>
                <a:schemeClr val="accent2"/>
              </a:solidFill>
              <a:round/>
            </a:ln>
            <a:effectLst/>
          </c:spPr>
          <c:marker>
            <c:symbol val="none"/>
          </c:marker>
          <c:cat>
            <c:numRef>
              <c:f>NGPL!$AI$1:$DA$1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NGPL!$AI$30:$DA$30</c:f>
              <c:numCache>
                <c:formatCode>General</c:formatCode>
                <c:ptCount val="51"/>
                <c:pt idx="0">
                  <c:v>1.9109700000000001</c:v>
                </c:pt>
                <c:pt idx="1">
                  <c:v>1.868395</c:v>
                </c:pt>
                <c:pt idx="2">
                  <c:v>1.8802410000000001</c:v>
                </c:pt>
                <c:pt idx="3">
                  <c:v>1.7192049999999999</c:v>
                </c:pt>
                <c:pt idx="4">
                  <c:v>1.809156</c:v>
                </c:pt>
                <c:pt idx="5">
                  <c:v>1.7169949999999998</c:v>
                </c:pt>
                <c:pt idx="6">
                  <c:v>1.7387779999999999</c:v>
                </c:pt>
                <c:pt idx="7">
                  <c:v>1.7829970000000002</c:v>
                </c:pt>
                <c:pt idx="8">
                  <c:v>1.7836669999999999</c:v>
                </c:pt>
                <c:pt idx="9">
                  <c:v>1.909929</c:v>
                </c:pt>
                <c:pt idx="10">
                  <c:v>2.0740250000000002</c:v>
                </c:pt>
                <c:pt idx="11">
                  <c:v>2.2160680000000004</c:v>
                </c:pt>
                <c:pt idx="12">
                  <c:v>2.40794</c:v>
                </c:pt>
                <c:pt idx="13">
                  <c:v>2.6056360000000001</c:v>
                </c:pt>
                <c:pt idx="14">
                  <c:v>3.0145149999999998</c:v>
                </c:pt>
                <c:pt idx="15">
                  <c:v>3.3423259999999999</c:v>
                </c:pt>
                <c:pt idx="16">
                  <c:v>3.509172</c:v>
                </c:pt>
                <c:pt idx="17">
                  <c:v>3.7320000000000002</c:v>
                </c:pt>
                <c:pt idx="18">
                  <c:v>3.8596029999999999</c:v>
                </c:pt>
                <c:pt idx="19">
                  <c:v>4.0683379999999998</c:v>
                </c:pt>
                <c:pt idx="20">
                  <c:v>4.1982910000000002</c:v>
                </c:pt>
                <c:pt idx="21">
                  <c:v>4.2184860000000004</c:v>
                </c:pt>
                <c:pt idx="22">
                  <c:v>4.2114849999999997</c:v>
                </c:pt>
                <c:pt idx="23">
                  <c:v>4.220059</c:v>
                </c:pt>
                <c:pt idx="24">
                  <c:v>4.2385219999999997</c:v>
                </c:pt>
                <c:pt idx="25">
                  <c:v>4.2350089999999998</c:v>
                </c:pt>
                <c:pt idx="26">
                  <c:v>4.2290729999999996</c:v>
                </c:pt>
                <c:pt idx="27">
                  <c:v>4.1986879999999998</c:v>
                </c:pt>
                <c:pt idx="28">
                  <c:v>4.1861800000000002</c:v>
                </c:pt>
                <c:pt idx="29">
                  <c:v>4.1767570000000003</c:v>
                </c:pt>
                <c:pt idx="30">
                  <c:v>4.143885</c:v>
                </c:pt>
                <c:pt idx="31">
                  <c:v>4.1402169999999998</c:v>
                </c:pt>
                <c:pt idx="32">
                  <c:v>4.1172649999999997</c:v>
                </c:pt>
                <c:pt idx="33">
                  <c:v>4.1053620000000004</c:v>
                </c:pt>
                <c:pt idx="34">
                  <c:v>4.1064189999999998</c:v>
                </c:pt>
                <c:pt idx="35">
                  <c:v>4.0801059999999998</c:v>
                </c:pt>
                <c:pt idx="36">
                  <c:v>4.0681839999999996</c:v>
                </c:pt>
                <c:pt idx="37">
                  <c:v>4.0426289999999998</c:v>
                </c:pt>
                <c:pt idx="38">
                  <c:v>4.0347270000000002</c:v>
                </c:pt>
                <c:pt idx="39">
                  <c:v>4.0175720000000004</c:v>
                </c:pt>
                <c:pt idx="40">
                  <c:v>3.994068</c:v>
                </c:pt>
                <c:pt idx="41">
                  <c:v>3.987438</c:v>
                </c:pt>
                <c:pt idx="42">
                  <c:v>3.9733529999999999</c:v>
                </c:pt>
                <c:pt idx="43">
                  <c:v>3.9712909999999999</c:v>
                </c:pt>
                <c:pt idx="44">
                  <c:v>3.9693000000000001</c:v>
                </c:pt>
                <c:pt idx="45">
                  <c:v>3.963937</c:v>
                </c:pt>
                <c:pt idx="46">
                  <c:v>3.9571890000000001</c:v>
                </c:pt>
                <c:pt idx="47">
                  <c:v>3.9415529999999999</c:v>
                </c:pt>
                <c:pt idx="48">
                  <c:v>3.974135</c:v>
                </c:pt>
                <c:pt idx="49">
                  <c:v>3.937891</c:v>
                </c:pt>
                <c:pt idx="50">
                  <c:v>3.9370509999999999</c:v>
                </c:pt>
              </c:numCache>
            </c:numRef>
          </c:val>
          <c:smooth val="0"/>
        </c:ser>
        <c:ser>
          <c:idx val="6"/>
          <c:order val="5"/>
          <c:tx>
            <c:strRef>
              <c:f>NGPL!$B$31</c:f>
              <c:strCache>
                <c:ptCount val="1"/>
                <c:pt idx="0">
                  <c:v>highrt</c:v>
                </c:pt>
              </c:strCache>
            </c:strRef>
          </c:tx>
          <c:spPr>
            <a:ln w="28575" cap="rnd">
              <a:solidFill>
                <a:schemeClr val="accent3"/>
              </a:solidFill>
              <a:round/>
            </a:ln>
            <a:effectLst/>
          </c:spPr>
          <c:marker>
            <c:symbol val="none"/>
          </c:marker>
          <c:cat>
            <c:numRef>
              <c:f>NGPL!$AI$1:$DA$1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NGPL!$AI$31:$DA$31</c:f>
              <c:numCache>
                <c:formatCode>General</c:formatCode>
                <c:ptCount val="51"/>
                <c:pt idx="0">
                  <c:v>1.9109700000000001</c:v>
                </c:pt>
                <c:pt idx="1">
                  <c:v>1.868395</c:v>
                </c:pt>
                <c:pt idx="2">
                  <c:v>1.8802410000000001</c:v>
                </c:pt>
                <c:pt idx="3">
                  <c:v>1.7192049999999999</c:v>
                </c:pt>
                <c:pt idx="4">
                  <c:v>1.809156</c:v>
                </c:pt>
                <c:pt idx="5">
                  <c:v>1.7169949999999998</c:v>
                </c:pt>
                <c:pt idx="6">
                  <c:v>1.7387779999999999</c:v>
                </c:pt>
                <c:pt idx="7">
                  <c:v>1.7829970000000002</c:v>
                </c:pt>
                <c:pt idx="8">
                  <c:v>1.7836669999999999</c:v>
                </c:pt>
                <c:pt idx="9">
                  <c:v>1.909929</c:v>
                </c:pt>
                <c:pt idx="10">
                  <c:v>2.0740250000000002</c:v>
                </c:pt>
                <c:pt idx="11">
                  <c:v>2.2160680000000004</c:v>
                </c:pt>
                <c:pt idx="12">
                  <c:v>2.40794</c:v>
                </c:pt>
                <c:pt idx="13">
                  <c:v>2.6056360000000001</c:v>
                </c:pt>
                <c:pt idx="14">
                  <c:v>3.0145149999999998</c:v>
                </c:pt>
                <c:pt idx="15">
                  <c:v>3.3423259999999999</c:v>
                </c:pt>
                <c:pt idx="16">
                  <c:v>3.509172</c:v>
                </c:pt>
                <c:pt idx="17">
                  <c:v>3.7320000000000002</c:v>
                </c:pt>
                <c:pt idx="18">
                  <c:v>4.4486359999999996</c:v>
                </c:pt>
                <c:pt idx="19">
                  <c:v>4.8377129999999999</c:v>
                </c:pt>
                <c:pt idx="20">
                  <c:v>5.1167410000000002</c:v>
                </c:pt>
                <c:pt idx="21">
                  <c:v>5.3925000000000001</c:v>
                </c:pt>
                <c:pt idx="22">
                  <c:v>5.5445929999999999</c:v>
                </c:pt>
                <c:pt idx="23">
                  <c:v>5.6738010000000001</c:v>
                </c:pt>
                <c:pt idx="24">
                  <c:v>5.8021380000000002</c:v>
                </c:pt>
                <c:pt idx="25">
                  <c:v>5.9155290000000003</c:v>
                </c:pt>
                <c:pt idx="26">
                  <c:v>6.0328580000000001</c:v>
                </c:pt>
                <c:pt idx="27">
                  <c:v>6.1230570000000002</c:v>
                </c:pt>
                <c:pt idx="28">
                  <c:v>6.2152989999999999</c:v>
                </c:pt>
                <c:pt idx="29">
                  <c:v>6.2883820000000004</c:v>
                </c:pt>
                <c:pt idx="30">
                  <c:v>6.3358239999999997</c:v>
                </c:pt>
                <c:pt idx="31">
                  <c:v>6.3985430000000001</c:v>
                </c:pt>
                <c:pt idx="32">
                  <c:v>6.4542539999999997</c:v>
                </c:pt>
                <c:pt idx="33">
                  <c:v>6.5234860000000001</c:v>
                </c:pt>
                <c:pt idx="34">
                  <c:v>6.5836790000000001</c:v>
                </c:pt>
                <c:pt idx="35">
                  <c:v>6.6203180000000001</c:v>
                </c:pt>
                <c:pt idx="36">
                  <c:v>6.6816009999999997</c:v>
                </c:pt>
                <c:pt idx="37">
                  <c:v>6.747903</c:v>
                </c:pt>
                <c:pt idx="38">
                  <c:v>6.7978059999999996</c:v>
                </c:pt>
                <c:pt idx="39">
                  <c:v>6.863073</c:v>
                </c:pt>
                <c:pt idx="40">
                  <c:v>6.9444280000000003</c:v>
                </c:pt>
                <c:pt idx="41">
                  <c:v>6.9999450000000003</c:v>
                </c:pt>
                <c:pt idx="42">
                  <c:v>7.0506659999999997</c:v>
                </c:pt>
                <c:pt idx="43">
                  <c:v>7.1076309999999996</c:v>
                </c:pt>
                <c:pt idx="44">
                  <c:v>7.1807210000000001</c:v>
                </c:pt>
                <c:pt idx="45">
                  <c:v>7.2270599999999998</c:v>
                </c:pt>
                <c:pt idx="46">
                  <c:v>7.2637460000000003</c:v>
                </c:pt>
                <c:pt idx="47">
                  <c:v>7.3290639999999998</c:v>
                </c:pt>
                <c:pt idx="48">
                  <c:v>7.4022759999999996</c:v>
                </c:pt>
                <c:pt idx="49">
                  <c:v>7.468572</c:v>
                </c:pt>
                <c:pt idx="50">
                  <c:v>7.5365729999999997</c:v>
                </c:pt>
              </c:numCache>
            </c:numRef>
          </c:val>
          <c:smooth val="0"/>
        </c:ser>
        <c:ser>
          <c:idx val="0"/>
          <c:order val="6"/>
          <c:tx>
            <c:strRef>
              <c:f>NGPL!$B$25</c:f>
              <c:strCache>
                <c:ptCount val="1"/>
                <c:pt idx="0">
                  <c:v>REF</c:v>
                </c:pt>
              </c:strCache>
            </c:strRef>
          </c:tx>
          <c:spPr>
            <a:ln w="28575" cap="rnd">
              <a:solidFill>
                <a:schemeClr val="tx2"/>
              </a:solidFill>
              <a:round/>
            </a:ln>
            <a:effectLst/>
          </c:spPr>
          <c:marker>
            <c:symbol val="none"/>
          </c:marker>
          <c:cat>
            <c:numRef>
              <c:f>NGPL!$AI$1:$DA$1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NGPL!$AI$25:$DA$25</c:f>
              <c:numCache>
                <c:formatCode>General</c:formatCode>
                <c:ptCount val="51"/>
                <c:pt idx="0">
                  <c:v>1.9109700000000001</c:v>
                </c:pt>
                <c:pt idx="1">
                  <c:v>1.868395</c:v>
                </c:pt>
                <c:pt idx="2">
                  <c:v>1.8802410000000001</c:v>
                </c:pt>
                <c:pt idx="3">
                  <c:v>1.7192049999999999</c:v>
                </c:pt>
                <c:pt idx="4">
                  <c:v>1.809156</c:v>
                </c:pt>
                <c:pt idx="5">
                  <c:v>1.7169949999999998</c:v>
                </c:pt>
                <c:pt idx="6">
                  <c:v>1.7387779999999999</c:v>
                </c:pt>
                <c:pt idx="7">
                  <c:v>1.7829970000000002</c:v>
                </c:pt>
                <c:pt idx="8">
                  <c:v>1.7836669999999999</c:v>
                </c:pt>
                <c:pt idx="9">
                  <c:v>1.909929</c:v>
                </c:pt>
                <c:pt idx="10">
                  <c:v>2.0740250000000002</c:v>
                </c:pt>
                <c:pt idx="11">
                  <c:v>2.2160680000000004</c:v>
                </c:pt>
                <c:pt idx="12">
                  <c:v>2.40794</c:v>
                </c:pt>
                <c:pt idx="13">
                  <c:v>2.6056360000000001</c:v>
                </c:pt>
                <c:pt idx="14">
                  <c:v>3.0145149999999998</c:v>
                </c:pt>
                <c:pt idx="15">
                  <c:v>3.3423259999999999</c:v>
                </c:pt>
                <c:pt idx="16">
                  <c:v>3.509172</c:v>
                </c:pt>
                <c:pt idx="17">
                  <c:v>3.7320000000000002</c:v>
                </c:pt>
                <c:pt idx="18">
                  <c:v>4.2330730000000001</c:v>
                </c:pt>
                <c:pt idx="19">
                  <c:v>4.5498459999999996</c:v>
                </c:pt>
                <c:pt idx="20">
                  <c:v>4.7738259999999997</c:v>
                </c:pt>
                <c:pt idx="21">
                  <c:v>4.8782649999999999</c:v>
                </c:pt>
                <c:pt idx="22">
                  <c:v>4.9658829999999998</c:v>
                </c:pt>
                <c:pt idx="23">
                  <c:v>5.0325389999999999</c:v>
                </c:pt>
                <c:pt idx="24">
                  <c:v>5.0916030000000001</c:v>
                </c:pt>
                <c:pt idx="25">
                  <c:v>5.157457</c:v>
                </c:pt>
                <c:pt idx="26">
                  <c:v>5.2092299999999998</c:v>
                </c:pt>
                <c:pt idx="27">
                  <c:v>5.265339</c:v>
                </c:pt>
                <c:pt idx="28">
                  <c:v>5.3088670000000002</c:v>
                </c:pt>
                <c:pt idx="29">
                  <c:v>5.3209059999999999</c:v>
                </c:pt>
                <c:pt idx="30">
                  <c:v>5.3409259999999996</c:v>
                </c:pt>
                <c:pt idx="31">
                  <c:v>5.3641639999999997</c:v>
                </c:pt>
                <c:pt idx="32">
                  <c:v>5.3826270000000003</c:v>
                </c:pt>
                <c:pt idx="33">
                  <c:v>5.3944429999999999</c:v>
                </c:pt>
                <c:pt idx="34">
                  <c:v>5.4197199999999999</c:v>
                </c:pt>
                <c:pt idx="35">
                  <c:v>5.4164029999999999</c:v>
                </c:pt>
                <c:pt idx="36">
                  <c:v>5.4210560000000001</c:v>
                </c:pt>
                <c:pt idx="37">
                  <c:v>5.4500109999999999</c:v>
                </c:pt>
                <c:pt idx="38">
                  <c:v>5.4334350000000002</c:v>
                </c:pt>
                <c:pt idx="39">
                  <c:v>5.4404640000000004</c:v>
                </c:pt>
                <c:pt idx="40">
                  <c:v>5.4579750000000002</c:v>
                </c:pt>
                <c:pt idx="41">
                  <c:v>5.4667500000000002</c:v>
                </c:pt>
                <c:pt idx="42">
                  <c:v>5.482748</c:v>
                </c:pt>
                <c:pt idx="43">
                  <c:v>5.4944670000000002</c:v>
                </c:pt>
                <c:pt idx="44">
                  <c:v>5.5101750000000003</c:v>
                </c:pt>
                <c:pt idx="45">
                  <c:v>5.5023629999999999</c:v>
                </c:pt>
                <c:pt idx="46">
                  <c:v>5.520105</c:v>
                </c:pt>
                <c:pt idx="47">
                  <c:v>5.5417839999999998</c:v>
                </c:pt>
                <c:pt idx="48">
                  <c:v>5.5631349999999999</c:v>
                </c:pt>
                <c:pt idx="49">
                  <c:v>5.5530299999999997</c:v>
                </c:pt>
                <c:pt idx="50">
                  <c:v>5.5734870000000001</c:v>
                </c:pt>
              </c:numCache>
            </c:numRef>
          </c:val>
          <c:smooth val="0"/>
        </c:ser>
        <c:dLbls>
          <c:showLegendKey val="0"/>
          <c:showVal val="0"/>
          <c:showCatName val="0"/>
          <c:showSerName val="0"/>
          <c:showPercent val="0"/>
          <c:showBubbleSize val="0"/>
        </c:dLbls>
        <c:smooth val="0"/>
        <c:axId val="210977312"/>
        <c:axId val="210977872"/>
      </c:lineChart>
      <c:catAx>
        <c:axId val="21097731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10977872"/>
        <c:crosses val="autoZero"/>
        <c:auto val="1"/>
        <c:lblAlgn val="ctr"/>
        <c:lblOffset val="100"/>
        <c:tickLblSkip val="10"/>
        <c:tickMarkSkip val="10"/>
        <c:noMultiLvlLbl val="0"/>
      </c:catAx>
      <c:valAx>
        <c:axId val="21097787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10977312"/>
        <c:crossesAt val="1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3090551181102378E-2"/>
          <c:y val="0.20878580853691284"/>
          <c:w val="0.80934800637772231"/>
          <c:h val="0.70153759554027373"/>
        </c:manualLayout>
      </c:layout>
      <c:lineChart>
        <c:grouping val="standard"/>
        <c:varyColors val="0"/>
        <c:ser>
          <c:idx val="5"/>
          <c:order val="0"/>
          <c:tx>
            <c:strRef>
              <c:f>Consumption_sector_fuels!$K$4</c:f>
              <c:strCache>
                <c:ptCount val="1"/>
                <c:pt idx="0">
                  <c:v>industrial</c:v>
                </c:pt>
              </c:strCache>
            </c:strRef>
          </c:tx>
          <c:spPr>
            <a:ln w="22225" cap="rnd">
              <a:solidFill>
                <a:srgbClr val="5D9732"/>
              </a:solidFill>
              <a:round/>
            </a:ln>
            <a:effectLst/>
          </c:spPr>
          <c:marker>
            <c:symbol val="none"/>
          </c:marker>
          <c:cat>
            <c:numRef>
              <c:f>Consumption_sector_fuels!$AQ$1:$CY$1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Consumption_sector_fuels!$AQ$4:$CY$4</c:f>
              <c:numCache>
                <c:formatCode>0.000</c:formatCode>
                <c:ptCount val="61"/>
                <c:pt idx="0">
                  <c:v>21.180071000000002</c:v>
                </c:pt>
                <c:pt idx="1">
                  <c:v>20.824479</c:v>
                </c:pt>
                <c:pt idx="2">
                  <c:v>21.75637</c:v>
                </c:pt>
                <c:pt idx="3">
                  <c:v>21.752383999999999</c:v>
                </c:pt>
                <c:pt idx="4">
                  <c:v>22.391808000000001</c:v>
                </c:pt>
                <c:pt idx="5">
                  <c:v>22.718332</c:v>
                </c:pt>
                <c:pt idx="6">
                  <c:v>23.408972000000002</c:v>
                </c:pt>
                <c:pt idx="7">
                  <c:v>23.685303000000001</c:v>
                </c:pt>
                <c:pt idx="8">
                  <c:v>23.175735</c:v>
                </c:pt>
                <c:pt idx="9">
                  <c:v>22.949090999999999</c:v>
                </c:pt>
                <c:pt idx="10">
                  <c:v>22.823293000000003</c:v>
                </c:pt>
                <c:pt idx="11">
                  <c:v>21.792891000000001</c:v>
                </c:pt>
                <c:pt idx="12">
                  <c:v>21.798162999999999</c:v>
                </c:pt>
                <c:pt idx="13">
                  <c:v>21.533687</c:v>
                </c:pt>
                <c:pt idx="14">
                  <c:v>22.411442999999998</c:v>
                </c:pt>
                <c:pt idx="15">
                  <c:v>21.41038</c:v>
                </c:pt>
                <c:pt idx="16">
                  <c:v>21.528970000000001</c:v>
                </c:pt>
                <c:pt idx="17">
                  <c:v>21.362917000000003</c:v>
                </c:pt>
                <c:pt idx="18">
                  <c:v>20.528138999999999</c:v>
                </c:pt>
                <c:pt idx="19">
                  <c:v>18.755908999999999</c:v>
                </c:pt>
                <c:pt idx="20">
                  <c:v>20.277473999999998</c:v>
                </c:pt>
                <c:pt idx="21">
                  <c:v>20.459095000000001</c:v>
                </c:pt>
                <c:pt idx="22">
                  <c:v>20.738208</c:v>
                </c:pt>
                <c:pt idx="23">
                  <c:v>21.267306000000001</c:v>
                </c:pt>
                <c:pt idx="24">
                  <c:v>21.402065999999998</c:v>
                </c:pt>
                <c:pt idx="25">
                  <c:v>21.385634</c:v>
                </c:pt>
                <c:pt idx="26">
                  <c:v>21.440200000000001</c:v>
                </c:pt>
                <c:pt idx="27">
                  <c:v>21.558531000000002</c:v>
                </c:pt>
                <c:pt idx="28">
                  <c:v>22.341835</c:v>
                </c:pt>
                <c:pt idx="29">
                  <c:v>23.020217000000002</c:v>
                </c:pt>
                <c:pt idx="30">
                  <c:v>23.766964999999999</c:v>
                </c:pt>
                <c:pt idx="31">
                  <c:v>24.102812</c:v>
                </c:pt>
                <c:pt idx="32">
                  <c:v>24.433584</c:v>
                </c:pt>
                <c:pt idx="33">
                  <c:v>24.807937000000003</c:v>
                </c:pt>
                <c:pt idx="34">
                  <c:v>25.111189999999997</c:v>
                </c:pt>
                <c:pt idx="35">
                  <c:v>25.312619000000002</c:v>
                </c:pt>
                <c:pt idx="36">
                  <c:v>25.470122</c:v>
                </c:pt>
                <c:pt idx="37">
                  <c:v>25.740259000000002</c:v>
                </c:pt>
                <c:pt idx="38">
                  <c:v>26.040523999999998</c:v>
                </c:pt>
                <c:pt idx="39">
                  <c:v>26.257854000000002</c:v>
                </c:pt>
                <c:pt idx="40">
                  <c:v>26.487051000000001</c:v>
                </c:pt>
                <c:pt idx="41">
                  <c:v>26.736799999999999</c:v>
                </c:pt>
                <c:pt idx="42">
                  <c:v>26.916316999999999</c:v>
                </c:pt>
                <c:pt idx="43">
                  <c:v>27.112119999999997</c:v>
                </c:pt>
                <c:pt idx="44">
                  <c:v>27.295804</c:v>
                </c:pt>
                <c:pt idx="45">
                  <c:v>27.475325999999999</c:v>
                </c:pt>
                <c:pt idx="46">
                  <c:v>27.635245000000001</c:v>
                </c:pt>
                <c:pt idx="47">
                  <c:v>27.883148000000002</c:v>
                </c:pt>
                <c:pt idx="48">
                  <c:v>28.154347999999999</c:v>
                </c:pt>
                <c:pt idx="49">
                  <c:v>28.338986000000002</c:v>
                </c:pt>
                <c:pt idx="50">
                  <c:v>28.526496000000002</c:v>
                </c:pt>
                <c:pt idx="51">
                  <c:v>28.713260999999996</c:v>
                </c:pt>
                <c:pt idx="52">
                  <c:v>28.839722999999999</c:v>
                </c:pt>
                <c:pt idx="53">
                  <c:v>28.987635000000004</c:v>
                </c:pt>
                <c:pt idx="54">
                  <c:v>29.114246000000001</c:v>
                </c:pt>
                <c:pt idx="55">
                  <c:v>29.257282</c:v>
                </c:pt>
                <c:pt idx="56">
                  <c:v>29.370885999999999</c:v>
                </c:pt>
                <c:pt idx="57">
                  <c:v>29.520844</c:v>
                </c:pt>
                <c:pt idx="58">
                  <c:v>29.681918999999997</c:v>
                </c:pt>
                <c:pt idx="59">
                  <c:v>29.809236000000002</c:v>
                </c:pt>
                <c:pt idx="60">
                  <c:v>29.961071</c:v>
                </c:pt>
              </c:numCache>
            </c:numRef>
          </c:val>
          <c:smooth val="0"/>
        </c:ser>
        <c:ser>
          <c:idx val="1"/>
          <c:order val="1"/>
          <c:tx>
            <c:strRef>
              <c:f>Consumption_sector_fuels!$K$5</c:f>
              <c:strCache>
                <c:ptCount val="1"/>
                <c:pt idx="0">
                  <c:v>residential</c:v>
                </c:pt>
              </c:strCache>
            </c:strRef>
          </c:tx>
          <c:spPr>
            <a:ln w="22225" cap="rnd">
              <a:solidFill>
                <a:srgbClr val="C00000"/>
              </a:solidFill>
              <a:round/>
            </a:ln>
            <a:effectLst/>
          </c:spPr>
          <c:marker>
            <c:symbol val="none"/>
          </c:marker>
          <c:cat>
            <c:numRef>
              <c:f>Consumption_sector_fuels!$AQ$1:$CY$1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Consumption_sector_fuels!$AQ$5:$CY$5</c:f>
              <c:numCache>
                <c:formatCode>0.000</c:formatCode>
                <c:ptCount val="61"/>
                <c:pt idx="0">
                  <c:v>6.5564279999999995</c:v>
                </c:pt>
                <c:pt idx="1">
                  <c:v>6.7457780000000005</c:v>
                </c:pt>
                <c:pt idx="2">
                  <c:v>6.9491189999999996</c:v>
                </c:pt>
                <c:pt idx="3">
                  <c:v>7.1449600000000002</c:v>
                </c:pt>
                <c:pt idx="4">
                  <c:v>6.9762330000000006</c:v>
                </c:pt>
                <c:pt idx="5">
                  <c:v>6.9340489999999999</c:v>
                </c:pt>
                <c:pt idx="6">
                  <c:v>7.4640040000000001</c:v>
                </c:pt>
                <c:pt idx="7">
                  <c:v>7.0302430000000005</c:v>
                </c:pt>
                <c:pt idx="8">
                  <c:v>6.410425</c:v>
                </c:pt>
                <c:pt idx="9">
                  <c:v>6.7717910000000003</c:v>
                </c:pt>
                <c:pt idx="10">
                  <c:v>7.1555910000000003</c:v>
                </c:pt>
                <c:pt idx="11">
                  <c:v>6.8637700000000006</c:v>
                </c:pt>
                <c:pt idx="12">
                  <c:v>6.9067769999999999</c:v>
                </c:pt>
                <c:pt idx="13">
                  <c:v>7.2323509999999995</c:v>
                </c:pt>
                <c:pt idx="14">
                  <c:v>6.9865829999999995</c:v>
                </c:pt>
                <c:pt idx="15">
                  <c:v>6.9006760000000007</c:v>
                </c:pt>
                <c:pt idx="16">
                  <c:v>6.1544049999999997</c:v>
                </c:pt>
                <c:pt idx="17">
                  <c:v>6.5888230000000005</c:v>
                </c:pt>
                <c:pt idx="18">
                  <c:v>6.8887130000000001</c:v>
                </c:pt>
                <c:pt idx="19">
                  <c:v>6.6327120000000006</c:v>
                </c:pt>
                <c:pt idx="20">
                  <c:v>6.5403519999999995</c:v>
                </c:pt>
                <c:pt idx="21">
                  <c:v>6.3927060000000004</c:v>
                </c:pt>
                <c:pt idx="22">
                  <c:v>5.671646</c:v>
                </c:pt>
                <c:pt idx="23">
                  <c:v>6.7056969999999998</c:v>
                </c:pt>
                <c:pt idx="24">
                  <c:v>6.9888870000000001</c:v>
                </c:pt>
                <c:pt idx="25">
                  <c:v>6.359337</c:v>
                </c:pt>
                <c:pt idx="26">
                  <c:v>6.0924970000000007</c:v>
                </c:pt>
                <c:pt idx="27">
                  <c:v>5.8417690000000002</c:v>
                </c:pt>
                <c:pt idx="28">
                  <c:v>6.2624929999999992</c:v>
                </c:pt>
                <c:pt idx="29">
                  <c:v>6.0667169999999997</c:v>
                </c:pt>
                <c:pt idx="30">
                  <c:v>6.0399979999999998</c:v>
                </c:pt>
                <c:pt idx="31">
                  <c:v>6.0154919999999992</c:v>
                </c:pt>
                <c:pt idx="32">
                  <c:v>5.9953259999999995</c:v>
                </c:pt>
                <c:pt idx="33">
                  <c:v>5.9716399999999998</c:v>
                </c:pt>
                <c:pt idx="34">
                  <c:v>5.9436890000000009</c:v>
                </c:pt>
                <c:pt idx="35">
                  <c:v>5.9172350000000007</c:v>
                </c:pt>
                <c:pt idx="36">
                  <c:v>5.8969119999999995</c:v>
                </c:pt>
                <c:pt idx="37">
                  <c:v>5.8788620000000007</c:v>
                </c:pt>
                <c:pt idx="38">
                  <c:v>5.8619970000000006</c:v>
                </c:pt>
                <c:pt idx="39">
                  <c:v>5.8423800000000004</c:v>
                </c:pt>
                <c:pt idx="40">
                  <c:v>5.8237999999999994</c:v>
                </c:pt>
                <c:pt idx="41">
                  <c:v>5.8059379999999994</c:v>
                </c:pt>
                <c:pt idx="42">
                  <c:v>5.785698</c:v>
                </c:pt>
                <c:pt idx="43">
                  <c:v>5.7650139999999999</c:v>
                </c:pt>
                <c:pt idx="44">
                  <c:v>5.7442519999999995</c:v>
                </c:pt>
                <c:pt idx="45">
                  <c:v>5.7253530000000001</c:v>
                </c:pt>
                <c:pt idx="46">
                  <c:v>5.7034010000000004</c:v>
                </c:pt>
                <c:pt idx="47">
                  <c:v>5.6825839999999994</c:v>
                </c:pt>
                <c:pt idx="48">
                  <c:v>5.6620050000000006</c:v>
                </c:pt>
                <c:pt idx="49">
                  <c:v>5.6441170000000005</c:v>
                </c:pt>
                <c:pt idx="50">
                  <c:v>5.6297159999999993</c:v>
                </c:pt>
                <c:pt idx="51">
                  <c:v>5.6172909999999989</c:v>
                </c:pt>
                <c:pt idx="52">
                  <c:v>5.6049070000000007</c:v>
                </c:pt>
                <c:pt idx="53">
                  <c:v>5.5948450000000003</c:v>
                </c:pt>
                <c:pt idx="54">
                  <c:v>5.5875269999999988</c:v>
                </c:pt>
                <c:pt idx="55">
                  <c:v>5.5800779999999994</c:v>
                </c:pt>
                <c:pt idx="56">
                  <c:v>5.5730339999999998</c:v>
                </c:pt>
                <c:pt idx="57">
                  <c:v>5.5663789999999995</c:v>
                </c:pt>
                <c:pt idx="58">
                  <c:v>5.56013</c:v>
                </c:pt>
                <c:pt idx="59">
                  <c:v>5.5532179999999993</c:v>
                </c:pt>
                <c:pt idx="60">
                  <c:v>5.545604</c:v>
                </c:pt>
              </c:numCache>
            </c:numRef>
          </c:val>
          <c:smooth val="0"/>
        </c:ser>
        <c:ser>
          <c:idx val="4"/>
          <c:order val="2"/>
          <c:tx>
            <c:strRef>
              <c:f>Consumption_sector_fuels!$K$6</c:f>
              <c:strCache>
                <c:ptCount val="1"/>
                <c:pt idx="0">
                  <c:v>commercial</c:v>
                </c:pt>
              </c:strCache>
            </c:strRef>
          </c:tx>
          <c:spPr>
            <a:ln w="22225" cap="rnd">
              <a:solidFill>
                <a:srgbClr val="A33340">
                  <a:lumMod val="40000"/>
                  <a:lumOff val="60000"/>
                </a:srgbClr>
              </a:solidFill>
              <a:round/>
            </a:ln>
            <a:effectLst/>
          </c:spPr>
          <c:marker>
            <c:symbol val="none"/>
          </c:marker>
          <c:cat>
            <c:numRef>
              <c:f>Consumption_sector_fuels!$AQ$1:$CY$1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Consumption_sector_fuels!$AQ$6:$CY$6</c:f>
              <c:numCache>
                <c:formatCode>0.000</c:formatCode>
                <c:ptCount val="61"/>
                <c:pt idx="0">
                  <c:v>3.8960270000000001</c:v>
                </c:pt>
                <c:pt idx="1">
                  <c:v>3.9455179999999999</c:v>
                </c:pt>
                <c:pt idx="2">
                  <c:v>3.9908110000000003</c:v>
                </c:pt>
                <c:pt idx="3">
                  <c:v>3.9728789999999998</c:v>
                </c:pt>
                <c:pt idx="4">
                  <c:v>4.0162899999999997</c:v>
                </c:pt>
                <c:pt idx="5">
                  <c:v>4.1004070000000006</c:v>
                </c:pt>
                <c:pt idx="6">
                  <c:v>4.2733459999999992</c:v>
                </c:pt>
                <c:pt idx="7">
                  <c:v>4.295445</c:v>
                </c:pt>
                <c:pt idx="8">
                  <c:v>4.0047820000000005</c:v>
                </c:pt>
                <c:pt idx="9">
                  <c:v>4.0534020000000002</c:v>
                </c:pt>
                <c:pt idx="10">
                  <c:v>4.2781419999999999</c:v>
                </c:pt>
                <c:pt idx="11">
                  <c:v>4.084524</c:v>
                </c:pt>
                <c:pt idx="12">
                  <c:v>4.1320459999999999</c:v>
                </c:pt>
                <c:pt idx="13">
                  <c:v>4.2983029999999998</c:v>
                </c:pt>
                <c:pt idx="14">
                  <c:v>4.2321809999999997</c:v>
                </c:pt>
                <c:pt idx="15">
                  <c:v>4.0522229999999997</c:v>
                </c:pt>
                <c:pt idx="16">
                  <c:v>3.747325</c:v>
                </c:pt>
                <c:pt idx="17">
                  <c:v>3.9224290000000002</c:v>
                </c:pt>
                <c:pt idx="18">
                  <c:v>4.0998059999999992</c:v>
                </c:pt>
                <c:pt idx="19">
                  <c:v>4.0554499999999996</c:v>
                </c:pt>
                <c:pt idx="20">
                  <c:v>4.0228619999999999</c:v>
                </c:pt>
                <c:pt idx="21">
                  <c:v>4.0628270000000004</c:v>
                </c:pt>
                <c:pt idx="22">
                  <c:v>3.7251720000000001</c:v>
                </c:pt>
                <c:pt idx="23">
                  <c:v>4.1638990000000007</c:v>
                </c:pt>
                <c:pt idx="24">
                  <c:v>4.3798440000000003</c:v>
                </c:pt>
                <c:pt idx="25">
                  <c:v>4.436045</c:v>
                </c:pt>
                <c:pt idx="26">
                  <c:v>4.3705660000000002</c:v>
                </c:pt>
                <c:pt idx="27">
                  <c:v>4.3350429999999998</c:v>
                </c:pt>
                <c:pt idx="28">
                  <c:v>4.625661</c:v>
                </c:pt>
                <c:pt idx="29">
                  <c:v>4.5502720000000005</c:v>
                </c:pt>
                <c:pt idx="30">
                  <c:v>4.4680989999999996</c:v>
                </c:pt>
                <c:pt idx="31">
                  <c:v>4.4262810000000004</c:v>
                </c:pt>
                <c:pt idx="32">
                  <c:v>4.4060870000000003</c:v>
                </c:pt>
                <c:pt idx="33">
                  <c:v>4.3953890000000007</c:v>
                </c:pt>
                <c:pt idx="34">
                  <c:v>4.3836329999999997</c:v>
                </c:pt>
                <c:pt idx="35">
                  <c:v>4.3849970000000011</c:v>
                </c:pt>
                <c:pt idx="36">
                  <c:v>4.3963789999999996</c:v>
                </c:pt>
                <c:pt idx="37">
                  <c:v>4.4121690000000005</c:v>
                </c:pt>
                <c:pt idx="38">
                  <c:v>4.4324779999999997</c:v>
                </c:pt>
                <c:pt idx="39">
                  <c:v>4.4471360000000004</c:v>
                </c:pt>
                <c:pt idx="40">
                  <c:v>4.4700850000000001</c:v>
                </c:pt>
                <c:pt idx="41">
                  <c:v>4.4937759999999995</c:v>
                </c:pt>
                <c:pt idx="42">
                  <c:v>4.5209500000000009</c:v>
                </c:pt>
                <c:pt idx="43">
                  <c:v>4.548254</c:v>
                </c:pt>
                <c:pt idx="44">
                  <c:v>4.5755850000000011</c:v>
                </c:pt>
                <c:pt idx="45">
                  <c:v>4.6047170000000008</c:v>
                </c:pt>
                <c:pt idx="46">
                  <c:v>4.6323730000000003</c:v>
                </c:pt>
                <c:pt idx="47">
                  <c:v>4.6567280000000002</c:v>
                </c:pt>
                <c:pt idx="48">
                  <c:v>4.6844710000000003</c:v>
                </c:pt>
                <c:pt idx="49">
                  <c:v>4.7146579999999991</c:v>
                </c:pt>
                <c:pt idx="50">
                  <c:v>4.7478420000000003</c:v>
                </c:pt>
                <c:pt idx="51">
                  <c:v>4.7817079999999992</c:v>
                </c:pt>
                <c:pt idx="52">
                  <c:v>4.8157110000000003</c:v>
                </c:pt>
                <c:pt idx="53">
                  <c:v>4.85372</c:v>
                </c:pt>
                <c:pt idx="54">
                  <c:v>4.8956520000000001</c:v>
                </c:pt>
                <c:pt idx="55">
                  <c:v>4.9382210000000004</c:v>
                </c:pt>
                <c:pt idx="56">
                  <c:v>4.9817399999999994</c:v>
                </c:pt>
                <c:pt idx="57">
                  <c:v>5.02386</c:v>
                </c:pt>
                <c:pt idx="58">
                  <c:v>5.0660569999999998</c:v>
                </c:pt>
                <c:pt idx="59">
                  <c:v>5.1074310000000001</c:v>
                </c:pt>
                <c:pt idx="60">
                  <c:v>5.1477039999999992</c:v>
                </c:pt>
              </c:numCache>
            </c:numRef>
          </c:val>
          <c:smooth val="0"/>
        </c:ser>
        <c:ser>
          <c:idx val="7"/>
          <c:order val="3"/>
          <c:tx>
            <c:strRef>
              <c:f>Consumption_sector_fuels!$K$2</c:f>
              <c:strCache>
                <c:ptCount val="1"/>
                <c:pt idx="0">
                  <c:v>transportation</c:v>
                </c:pt>
              </c:strCache>
            </c:strRef>
          </c:tx>
          <c:spPr>
            <a:ln w="22225" cap="rnd">
              <a:solidFill>
                <a:srgbClr val="003953"/>
              </a:solidFill>
              <a:round/>
            </a:ln>
            <a:effectLst/>
          </c:spPr>
          <c:marker>
            <c:symbol val="none"/>
          </c:marker>
          <c:cat>
            <c:numRef>
              <c:f>Consumption_sector_fuels!$AQ$1:$CY$1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Consumption_sector_fuels!$AQ$2:$CY$2</c:f>
              <c:numCache>
                <c:formatCode>0.000</c:formatCode>
                <c:ptCount val="61"/>
                <c:pt idx="0">
                  <c:v>22.366211</c:v>
                </c:pt>
                <c:pt idx="1">
                  <c:v>22.064827000000001</c:v>
                </c:pt>
                <c:pt idx="2">
                  <c:v>22.362755</c:v>
                </c:pt>
                <c:pt idx="3">
                  <c:v>22.658632000000001</c:v>
                </c:pt>
                <c:pt idx="4">
                  <c:v>23.309995000000001</c:v>
                </c:pt>
                <c:pt idx="5">
                  <c:v>23.795860000000001</c:v>
                </c:pt>
                <c:pt idx="6">
                  <c:v>24.384464999999999</c:v>
                </c:pt>
                <c:pt idx="7">
                  <c:v>24.696914</c:v>
                </c:pt>
                <c:pt idx="8">
                  <c:v>25.205051999999998</c:v>
                </c:pt>
                <c:pt idx="9">
                  <c:v>25.892261999999999</c:v>
                </c:pt>
                <c:pt idx="10">
                  <c:v>26.495459999999998</c:v>
                </c:pt>
                <c:pt idx="11">
                  <c:v>26.219394000000001</c:v>
                </c:pt>
                <c:pt idx="12">
                  <c:v>26.785224999999997</c:v>
                </c:pt>
                <c:pt idx="13">
                  <c:v>26.826052999999998</c:v>
                </c:pt>
                <c:pt idx="14">
                  <c:v>27.763966</c:v>
                </c:pt>
                <c:pt idx="15">
                  <c:v>28.199102</c:v>
                </c:pt>
                <c:pt idx="16">
                  <c:v>28.637627000000002</c:v>
                </c:pt>
                <c:pt idx="17">
                  <c:v>28.770701000000003</c:v>
                </c:pt>
                <c:pt idx="18">
                  <c:v>27.404332</c:v>
                </c:pt>
                <c:pt idx="19">
                  <c:v>26.604848999999998</c:v>
                </c:pt>
                <c:pt idx="20">
                  <c:v>26.977695000000001</c:v>
                </c:pt>
                <c:pt idx="21">
                  <c:v>26.631795999999998</c:v>
                </c:pt>
                <c:pt idx="22">
                  <c:v>26.143651999999999</c:v>
                </c:pt>
                <c:pt idx="23">
                  <c:v>26.671364000000001</c:v>
                </c:pt>
                <c:pt idx="24">
                  <c:v>26.916771000000001</c:v>
                </c:pt>
                <c:pt idx="25">
                  <c:v>27.278262999999999</c:v>
                </c:pt>
                <c:pt idx="26">
                  <c:v>27.78302</c:v>
                </c:pt>
                <c:pt idx="27">
                  <c:v>27.660446999999998</c:v>
                </c:pt>
                <c:pt idx="28">
                  <c:v>27.59882</c:v>
                </c:pt>
                <c:pt idx="29">
                  <c:v>27.606095</c:v>
                </c:pt>
                <c:pt idx="30">
                  <c:v>27.280771000000001</c:v>
                </c:pt>
                <c:pt idx="31">
                  <c:v>27.060420000000001</c:v>
                </c:pt>
                <c:pt idx="32">
                  <c:v>26.679035000000002</c:v>
                </c:pt>
                <c:pt idx="33">
                  <c:v>26.268205999999999</c:v>
                </c:pt>
                <c:pt idx="34">
                  <c:v>25.869035</c:v>
                </c:pt>
                <c:pt idx="35">
                  <c:v>25.443213</c:v>
                </c:pt>
                <c:pt idx="36">
                  <c:v>25.087669999999999</c:v>
                </c:pt>
                <c:pt idx="37">
                  <c:v>24.793441999999999</c:v>
                </c:pt>
                <c:pt idx="38">
                  <c:v>24.538298000000001</c:v>
                </c:pt>
                <c:pt idx="39">
                  <c:v>24.306630000000002</c:v>
                </c:pt>
                <c:pt idx="40">
                  <c:v>24.101077</c:v>
                </c:pt>
                <c:pt idx="41">
                  <c:v>23.927685</c:v>
                </c:pt>
                <c:pt idx="42">
                  <c:v>23.777296</c:v>
                </c:pt>
                <c:pt idx="43">
                  <c:v>23.639022000000001</c:v>
                </c:pt>
                <c:pt idx="44">
                  <c:v>23.536867999999998</c:v>
                </c:pt>
                <c:pt idx="45">
                  <c:v>23.463687</c:v>
                </c:pt>
                <c:pt idx="46">
                  <c:v>23.443464000000002</c:v>
                </c:pt>
                <c:pt idx="47">
                  <c:v>23.415506000000001</c:v>
                </c:pt>
                <c:pt idx="48">
                  <c:v>23.419871999999998</c:v>
                </c:pt>
                <c:pt idx="49">
                  <c:v>23.437723999999999</c:v>
                </c:pt>
                <c:pt idx="50">
                  <c:v>23.481284000000002</c:v>
                </c:pt>
                <c:pt idx="51">
                  <c:v>23.549004999999998</c:v>
                </c:pt>
                <c:pt idx="52">
                  <c:v>23.636196999999999</c:v>
                </c:pt>
                <c:pt idx="53">
                  <c:v>23.743377000000002</c:v>
                </c:pt>
                <c:pt idx="54">
                  <c:v>23.872215000000001</c:v>
                </c:pt>
                <c:pt idx="55">
                  <c:v>23.998063000000002</c:v>
                </c:pt>
                <c:pt idx="56">
                  <c:v>24.144385</c:v>
                </c:pt>
                <c:pt idx="57">
                  <c:v>24.309829999999998</c:v>
                </c:pt>
                <c:pt idx="58">
                  <c:v>24.492120999999997</c:v>
                </c:pt>
                <c:pt idx="59">
                  <c:v>24.687545</c:v>
                </c:pt>
                <c:pt idx="60">
                  <c:v>24.874703</c:v>
                </c:pt>
              </c:numCache>
            </c:numRef>
          </c:val>
          <c:smooth val="0"/>
        </c:ser>
        <c:ser>
          <c:idx val="0"/>
          <c:order val="4"/>
          <c:tx>
            <c:strRef>
              <c:f>Consumption_sector_fuels!$K$3</c:f>
              <c:strCache>
                <c:ptCount val="1"/>
                <c:pt idx="0">
                  <c:v>electric power</c:v>
                </c:pt>
              </c:strCache>
            </c:strRef>
          </c:tx>
          <c:spPr>
            <a:ln w="22225" cap="rnd">
              <a:solidFill>
                <a:srgbClr val="BD732A">
                  <a:lumMod val="60000"/>
                  <a:lumOff val="40000"/>
                </a:srgbClr>
              </a:solidFill>
              <a:round/>
            </a:ln>
            <a:effectLst/>
          </c:spPr>
          <c:marker>
            <c:symbol val="none"/>
          </c:marker>
          <c:cat>
            <c:numRef>
              <c:f>Consumption_sector_fuels!$AQ$1:$CY$1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Consumption_sector_fuels!$AQ$3:$CY$3</c:f>
              <c:numCache>
                <c:formatCode>0.000</c:formatCode>
                <c:ptCount val="61"/>
                <c:pt idx="0">
                  <c:v>30.495052999999999</c:v>
                </c:pt>
                <c:pt idx="1">
                  <c:v>30.856021000000002</c:v>
                </c:pt>
                <c:pt idx="2">
                  <c:v>30.722757000000001</c:v>
                </c:pt>
                <c:pt idx="3">
                  <c:v>31.847064999999997</c:v>
                </c:pt>
                <c:pt idx="4">
                  <c:v>32.398713999999998</c:v>
                </c:pt>
                <c:pt idx="5">
                  <c:v>33.478817999999997</c:v>
                </c:pt>
                <c:pt idx="6">
                  <c:v>34.485399999999998</c:v>
                </c:pt>
                <c:pt idx="7">
                  <c:v>34.886291</c:v>
                </c:pt>
                <c:pt idx="8">
                  <c:v>36.225116999999997</c:v>
                </c:pt>
                <c:pt idx="9">
                  <c:v>36.975567000000005</c:v>
                </c:pt>
                <c:pt idx="10">
                  <c:v>38.061758999999995</c:v>
                </c:pt>
                <c:pt idx="11">
                  <c:v>37.215173999999998</c:v>
                </c:pt>
                <c:pt idx="12">
                  <c:v>38.016154</c:v>
                </c:pt>
                <c:pt idx="13">
                  <c:v>38.028286999999999</c:v>
                </c:pt>
                <c:pt idx="14">
                  <c:v>38.701055000000004</c:v>
                </c:pt>
                <c:pt idx="15">
                  <c:v>39.625526000000001</c:v>
                </c:pt>
                <c:pt idx="16">
                  <c:v>39.416564000000001</c:v>
                </c:pt>
                <c:pt idx="17">
                  <c:v>40.370589000000002</c:v>
                </c:pt>
                <c:pt idx="18">
                  <c:v>39.969266000000005</c:v>
                </c:pt>
                <c:pt idx="19">
                  <c:v>38.068718000000004</c:v>
                </c:pt>
                <c:pt idx="20">
                  <c:v>39.618856000000001</c:v>
                </c:pt>
                <c:pt idx="21">
                  <c:v>39.292760999999999</c:v>
                </c:pt>
                <c:pt idx="22">
                  <c:v>38.131095999999999</c:v>
                </c:pt>
                <c:pt idx="23">
                  <c:v>38.356585000000003</c:v>
                </c:pt>
                <c:pt idx="24">
                  <c:v>38.629409000000003</c:v>
                </c:pt>
                <c:pt idx="25">
                  <c:v>37.889584999999997</c:v>
                </c:pt>
                <c:pt idx="26">
                  <c:v>37.783781000000005</c:v>
                </c:pt>
                <c:pt idx="27">
                  <c:v>37.259655000000002</c:v>
                </c:pt>
                <c:pt idx="28">
                  <c:v>37.603043</c:v>
                </c:pt>
                <c:pt idx="29">
                  <c:v>38.166373999999998</c:v>
                </c:pt>
                <c:pt idx="30">
                  <c:v>38.261879</c:v>
                </c:pt>
                <c:pt idx="31">
                  <c:v>38.178921000000003</c:v>
                </c:pt>
                <c:pt idx="32">
                  <c:v>38.184963000000003</c:v>
                </c:pt>
                <c:pt idx="33">
                  <c:v>38.213687999999998</c:v>
                </c:pt>
                <c:pt idx="34">
                  <c:v>38.449066000000002</c:v>
                </c:pt>
                <c:pt idx="35">
                  <c:v>38.558433999999998</c:v>
                </c:pt>
                <c:pt idx="36">
                  <c:v>38.705092999999998</c:v>
                </c:pt>
                <c:pt idx="37">
                  <c:v>38.867947000000001</c:v>
                </c:pt>
                <c:pt idx="38">
                  <c:v>39.036487999999999</c:v>
                </c:pt>
                <c:pt idx="39">
                  <c:v>39.215964999999997</c:v>
                </c:pt>
                <c:pt idx="40">
                  <c:v>39.270682999999998</c:v>
                </c:pt>
                <c:pt idx="41">
                  <c:v>39.314213000000002</c:v>
                </c:pt>
                <c:pt idx="42">
                  <c:v>39.409336000000003</c:v>
                </c:pt>
                <c:pt idx="43">
                  <c:v>39.554962000000003</c:v>
                </c:pt>
                <c:pt idx="44">
                  <c:v>39.709792999999998</c:v>
                </c:pt>
                <c:pt idx="45">
                  <c:v>39.929271999999997</c:v>
                </c:pt>
                <c:pt idx="46">
                  <c:v>40.120190000000001</c:v>
                </c:pt>
                <c:pt idx="47">
                  <c:v>40.332481000000001</c:v>
                </c:pt>
                <c:pt idx="48">
                  <c:v>40.550559999999997</c:v>
                </c:pt>
                <c:pt idx="49">
                  <c:v>40.767204</c:v>
                </c:pt>
                <c:pt idx="50">
                  <c:v>40.935035999999997</c:v>
                </c:pt>
                <c:pt idx="51">
                  <c:v>41.087783999999999</c:v>
                </c:pt>
                <c:pt idx="52">
                  <c:v>41.220962999999998</c:v>
                </c:pt>
                <c:pt idx="53">
                  <c:v>41.392426</c:v>
                </c:pt>
                <c:pt idx="54">
                  <c:v>41.572178000000001</c:v>
                </c:pt>
                <c:pt idx="55">
                  <c:v>41.735354999999998</c:v>
                </c:pt>
                <c:pt idx="56">
                  <c:v>41.936400999999996</c:v>
                </c:pt>
                <c:pt idx="57">
                  <c:v>42.153530000000003</c:v>
                </c:pt>
                <c:pt idx="58">
                  <c:v>42.350883000000003</c:v>
                </c:pt>
                <c:pt idx="59">
                  <c:v>42.561217999999997</c:v>
                </c:pt>
                <c:pt idx="60">
                  <c:v>42.728878000000002</c:v>
                </c:pt>
              </c:numCache>
            </c:numRef>
          </c:val>
          <c:smooth val="0"/>
        </c:ser>
        <c:dLbls>
          <c:showLegendKey val="0"/>
          <c:showVal val="0"/>
          <c:showCatName val="0"/>
          <c:showSerName val="0"/>
          <c:showPercent val="0"/>
          <c:showBubbleSize val="0"/>
        </c:dLbls>
        <c:smooth val="0"/>
        <c:axId val="154156208"/>
        <c:axId val="154156768"/>
      </c:lineChart>
      <c:catAx>
        <c:axId val="154156208"/>
        <c:scaling>
          <c:orientation val="minMax"/>
        </c:scaling>
        <c:delete val="0"/>
        <c:axPos val="b"/>
        <c:numFmt formatCode="General" sourceLinked="1"/>
        <c:majorTickMark val="out"/>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4156768"/>
        <c:crosses val="autoZero"/>
        <c:auto val="1"/>
        <c:lblAlgn val="ctr"/>
        <c:lblOffset val="100"/>
        <c:tickLblSkip val="10"/>
        <c:tickMarkSkip val="10"/>
        <c:noMultiLvlLbl val="0"/>
      </c:catAx>
      <c:valAx>
        <c:axId val="154156768"/>
        <c:scaling>
          <c:orientation val="minMax"/>
          <c:max val="4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4156208"/>
        <c:crossesAt val="2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4">
    <c:autoUpdate val="0"/>
  </c:externalData>
  <c:userShapes r:id="rId5"/>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2350563500019372"/>
          <c:w val="0.87595409755832077"/>
          <c:h val="0.692578864841491"/>
        </c:manualLayout>
      </c:layout>
      <c:areaChart>
        <c:grouping val="stacked"/>
        <c:varyColors val="0"/>
        <c:ser>
          <c:idx val="2"/>
          <c:order val="0"/>
          <c:tx>
            <c:strRef>
              <c:f>NGPL_region!$B$29</c:f>
              <c:strCache>
                <c:ptCount val="1"/>
                <c:pt idx="0">
                  <c:v>Other U.S.</c:v>
                </c:pt>
              </c:strCache>
            </c:strRef>
          </c:tx>
          <c:spPr>
            <a:solidFill>
              <a:schemeClr val="bg1">
                <a:lumMod val="75000"/>
              </a:schemeClr>
            </a:solidFill>
            <a:ln>
              <a:solidFill>
                <a:schemeClr val="bg1">
                  <a:lumMod val="85000"/>
                </a:schemeClr>
              </a:solidFill>
            </a:ln>
            <a:effectLst/>
          </c:spPr>
          <c:cat>
            <c:numRef>
              <c:f>NGPL_region!$BC$1:$DA$1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NGPL_region!$BC$29:$DA$29</c:f>
              <c:numCache>
                <c:formatCode>General</c:formatCode>
                <c:ptCount val="51"/>
                <c:pt idx="0">
                  <c:v>1.4981240071356297</c:v>
                </c:pt>
                <c:pt idx="1">
                  <c:v>1.4168131374754009</c:v>
                </c:pt>
                <c:pt idx="2">
                  <c:v>1.4113438011845574</c:v>
                </c:pt>
                <c:pt idx="3">
                  <c:v>1.2527772805187853</c:v>
                </c:pt>
                <c:pt idx="4">
                  <c:v>1.3355095891747633</c:v>
                </c:pt>
                <c:pt idx="5">
                  <c:v>1.2484344084514309</c:v>
                </c:pt>
                <c:pt idx="6">
                  <c:v>1.2641934567363937</c:v>
                </c:pt>
                <c:pt idx="7">
                  <c:v>1.2994487575488174</c:v>
                </c:pt>
                <c:pt idx="8">
                  <c:v>1.295678634545766</c:v>
                </c:pt>
                <c:pt idx="9">
                  <c:v>1.3730292348191138</c:v>
                </c:pt>
                <c:pt idx="10">
                  <c:v>1.4888279412407415</c:v>
                </c:pt>
                <c:pt idx="11">
                  <c:v>1.5982595736859373</c:v>
                </c:pt>
                <c:pt idx="12">
                  <c:v>1.7240323524456476</c:v>
                </c:pt>
                <c:pt idx="13">
                  <c:v>1.8897171813296154</c:v>
                </c:pt>
                <c:pt idx="14">
                  <c:v>2.063367312424814</c:v>
                </c:pt>
                <c:pt idx="15">
                  <c:v>2.1969847308937451</c:v>
                </c:pt>
                <c:pt idx="16">
                  <c:v>2.2444201451726302</c:v>
                </c:pt>
                <c:pt idx="17">
                  <c:v>2.3328432656731444</c:v>
                </c:pt>
                <c:pt idx="18">
                  <c:v>2.4418475180375401</c:v>
                </c:pt>
                <c:pt idx="19">
                  <c:v>2.398894630059659</c:v>
                </c:pt>
                <c:pt idx="20">
                  <c:v>2.4259471328987288</c:v>
                </c:pt>
                <c:pt idx="21">
                  <c:v>2.4233750518978945</c:v>
                </c:pt>
                <c:pt idx="22">
                  <c:v>2.4226809247993515</c:v>
                </c:pt>
                <c:pt idx="23">
                  <c:v>2.4024771736440025</c:v>
                </c:pt>
                <c:pt idx="24">
                  <c:v>2.3792481519849398</c:v>
                </c:pt>
                <c:pt idx="25">
                  <c:v>2.3669775357848257</c:v>
                </c:pt>
                <c:pt idx="26">
                  <c:v>2.3570068270273623</c:v>
                </c:pt>
                <c:pt idx="27">
                  <c:v>2.3467481966508776</c:v>
                </c:pt>
                <c:pt idx="28">
                  <c:v>2.3352335354866218</c:v>
                </c:pt>
                <c:pt idx="29">
                  <c:v>2.3140448541671499</c:v>
                </c:pt>
                <c:pt idx="30">
                  <c:v>2.2961199457640755</c:v>
                </c:pt>
                <c:pt idx="31">
                  <c:v>2.2829034442365814</c:v>
                </c:pt>
                <c:pt idx="32">
                  <c:v>2.2745663610912756</c:v>
                </c:pt>
                <c:pt idx="33">
                  <c:v>2.2567637347456184</c:v>
                </c:pt>
                <c:pt idx="34">
                  <c:v>2.2536782748065889</c:v>
                </c:pt>
                <c:pt idx="35">
                  <c:v>2.2341927218221822</c:v>
                </c:pt>
                <c:pt idx="36">
                  <c:v>2.2304714507517929</c:v>
                </c:pt>
                <c:pt idx="37">
                  <c:v>2.2234240127727385</c:v>
                </c:pt>
                <c:pt idx="38">
                  <c:v>2.1779611747188024</c:v>
                </c:pt>
                <c:pt idx="39">
                  <c:v>2.1637210498993231</c:v>
                </c:pt>
                <c:pt idx="40">
                  <c:v>2.1626368463475947</c:v>
                </c:pt>
                <c:pt idx="41">
                  <c:v>2.156771120982738</c:v>
                </c:pt>
                <c:pt idx="42">
                  <c:v>2.1470468048246403</c:v>
                </c:pt>
                <c:pt idx="43">
                  <c:v>2.1338973684651141</c:v>
                </c:pt>
                <c:pt idx="44">
                  <c:v>2.1289438378516921</c:v>
                </c:pt>
                <c:pt idx="45">
                  <c:v>2.1060116846019796</c:v>
                </c:pt>
                <c:pt idx="46">
                  <c:v>2.1001073015177103</c:v>
                </c:pt>
                <c:pt idx="47">
                  <c:v>2.1013055905477818</c:v>
                </c:pt>
                <c:pt idx="48">
                  <c:v>2.0858311195679571</c:v>
                </c:pt>
                <c:pt idx="49">
                  <c:v>2.0815502850091443</c:v>
                </c:pt>
                <c:pt idx="50">
                  <c:v>2.0795464627444735</c:v>
                </c:pt>
              </c:numCache>
            </c:numRef>
          </c:val>
        </c:ser>
        <c:ser>
          <c:idx val="1"/>
          <c:order val="1"/>
          <c:tx>
            <c:strRef>
              <c:f>NGPL_region!$B$28</c:f>
              <c:strCache>
                <c:ptCount val="1"/>
                <c:pt idx="0">
                  <c:v>Southwest</c:v>
                </c:pt>
              </c:strCache>
            </c:strRef>
          </c:tx>
          <c:spPr>
            <a:solidFill>
              <a:schemeClr val="accent1"/>
            </a:solidFill>
            <a:ln>
              <a:solidFill>
                <a:schemeClr val="accent1"/>
              </a:solidFill>
            </a:ln>
            <a:effectLst/>
          </c:spPr>
          <c:cat>
            <c:numRef>
              <c:f>NGPL_region!$BC$1:$DA$1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NGPL_region!$BC$28:$DA$28</c:f>
              <c:numCache>
                <c:formatCode>General</c:formatCode>
                <c:ptCount val="51"/>
                <c:pt idx="0">
                  <c:v>0.37687598820775742</c:v>
                </c:pt>
                <c:pt idx="1">
                  <c:v>0.36918687447905624</c:v>
                </c:pt>
                <c:pt idx="2">
                  <c:v>0.38165619550272833</c:v>
                </c:pt>
                <c:pt idx="3">
                  <c:v>0.3822227008640775</c:v>
                </c:pt>
                <c:pt idx="4">
                  <c:v>0.37649041274562456</c:v>
                </c:pt>
                <c:pt idx="5">
                  <c:v>0.37656558863818623</c:v>
                </c:pt>
                <c:pt idx="6">
                  <c:v>0.37980656884610653</c:v>
                </c:pt>
                <c:pt idx="7">
                  <c:v>0.39155124779790634</c:v>
                </c:pt>
                <c:pt idx="8">
                  <c:v>0.40232135914266109</c:v>
                </c:pt>
                <c:pt idx="9">
                  <c:v>0.43997076898813248</c:v>
                </c:pt>
                <c:pt idx="10">
                  <c:v>0.47517205774784088</c:v>
                </c:pt>
                <c:pt idx="11">
                  <c:v>0.49474041908979438</c:v>
                </c:pt>
                <c:pt idx="12">
                  <c:v>0.5519676692783837</c:v>
                </c:pt>
                <c:pt idx="13">
                  <c:v>0.54528279602527585</c:v>
                </c:pt>
                <c:pt idx="14">
                  <c:v>0.62363271042704538</c:v>
                </c:pt>
                <c:pt idx="15">
                  <c:v>0.69201524928212232</c:v>
                </c:pt>
                <c:pt idx="16">
                  <c:v>0.72157984480261828</c:v>
                </c:pt>
                <c:pt idx="17">
                  <c:v>0.78615650862455277</c:v>
                </c:pt>
                <c:pt idx="18">
                  <c:v>1.1060924495756619</c:v>
                </c:pt>
                <c:pt idx="19">
                  <c:v>1.3221115693449983</c:v>
                </c:pt>
                <c:pt idx="20">
                  <c:v>1.3651358857750897</c:v>
                </c:pt>
                <c:pt idx="21">
                  <c:v>1.388245895504951</c:v>
                </c:pt>
                <c:pt idx="22">
                  <c:v>1.4033945426344872</c:v>
                </c:pt>
                <c:pt idx="23">
                  <c:v>1.4206144586205491</c:v>
                </c:pt>
                <c:pt idx="24">
                  <c:v>1.431730762124062</c:v>
                </c:pt>
                <c:pt idx="25">
                  <c:v>1.4382536076009278</c:v>
                </c:pt>
                <c:pt idx="26">
                  <c:v>1.4459595538210122</c:v>
                </c:pt>
                <c:pt idx="27">
                  <c:v>1.4596852543763814</c:v>
                </c:pt>
                <c:pt idx="28">
                  <c:v>1.4673381936736412</c:v>
                </c:pt>
                <c:pt idx="29">
                  <c:v>1.4800587506033485</c:v>
                </c:pt>
                <c:pt idx="30">
                  <c:v>1.4936874597333372</c:v>
                </c:pt>
                <c:pt idx="31">
                  <c:v>1.508396771736443</c:v>
                </c:pt>
                <c:pt idx="32">
                  <c:v>1.5149544095620513</c:v>
                </c:pt>
                <c:pt idx="33">
                  <c:v>1.5266442000865927</c:v>
                </c:pt>
                <c:pt idx="34">
                  <c:v>1.5371855599805717</c:v>
                </c:pt>
                <c:pt idx="35">
                  <c:v>1.5357319666072726</c:v>
                </c:pt>
                <c:pt idx="36">
                  <c:v>1.541789278388024</c:v>
                </c:pt>
                <c:pt idx="37">
                  <c:v>1.551554469391704</c:v>
                </c:pt>
                <c:pt idx="38">
                  <c:v>1.560636655427516</c:v>
                </c:pt>
                <c:pt idx="39">
                  <c:v>1.5613152133300896</c:v>
                </c:pt>
                <c:pt idx="40">
                  <c:v>1.5676909498870366</c:v>
                </c:pt>
                <c:pt idx="41">
                  <c:v>1.5684748142957678</c:v>
                </c:pt>
                <c:pt idx="42">
                  <c:v>1.5758401025086635</c:v>
                </c:pt>
                <c:pt idx="43">
                  <c:v>1.5832905378192659</c:v>
                </c:pt>
                <c:pt idx="44">
                  <c:v>1.5869405623525386</c:v>
                </c:pt>
                <c:pt idx="45">
                  <c:v>1.5807870728895073</c:v>
                </c:pt>
                <c:pt idx="46">
                  <c:v>1.581869631074369</c:v>
                </c:pt>
                <c:pt idx="47">
                  <c:v>1.5853810440748926</c:v>
                </c:pt>
                <c:pt idx="48">
                  <c:v>1.5936282575130465</c:v>
                </c:pt>
                <c:pt idx="49">
                  <c:v>1.5707802884280682</c:v>
                </c:pt>
                <c:pt idx="50">
                  <c:v>1.5644809324294329</c:v>
                </c:pt>
              </c:numCache>
            </c:numRef>
          </c:val>
        </c:ser>
        <c:ser>
          <c:idx val="0"/>
          <c:order val="2"/>
          <c:tx>
            <c:strRef>
              <c:f>NGPL_region!$B$27</c:f>
              <c:strCache>
                <c:ptCount val="1"/>
                <c:pt idx="0">
                  <c:v>East</c:v>
                </c:pt>
              </c:strCache>
            </c:strRef>
          </c:tx>
          <c:spPr>
            <a:solidFill>
              <a:schemeClr val="accent3">
                <a:lumMod val="50000"/>
              </a:schemeClr>
            </a:solidFill>
            <a:ln>
              <a:solidFill>
                <a:schemeClr val="accent3">
                  <a:lumMod val="50000"/>
                </a:schemeClr>
              </a:solidFill>
            </a:ln>
            <a:effectLst/>
          </c:spPr>
          <c:cat>
            <c:numRef>
              <c:f>NGPL_region!$BC$1:$DA$1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NGPL_region!$BC$27:$DA$27</c:f>
              <c:numCache>
                <c:formatCode>General</c:formatCode>
                <c:ptCount val="51"/>
                <c:pt idx="0">
                  <c:v>3.5999999381601797E-2</c:v>
                </c:pt>
                <c:pt idx="1">
                  <c:v>8.0000000074505792E-2</c:v>
                </c:pt>
                <c:pt idx="2">
                  <c:v>8.5999999195337407E-2</c:v>
                </c:pt>
                <c:pt idx="3">
                  <c:v>8.39999979361893E-2</c:v>
                </c:pt>
                <c:pt idx="4">
                  <c:v>9.4000002369284602E-2</c:v>
                </c:pt>
                <c:pt idx="5">
                  <c:v>9.0000000549480402E-2</c:v>
                </c:pt>
                <c:pt idx="6">
                  <c:v>9.4000000972300712E-2</c:v>
                </c:pt>
                <c:pt idx="7">
                  <c:v>9.2999999877065448E-2</c:v>
                </c:pt>
                <c:pt idx="8">
                  <c:v>8.5000001359730931E-2</c:v>
                </c:pt>
                <c:pt idx="9">
                  <c:v>9.7000000998377883E-2</c:v>
                </c:pt>
                <c:pt idx="10">
                  <c:v>0.11099999956786641</c:v>
                </c:pt>
                <c:pt idx="11">
                  <c:v>0.1229999959468841</c:v>
                </c:pt>
                <c:pt idx="12">
                  <c:v>0.13000000268220901</c:v>
                </c:pt>
                <c:pt idx="13">
                  <c:v>0.17099999822676187</c:v>
                </c:pt>
                <c:pt idx="14">
                  <c:v>0.32799999788403555</c:v>
                </c:pt>
                <c:pt idx="15">
                  <c:v>0.45099999010562891</c:v>
                </c:pt>
                <c:pt idx="16">
                  <c:v>0.54000000655651015</c:v>
                </c:pt>
                <c:pt idx="17">
                  <c:v>0.61300000831484791</c:v>
                </c:pt>
                <c:pt idx="18">
                  <c:v>0.6851327832392422</c:v>
                </c:pt>
                <c:pt idx="19">
                  <c:v>0.82883967208908782</c:v>
                </c:pt>
                <c:pt idx="20">
                  <c:v>0.98274292494170279</c:v>
                </c:pt>
                <c:pt idx="21">
                  <c:v>1.0666439852211618</c:v>
                </c:pt>
                <c:pt idx="22">
                  <c:v>1.1398070370196371</c:v>
                </c:pt>
                <c:pt idx="23">
                  <c:v>1.2094469546573245</c:v>
                </c:pt>
                <c:pt idx="24">
                  <c:v>1.2806239193887454</c:v>
                </c:pt>
                <c:pt idx="25">
                  <c:v>1.3522257559234281</c:v>
                </c:pt>
                <c:pt idx="26">
                  <c:v>1.4062638229806907</c:v>
                </c:pt>
                <c:pt idx="27">
                  <c:v>1.4589052738447204</c:v>
                </c:pt>
                <c:pt idx="28">
                  <c:v>1.5062954428431115</c:v>
                </c:pt>
                <c:pt idx="29">
                  <c:v>1.5268027778947728</c:v>
                </c:pt>
                <c:pt idx="30">
                  <c:v>1.5511188906093589</c:v>
                </c:pt>
                <c:pt idx="31">
                  <c:v>1.5728649015945844</c:v>
                </c:pt>
                <c:pt idx="32">
                  <c:v>1.5931067395722498</c:v>
                </c:pt>
                <c:pt idx="33">
                  <c:v>1.6110350486997043</c:v>
                </c:pt>
                <c:pt idx="34">
                  <c:v>1.6288560389657509</c:v>
                </c:pt>
                <c:pt idx="35">
                  <c:v>1.6464784477429926</c:v>
                </c:pt>
                <c:pt idx="36">
                  <c:v>1.6487950402661222</c:v>
                </c:pt>
                <c:pt idx="37">
                  <c:v>1.6750325780303728</c:v>
                </c:pt>
                <c:pt idx="38">
                  <c:v>1.69483727583429</c:v>
                </c:pt>
                <c:pt idx="39">
                  <c:v>1.7154282083793078</c:v>
                </c:pt>
                <c:pt idx="40">
                  <c:v>1.7276475905964621</c:v>
                </c:pt>
                <c:pt idx="41">
                  <c:v>1.7415028774121279</c:v>
                </c:pt>
                <c:pt idx="42">
                  <c:v>1.7598595030140129</c:v>
                </c:pt>
                <c:pt idx="43">
                  <c:v>1.7772786599234678</c:v>
                </c:pt>
                <c:pt idx="44">
                  <c:v>1.7942914584127729</c:v>
                </c:pt>
                <c:pt idx="45">
                  <c:v>1.8155643041100145</c:v>
                </c:pt>
                <c:pt idx="46">
                  <c:v>1.838128206552939</c:v>
                </c:pt>
                <c:pt idx="47">
                  <c:v>1.8550976526894409</c:v>
                </c:pt>
                <c:pt idx="48">
                  <c:v>1.883675979988769</c:v>
                </c:pt>
                <c:pt idx="49">
                  <c:v>1.9006991980131704</c:v>
                </c:pt>
                <c:pt idx="50">
                  <c:v>1.9294589880155391</c:v>
                </c:pt>
              </c:numCache>
            </c:numRef>
          </c:val>
        </c:ser>
        <c:dLbls>
          <c:showLegendKey val="0"/>
          <c:showVal val="0"/>
          <c:showCatName val="0"/>
          <c:showSerName val="0"/>
          <c:showPercent val="0"/>
          <c:showBubbleSize val="0"/>
        </c:dLbls>
        <c:axId val="210980672"/>
        <c:axId val="210981232"/>
      </c:areaChart>
      <c:catAx>
        <c:axId val="21098067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10981232"/>
        <c:crosses val="autoZero"/>
        <c:auto val="1"/>
        <c:lblAlgn val="ctr"/>
        <c:lblOffset val="100"/>
        <c:tickLblSkip val="10"/>
        <c:tickMarkSkip val="10"/>
        <c:noMultiLvlLbl val="0"/>
      </c:catAx>
      <c:valAx>
        <c:axId val="210981232"/>
        <c:scaling>
          <c:orientation val="minMax"/>
          <c:max val="7"/>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10980672"/>
        <c:crossesAt val="1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2915943511701414E-2"/>
          <c:y val="0.1991839505583502"/>
          <c:w val="0.86035527461619499"/>
          <c:h val="0.71113970403028903"/>
        </c:manualLayout>
      </c:layout>
      <c:areaChart>
        <c:grouping val="stacked"/>
        <c:varyColors val="0"/>
        <c:ser>
          <c:idx val="0"/>
          <c:order val="0"/>
          <c:tx>
            <c:strRef>
              <c:f>NGPL_by_product!$B$25</c:f>
              <c:strCache>
                <c:ptCount val="1"/>
                <c:pt idx="0">
                  <c:v>Ethane</c:v>
                </c:pt>
              </c:strCache>
            </c:strRef>
          </c:tx>
          <c:spPr>
            <a:solidFill>
              <a:schemeClr val="accent5"/>
            </a:solidFill>
            <a:ln>
              <a:solidFill>
                <a:schemeClr val="accent5"/>
              </a:solidFill>
            </a:ln>
            <a:effectLst/>
          </c:spPr>
          <c:cat>
            <c:numRef>
              <c:f>NGPL_by_product!$BC$1:$DA$1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NGPL_by_product!$BC$25:$DA$25</c:f>
              <c:numCache>
                <c:formatCode>General</c:formatCode>
                <c:ptCount val="51"/>
                <c:pt idx="0">
                  <c:v>0.7160000002477318</c:v>
                </c:pt>
                <c:pt idx="1">
                  <c:v>0.69100000179605559</c:v>
                </c:pt>
                <c:pt idx="2">
                  <c:v>0.70000000525033101</c:v>
                </c:pt>
                <c:pt idx="3">
                  <c:v>0.62599999824305985</c:v>
                </c:pt>
                <c:pt idx="4">
                  <c:v>0.68500000244239367</c:v>
                </c:pt>
                <c:pt idx="5">
                  <c:v>0.64799999876413494</c:v>
                </c:pt>
                <c:pt idx="6">
                  <c:v>0.67599999762023799</c:v>
                </c:pt>
                <c:pt idx="7">
                  <c:v>0.70800000283634268</c:v>
                </c:pt>
                <c:pt idx="8">
                  <c:v>0.70200000313343469</c:v>
                </c:pt>
                <c:pt idx="9">
                  <c:v>0.76699999917764239</c:v>
                </c:pt>
                <c:pt idx="10">
                  <c:v>0.8679999950109053</c:v>
                </c:pt>
                <c:pt idx="11">
                  <c:v>0.92599999945377987</c:v>
                </c:pt>
                <c:pt idx="12">
                  <c:v>0.97499999962747141</c:v>
                </c:pt>
                <c:pt idx="13">
                  <c:v>0.96999999776016899</c:v>
                </c:pt>
                <c:pt idx="14">
                  <c:v>1.0909999987925403</c:v>
                </c:pt>
                <c:pt idx="15">
                  <c:v>1.1289999877917571</c:v>
                </c:pt>
                <c:pt idx="16">
                  <c:v>1.28299999845447</c:v>
                </c:pt>
                <c:pt idx="17">
                  <c:v>1.4100000320468098</c:v>
                </c:pt>
                <c:pt idx="18">
                  <c:v>1.7243363513168881</c:v>
                </c:pt>
                <c:pt idx="19">
                  <c:v>1.8533572513415499</c:v>
                </c:pt>
                <c:pt idx="20">
                  <c:v>1.9747021402754392</c:v>
                </c:pt>
                <c:pt idx="21">
                  <c:v>2.029343727519517</c:v>
                </c:pt>
                <c:pt idx="22">
                  <c:v>2.0736058756747306</c:v>
                </c:pt>
                <c:pt idx="23">
                  <c:v>2.1111630688783389</c:v>
                </c:pt>
                <c:pt idx="24">
                  <c:v>2.1454195550759332</c:v>
                </c:pt>
                <c:pt idx="25">
                  <c:v>2.182307515381126</c:v>
                </c:pt>
                <c:pt idx="26">
                  <c:v>2.2078829198890166</c:v>
                </c:pt>
                <c:pt idx="27">
                  <c:v>2.2389394259362247</c:v>
                </c:pt>
                <c:pt idx="28">
                  <c:v>2.2631206085579825</c:v>
                </c:pt>
                <c:pt idx="29">
                  <c:v>2.270543105199522</c:v>
                </c:pt>
                <c:pt idx="30">
                  <c:v>2.281714961678972</c:v>
                </c:pt>
                <c:pt idx="31">
                  <c:v>2.294331697447888</c:v>
                </c:pt>
                <c:pt idx="32">
                  <c:v>2.3055087941011161</c:v>
                </c:pt>
                <c:pt idx="33">
                  <c:v>2.3139361894350259</c:v>
                </c:pt>
                <c:pt idx="34">
                  <c:v>2.3276181909432121</c:v>
                </c:pt>
                <c:pt idx="35">
                  <c:v>2.3314753496276821</c:v>
                </c:pt>
                <c:pt idx="36">
                  <c:v>2.3364038266413436</c:v>
                </c:pt>
                <c:pt idx="37">
                  <c:v>2.3436707058160664</c:v>
                </c:pt>
                <c:pt idx="38">
                  <c:v>2.3525432518699727</c:v>
                </c:pt>
                <c:pt idx="39">
                  <c:v>2.3568588171924616</c:v>
                </c:pt>
                <c:pt idx="40">
                  <c:v>2.3642043227375771</c:v>
                </c:pt>
                <c:pt idx="41">
                  <c:v>2.3673784499519566</c:v>
                </c:pt>
                <c:pt idx="42">
                  <c:v>2.3762268779496476</c:v>
                </c:pt>
                <c:pt idx="43">
                  <c:v>2.3856728432981513</c:v>
                </c:pt>
                <c:pt idx="44">
                  <c:v>2.3983388830092736</c:v>
                </c:pt>
                <c:pt idx="45">
                  <c:v>2.3997168584003243</c:v>
                </c:pt>
                <c:pt idx="46">
                  <c:v>2.4108183547773483</c:v>
                </c:pt>
                <c:pt idx="47">
                  <c:v>2.4227104643167658</c:v>
                </c:pt>
                <c:pt idx="48">
                  <c:v>2.434360342505101</c:v>
                </c:pt>
                <c:pt idx="49">
                  <c:v>2.4313220808030542</c:v>
                </c:pt>
                <c:pt idx="50">
                  <c:v>2.4435445725168847</c:v>
                </c:pt>
              </c:numCache>
            </c:numRef>
          </c:val>
        </c:ser>
        <c:ser>
          <c:idx val="1"/>
          <c:order val="1"/>
          <c:tx>
            <c:strRef>
              <c:f>NGPL_by_product!$B$26</c:f>
              <c:strCache>
                <c:ptCount val="1"/>
                <c:pt idx="0">
                  <c:v>Propane</c:v>
                </c:pt>
              </c:strCache>
            </c:strRef>
          </c:tx>
          <c:spPr>
            <a:solidFill>
              <a:schemeClr val="accent4"/>
            </a:solidFill>
            <a:ln>
              <a:solidFill>
                <a:schemeClr val="accent4"/>
              </a:solidFill>
            </a:ln>
            <a:effectLst/>
          </c:spPr>
          <c:cat>
            <c:numRef>
              <c:f>NGPL_by_product!$BC$1:$DA$1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NGPL_by_product!$BC$26:$DA$26</c:f>
              <c:numCache>
                <c:formatCode>General</c:formatCode>
                <c:ptCount val="51"/>
                <c:pt idx="0">
                  <c:v>0.53899999789427977</c:v>
                </c:pt>
                <c:pt idx="1">
                  <c:v>0.53899999987334013</c:v>
                </c:pt>
                <c:pt idx="2">
                  <c:v>0.54700001163291734</c:v>
                </c:pt>
                <c:pt idx="3">
                  <c:v>0.50499999648309313</c:v>
                </c:pt>
                <c:pt idx="4">
                  <c:v>0.52499999527935892</c:v>
                </c:pt>
                <c:pt idx="5">
                  <c:v>0.49900000265915856</c:v>
                </c:pt>
                <c:pt idx="6">
                  <c:v>0.50299999691196728</c:v>
                </c:pt>
                <c:pt idx="7">
                  <c:v>0.50600000255508337</c:v>
                </c:pt>
                <c:pt idx="8">
                  <c:v>0.51100000404403578</c:v>
                </c:pt>
                <c:pt idx="9">
                  <c:v>0.54699999798322085</c:v>
                </c:pt>
                <c:pt idx="10">
                  <c:v>0.58599999808939163</c:v>
                </c:pt>
                <c:pt idx="11">
                  <c:v>0.63099999518413097</c:v>
                </c:pt>
                <c:pt idx="12">
                  <c:v>0.70900000680983077</c:v>
                </c:pt>
                <c:pt idx="13">
                  <c:v>0.82299999758834008</c:v>
                </c:pt>
                <c:pt idx="14">
                  <c:v>0.98499999992782217</c:v>
                </c:pt>
                <c:pt idx="15">
                  <c:v>1.1440000066068023</c:v>
                </c:pt>
                <c:pt idx="16">
                  <c:v>1.159000006853603</c:v>
                </c:pt>
                <c:pt idx="17">
                  <c:v>1.2130000367760654</c:v>
                </c:pt>
                <c:pt idx="18">
                  <c:v>1.3172424390468218</c:v>
                </c:pt>
                <c:pt idx="19">
                  <c:v>1.3861411164143638</c:v>
                </c:pt>
                <c:pt idx="20">
                  <c:v>1.4473551303090062</c:v>
                </c:pt>
                <c:pt idx="21">
                  <c:v>1.4756237010460604</c:v>
                </c:pt>
                <c:pt idx="22">
                  <c:v>1.5001524364088263</c:v>
                </c:pt>
                <c:pt idx="23">
                  <c:v>1.5188329214452096</c:v>
                </c:pt>
                <c:pt idx="24">
                  <c:v>1.5347762273049739</c:v>
                </c:pt>
                <c:pt idx="25">
                  <c:v>1.5527278081863183</c:v>
                </c:pt>
                <c:pt idx="26">
                  <c:v>1.5660891981078753</c:v>
                </c:pt>
                <c:pt idx="27">
                  <c:v>1.5814955536206976</c:v>
                </c:pt>
                <c:pt idx="28">
                  <c:v>1.5942269849947479</c:v>
                </c:pt>
                <c:pt idx="29">
                  <c:v>1.5990139208370238</c:v>
                </c:pt>
                <c:pt idx="30">
                  <c:v>1.6055741479121941</c:v>
                </c:pt>
                <c:pt idx="31">
                  <c:v>1.6126230870504501</c:v>
                </c:pt>
                <c:pt idx="32">
                  <c:v>1.6178525108516624</c:v>
                </c:pt>
                <c:pt idx="33">
                  <c:v>1.6211504714246989</c:v>
                </c:pt>
                <c:pt idx="34">
                  <c:v>1.6283622487035248</c:v>
                </c:pt>
                <c:pt idx="35">
                  <c:v>1.6254283714688422</c:v>
                </c:pt>
                <c:pt idx="36">
                  <c:v>1.6273454287511409</c:v>
                </c:pt>
                <c:pt idx="37">
                  <c:v>1.6405084749976593</c:v>
                </c:pt>
                <c:pt idx="38">
                  <c:v>1.6279137085575714</c:v>
                </c:pt>
                <c:pt idx="39">
                  <c:v>1.6299149943006341</c:v>
                </c:pt>
                <c:pt idx="40">
                  <c:v>1.6349965022654946</c:v>
                </c:pt>
                <c:pt idx="41">
                  <c:v>1.6379592115972628</c:v>
                </c:pt>
                <c:pt idx="42">
                  <c:v>1.642944991456714</c:v>
                </c:pt>
                <c:pt idx="43">
                  <c:v>1.6454223217833717</c:v>
                </c:pt>
                <c:pt idx="44">
                  <c:v>1.6491864196132153</c:v>
                </c:pt>
                <c:pt idx="45">
                  <c:v>1.6462031259934511</c:v>
                </c:pt>
                <c:pt idx="46">
                  <c:v>1.6514022479991581</c:v>
                </c:pt>
                <c:pt idx="47">
                  <c:v>1.6577437215282762</c:v>
                </c:pt>
                <c:pt idx="48">
                  <c:v>1.6645122176551017</c:v>
                </c:pt>
                <c:pt idx="49">
                  <c:v>1.6618486843672136</c:v>
                </c:pt>
                <c:pt idx="50">
                  <c:v>1.667813187375486</c:v>
                </c:pt>
              </c:numCache>
            </c:numRef>
          </c:val>
        </c:ser>
        <c:ser>
          <c:idx val="2"/>
          <c:order val="2"/>
          <c:tx>
            <c:strRef>
              <c:f>NGPL_by_product!$B$27</c:f>
              <c:strCache>
                <c:ptCount val="1"/>
                <c:pt idx="0">
                  <c:v>Normal Butane</c:v>
                </c:pt>
              </c:strCache>
            </c:strRef>
          </c:tx>
          <c:spPr>
            <a:solidFill>
              <a:schemeClr val="accent6"/>
            </a:solidFill>
            <a:ln>
              <a:solidFill>
                <a:schemeClr val="accent6"/>
              </a:solidFill>
            </a:ln>
            <a:effectLst/>
          </c:spPr>
          <c:cat>
            <c:numRef>
              <c:f>NGPL_by_product!$BC$1:$DA$1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NGPL_by_product!$BC$27:$DA$27</c:f>
              <c:numCache>
                <c:formatCode>General</c:formatCode>
                <c:ptCount val="51"/>
                <c:pt idx="0">
                  <c:v>0.21099999897414828</c:v>
                </c:pt>
                <c:pt idx="1">
                  <c:v>0.18099999917903906</c:v>
                </c:pt>
                <c:pt idx="2">
                  <c:v>0.18099999833502811</c:v>
                </c:pt>
                <c:pt idx="3">
                  <c:v>0.18099999858241053</c:v>
                </c:pt>
                <c:pt idx="4">
                  <c:v>0.20199999976903193</c:v>
                </c:pt>
                <c:pt idx="5">
                  <c:v>0.18600000072619877</c:v>
                </c:pt>
                <c:pt idx="6">
                  <c:v>0.18600000267615549</c:v>
                </c:pt>
                <c:pt idx="7">
                  <c:v>0.17800000216520853</c:v>
                </c:pt>
                <c:pt idx="8">
                  <c:v>0.18300000125309446</c:v>
                </c:pt>
                <c:pt idx="9">
                  <c:v>0.20699999990058127</c:v>
                </c:pt>
                <c:pt idx="10">
                  <c:v>0.22600000010454097</c:v>
                </c:pt>
                <c:pt idx="11">
                  <c:v>0.22700000006472684</c:v>
                </c:pt>
                <c:pt idx="12">
                  <c:v>0.24899999888322794</c:v>
                </c:pt>
                <c:pt idx="13">
                  <c:v>0.2900000029988587</c:v>
                </c:pt>
                <c:pt idx="14">
                  <c:v>0.34699999573815143</c:v>
                </c:pt>
                <c:pt idx="15">
                  <c:v>0.40299999716109597</c:v>
                </c:pt>
                <c:pt idx="16">
                  <c:v>0.39000000026891934</c:v>
                </c:pt>
                <c:pt idx="17">
                  <c:v>0.37900803575059389</c:v>
                </c:pt>
                <c:pt idx="18">
                  <c:v>0.35551738438369662</c:v>
                </c:pt>
                <c:pt idx="19">
                  <c:v>0.38336740672275477</c:v>
                </c:pt>
                <c:pt idx="20">
                  <c:v>0.40370996705860296</c:v>
                </c:pt>
                <c:pt idx="21">
                  <c:v>0.41608919481406054</c:v>
                </c:pt>
                <c:pt idx="22">
                  <c:v>0.42555381751117238</c:v>
                </c:pt>
                <c:pt idx="23">
                  <c:v>0.43188421351806028</c:v>
                </c:pt>
                <c:pt idx="24">
                  <c:v>0.43810549416957639</c:v>
                </c:pt>
                <c:pt idx="25">
                  <c:v>0.44503068914309568</c:v>
                </c:pt>
                <c:pt idx="26">
                  <c:v>0.45265233482678013</c:v>
                </c:pt>
                <c:pt idx="27">
                  <c:v>0.45882769668605766</c:v>
                </c:pt>
                <c:pt idx="28">
                  <c:v>0.46380809228465519</c:v>
                </c:pt>
                <c:pt idx="29">
                  <c:v>0.46655396752928519</c:v>
                </c:pt>
                <c:pt idx="30">
                  <c:v>0.46993611840097127</c:v>
                </c:pt>
                <c:pt idx="31">
                  <c:v>0.4732501609279664</c:v>
                </c:pt>
                <c:pt idx="32">
                  <c:v>0.47638707567215854</c:v>
                </c:pt>
                <c:pt idx="33">
                  <c:v>0.47865267266939526</c:v>
                </c:pt>
                <c:pt idx="34">
                  <c:v>0.48201826475826637</c:v>
                </c:pt>
                <c:pt idx="35">
                  <c:v>0.48154165621669426</c:v>
                </c:pt>
                <c:pt idx="36">
                  <c:v>0.48099021035886835</c:v>
                </c:pt>
                <c:pt idx="37">
                  <c:v>0.48596298984804764</c:v>
                </c:pt>
                <c:pt idx="38">
                  <c:v>0.48156570319016867</c:v>
                </c:pt>
                <c:pt idx="39">
                  <c:v>0.48332492758366469</c:v>
                </c:pt>
                <c:pt idx="40">
                  <c:v>0.48616444217485189</c:v>
                </c:pt>
                <c:pt idx="41">
                  <c:v>0.48792485780004302</c:v>
                </c:pt>
                <c:pt idx="42">
                  <c:v>0.48985780363792397</c:v>
                </c:pt>
                <c:pt idx="43">
                  <c:v>0.49108971592080419</c:v>
                </c:pt>
                <c:pt idx="44">
                  <c:v>0.49176122346902201</c:v>
                </c:pt>
                <c:pt idx="45">
                  <c:v>0.49007549844394371</c:v>
                </c:pt>
                <c:pt idx="46">
                  <c:v>0.49147676955945097</c:v>
                </c:pt>
                <c:pt idx="47">
                  <c:v>0.49355076436983258</c:v>
                </c:pt>
                <c:pt idx="48">
                  <c:v>0.49573509825835138</c:v>
                </c:pt>
                <c:pt idx="49">
                  <c:v>0.49454368728676795</c:v>
                </c:pt>
                <c:pt idx="50">
                  <c:v>0.4961381336311545</c:v>
                </c:pt>
              </c:numCache>
            </c:numRef>
          </c:val>
        </c:ser>
        <c:ser>
          <c:idx val="3"/>
          <c:order val="3"/>
          <c:tx>
            <c:strRef>
              <c:f>NGPL_by_product!$B$28</c:f>
              <c:strCache>
                <c:ptCount val="1"/>
                <c:pt idx="0">
                  <c:v>Isobutane</c:v>
                </c:pt>
              </c:strCache>
            </c:strRef>
          </c:tx>
          <c:spPr>
            <a:solidFill>
              <a:schemeClr val="accent2"/>
            </a:solidFill>
            <a:ln>
              <a:solidFill>
                <a:schemeClr val="accent2"/>
              </a:solidFill>
            </a:ln>
            <a:effectLst/>
          </c:spPr>
          <c:cat>
            <c:numRef>
              <c:f>NGPL_by_product!$BC$1:$DA$1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NGPL_by_product!$BC$28:$DA$28</c:f>
              <c:numCache>
                <c:formatCode>General</c:formatCode>
                <c:ptCount val="51"/>
                <c:pt idx="0">
                  <c:v>0.13899999765562826</c:v>
                </c:pt>
                <c:pt idx="1">
                  <c:v>0.14900000104098576</c:v>
                </c:pt>
                <c:pt idx="2">
                  <c:v>0.15099999713420398</c:v>
                </c:pt>
                <c:pt idx="3">
                  <c:v>0.13399999818939246</c:v>
                </c:pt>
                <c:pt idx="4">
                  <c:v>0.11899999963789017</c:v>
                </c:pt>
                <c:pt idx="5">
                  <c:v>0.11900000188616111</c:v>
                </c:pt>
                <c:pt idx="6">
                  <c:v>0.11400000097200974</c:v>
                </c:pt>
                <c:pt idx="7">
                  <c:v>0.12600000110542176</c:v>
                </c:pt>
                <c:pt idx="8">
                  <c:v>0.12300000219984217</c:v>
                </c:pt>
                <c:pt idx="9">
                  <c:v>0.11900000432040544</c:v>
                </c:pt>
                <c:pt idx="10">
                  <c:v>0.11699999761156499</c:v>
                </c:pt>
                <c:pt idx="11">
                  <c:v>0.13899999736138852</c:v>
                </c:pt>
                <c:pt idx="12">
                  <c:v>0.15600000433158118</c:v>
                </c:pt>
                <c:pt idx="13">
                  <c:v>0.17500000147963862</c:v>
                </c:pt>
                <c:pt idx="14">
                  <c:v>0.19699999927950546</c:v>
                </c:pt>
                <c:pt idx="15">
                  <c:v>0.23000000285508576</c:v>
                </c:pt>
                <c:pt idx="16">
                  <c:v>0.23999999640334857</c:v>
                </c:pt>
                <c:pt idx="17">
                  <c:v>0.27500897041289174</c:v>
                </c:pt>
                <c:pt idx="18">
                  <c:v>0.35207951407002802</c:v>
                </c:pt>
                <c:pt idx="19">
                  <c:v>0.39159618707799376</c:v>
                </c:pt>
                <c:pt idx="20">
                  <c:v>0.39837866736888827</c:v>
                </c:pt>
                <c:pt idx="21">
                  <c:v>0.39918505687455769</c:v>
                </c:pt>
                <c:pt idx="22">
                  <c:v>0.4009184321412248</c:v>
                </c:pt>
                <c:pt idx="23">
                  <c:v>0.4015032922625324</c:v>
                </c:pt>
                <c:pt idx="24">
                  <c:v>0.40117059358635743</c:v>
                </c:pt>
                <c:pt idx="25">
                  <c:v>0.40162381616846698</c:v>
                </c:pt>
                <c:pt idx="26">
                  <c:v>0.40108572110875679</c:v>
                </c:pt>
                <c:pt idx="27">
                  <c:v>0.40110131150595385</c:v>
                </c:pt>
                <c:pt idx="28">
                  <c:v>0.40066283528449287</c:v>
                </c:pt>
                <c:pt idx="29">
                  <c:v>0.39809059517483547</c:v>
                </c:pt>
                <c:pt idx="30">
                  <c:v>0.39634925464861226</c:v>
                </c:pt>
                <c:pt idx="31">
                  <c:v>0.39538360655024013</c:v>
                </c:pt>
                <c:pt idx="32">
                  <c:v>0.39376900946672316</c:v>
                </c:pt>
                <c:pt idx="33">
                  <c:v>0.3921229592515374</c:v>
                </c:pt>
                <c:pt idx="34">
                  <c:v>0.39161386813657367</c:v>
                </c:pt>
                <c:pt idx="35">
                  <c:v>0.38947476996008856</c:v>
                </c:pt>
                <c:pt idx="36">
                  <c:v>0.38852564877333851</c:v>
                </c:pt>
                <c:pt idx="37">
                  <c:v>0.38885091290785578</c:v>
                </c:pt>
                <c:pt idx="38">
                  <c:v>0.38528562133342353</c:v>
                </c:pt>
                <c:pt idx="39">
                  <c:v>0.38383388343527242</c:v>
                </c:pt>
                <c:pt idx="40">
                  <c:v>0.38361779308115734</c:v>
                </c:pt>
                <c:pt idx="41">
                  <c:v>0.38308341867650597</c:v>
                </c:pt>
                <c:pt idx="42">
                  <c:v>0.38256371023089741</c:v>
                </c:pt>
                <c:pt idx="43">
                  <c:v>0.38166040493388198</c:v>
                </c:pt>
                <c:pt idx="44">
                  <c:v>0.38133643127048339</c:v>
                </c:pt>
                <c:pt idx="45">
                  <c:v>0.38029906265819602</c:v>
                </c:pt>
                <c:pt idx="46">
                  <c:v>0.38030325459203573</c:v>
                </c:pt>
                <c:pt idx="47">
                  <c:v>0.38054109308995976</c:v>
                </c:pt>
                <c:pt idx="48">
                  <c:v>0.38094688964702073</c:v>
                </c:pt>
                <c:pt idx="49">
                  <c:v>0.37920904372140302</c:v>
                </c:pt>
                <c:pt idx="50">
                  <c:v>0.3791206903340481</c:v>
                </c:pt>
              </c:numCache>
            </c:numRef>
          </c:val>
        </c:ser>
        <c:ser>
          <c:idx val="4"/>
          <c:order val="4"/>
          <c:tx>
            <c:strRef>
              <c:f>NGPL_by_product!$B$29</c:f>
              <c:strCache>
                <c:ptCount val="1"/>
                <c:pt idx="0">
                  <c:v>Natural Gasoline</c:v>
                </c:pt>
              </c:strCache>
            </c:strRef>
          </c:tx>
          <c:spPr>
            <a:solidFill>
              <a:schemeClr val="accent3"/>
            </a:solidFill>
            <a:ln>
              <a:solidFill>
                <a:schemeClr val="accent3"/>
              </a:solidFill>
            </a:ln>
            <a:effectLst/>
          </c:spPr>
          <c:cat>
            <c:numRef>
              <c:f>NGPL_by_product!$BC$1:$DA$1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NGPL_by_product!$BC$29:$DA$29</c:f>
              <c:numCache>
                <c:formatCode>General</c:formatCode>
                <c:ptCount val="51"/>
                <c:pt idx="0">
                  <c:v>0.305999999283813</c:v>
                </c:pt>
                <c:pt idx="1">
                  <c:v>0.30599999916739762</c:v>
                </c:pt>
                <c:pt idx="2">
                  <c:v>0.29999999982828746</c:v>
                </c:pt>
                <c:pt idx="3">
                  <c:v>0.27600000074016851</c:v>
                </c:pt>
                <c:pt idx="4">
                  <c:v>0.27900000121735496</c:v>
                </c:pt>
                <c:pt idx="5">
                  <c:v>0.26600000284088315</c:v>
                </c:pt>
                <c:pt idx="6">
                  <c:v>0.26300000210176211</c:v>
                </c:pt>
                <c:pt idx="7">
                  <c:v>0.26400000009743951</c:v>
                </c:pt>
                <c:pt idx="8">
                  <c:v>0.26400000002467994</c:v>
                </c:pt>
                <c:pt idx="9">
                  <c:v>0.27100000089558318</c:v>
                </c:pt>
                <c:pt idx="10">
                  <c:v>0.27700000286859011</c:v>
                </c:pt>
                <c:pt idx="11">
                  <c:v>0.29200000046694202</c:v>
                </c:pt>
                <c:pt idx="12">
                  <c:v>0.31900000029418146</c:v>
                </c:pt>
                <c:pt idx="13">
                  <c:v>0.34799999964889139</c:v>
                </c:pt>
                <c:pt idx="14">
                  <c:v>0.39500000135740254</c:v>
                </c:pt>
                <c:pt idx="15">
                  <c:v>0.43299999865121203</c:v>
                </c:pt>
                <c:pt idx="16">
                  <c:v>0.43300000310409814</c:v>
                </c:pt>
                <c:pt idx="17">
                  <c:v>0.45399997680215165</c:v>
                </c:pt>
                <c:pt idx="18">
                  <c:v>0.48273615300058748</c:v>
                </c:pt>
                <c:pt idx="19">
                  <c:v>0.53476201879493612</c:v>
                </c:pt>
                <c:pt idx="20">
                  <c:v>0.54872785701445537</c:v>
                </c:pt>
                <c:pt idx="21">
                  <c:v>0.55701556279200315</c:v>
                </c:pt>
                <c:pt idx="22">
                  <c:v>0.56463221259764385</c:v>
                </c:pt>
                <c:pt idx="23">
                  <c:v>0.56819692220051377</c:v>
                </c:pt>
                <c:pt idx="24">
                  <c:v>0.57121680095224292</c:v>
                </c:pt>
                <c:pt idx="25">
                  <c:v>0.57486452330704196</c:v>
                </c:pt>
                <c:pt idx="26">
                  <c:v>0.58066538070488583</c:v>
                </c:pt>
                <c:pt idx="27">
                  <c:v>0.58414507759880474</c:v>
                </c:pt>
                <c:pt idx="28">
                  <c:v>0.58621493792816182</c:v>
                </c:pt>
                <c:pt idx="29">
                  <c:v>0.58587963175523328</c:v>
                </c:pt>
                <c:pt idx="30">
                  <c:v>0.58655089805870386</c:v>
                </c:pt>
                <c:pt idx="31">
                  <c:v>0.58778333201917143</c:v>
                </c:pt>
                <c:pt idx="32">
                  <c:v>0.58832058687403332</c:v>
                </c:pt>
                <c:pt idx="33">
                  <c:v>0.58777912759614992</c:v>
                </c:pt>
                <c:pt idx="34">
                  <c:v>0.58928605173059623</c:v>
                </c:pt>
                <c:pt idx="35">
                  <c:v>0.58765612677416357</c:v>
                </c:pt>
                <c:pt idx="36">
                  <c:v>0.58694969358475646</c:v>
                </c:pt>
                <c:pt idx="37">
                  <c:v>0.59016702137159871</c:v>
                </c:pt>
                <c:pt idx="38">
                  <c:v>0.58525122473656666</c:v>
                </c:pt>
                <c:pt idx="39">
                  <c:v>0.5856572918819436</c:v>
                </c:pt>
                <c:pt idx="40">
                  <c:v>0.5880921451598623</c:v>
                </c:pt>
                <c:pt idx="41">
                  <c:v>0.58950388213634153</c:v>
                </c:pt>
                <c:pt idx="42">
                  <c:v>0.59025843976542092</c:v>
                </c:pt>
                <c:pt idx="43">
                  <c:v>0.58971503009797721</c:v>
                </c:pt>
                <c:pt idx="44">
                  <c:v>0.58861642138799652</c:v>
                </c:pt>
                <c:pt idx="45">
                  <c:v>0.58511871052996867</c:v>
                </c:pt>
                <c:pt idx="46">
                  <c:v>0.58512169202276698</c:v>
                </c:pt>
                <c:pt idx="47">
                  <c:v>0.58622084247781459</c:v>
                </c:pt>
                <c:pt idx="48">
                  <c:v>0.58654769304484944</c:v>
                </c:pt>
                <c:pt idx="49">
                  <c:v>0.58509184773629408</c:v>
                </c:pt>
                <c:pt idx="50">
                  <c:v>0.58585225979413758</c:v>
                </c:pt>
              </c:numCache>
            </c:numRef>
          </c:val>
        </c:ser>
        <c:dLbls>
          <c:showLegendKey val="0"/>
          <c:showVal val="0"/>
          <c:showCatName val="0"/>
          <c:showSerName val="0"/>
          <c:showPercent val="0"/>
          <c:showBubbleSize val="0"/>
        </c:dLbls>
        <c:axId val="210985712"/>
        <c:axId val="210986272"/>
      </c:areaChart>
      <c:catAx>
        <c:axId val="21098571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10986272"/>
        <c:crosses val="autoZero"/>
        <c:auto val="1"/>
        <c:lblAlgn val="ctr"/>
        <c:lblOffset val="100"/>
        <c:tickLblSkip val="10"/>
        <c:tickMarkSkip val="10"/>
        <c:noMultiLvlLbl val="0"/>
      </c:catAx>
      <c:valAx>
        <c:axId val="210986272"/>
        <c:scaling>
          <c:orientation val="minMax"/>
          <c:max val="7"/>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10985712"/>
        <c:crossesAt val="1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7.3678152194165902E-2"/>
          <c:w val="0.70548822022247215"/>
          <c:h val="0.83661106778830563"/>
        </c:manualLayout>
      </c:layout>
      <c:lineChart>
        <c:grouping val="standard"/>
        <c:varyColors val="0"/>
        <c:ser>
          <c:idx val="2"/>
          <c:order val="0"/>
          <c:tx>
            <c:strRef>
              <c:f>'imports '!$B$24</c:f>
              <c:strCache>
                <c:ptCount val="1"/>
                <c:pt idx="0">
                  <c:v>HWOP</c:v>
                </c:pt>
              </c:strCache>
            </c:strRef>
          </c:tx>
          <c:spPr>
            <a:ln w="28575" cap="rnd">
              <a:solidFill>
                <a:schemeClr val="accent4"/>
              </a:solidFill>
              <a:round/>
            </a:ln>
            <a:effectLst/>
          </c:spPr>
          <c:marker>
            <c:symbol val="none"/>
          </c:marker>
          <c:cat>
            <c:numRef>
              <c:f>'imports '!$BC$1:$DA$1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'imports '!$BC$24:$DA$24</c:f>
              <c:numCache>
                <c:formatCode>General</c:formatCode>
                <c:ptCount val="51"/>
                <c:pt idx="0">
                  <c:v>52.885743251498376</c:v>
                </c:pt>
                <c:pt idx="1">
                  <c:v>55.476032086996874</c:v>
                </c:pt>
                <c:pt idx="2">
                  <c:v>53.369291824061818</c:v>
                </c:pt>
                <c:pt idx="3">
                  <c:v>56.094966298212292</c:v>
                </c:pt>
                <c:pt idx="4">
                  <c:v>58.351384269565365</c:v>
                </c:pt>
                <c:pt idx="5">
                  <c:v>60.325018139941413</c:v>
                </c:pt>
                <c:pt idx="6">
                  <c:v>59.893738309923449</c:v>
                </c:pt>
                <c:pt idx="7">
                  <c:v>58.199274694108581</c:v>
                </c:pt>
                <c:pt idx="8">
                  <c:v>56.999115394817636</c:v>
                </c:pt>
                <c:pt idx="9">
                  <c:v>51.496393449609499</c:v>
                </c:pt>
                <c:pt idx="10">
                  <c:v>49.22117027091015</c:v>
                </c:pt>
                <c:pt idx="11">
                  <c:v>44.742116633734319</c:v>
                </c:pt>
                <c:pt idx="12">
                  <c:v>39.991725925165817</c:v>
                </c:pt>
                <c:pt idx="13">
                  <c:v>32.885993617923639</c:v>
                </c:pt>
                <c:pt idx="14">
                  <c:v>26.518336413424827</c:v>
                </c:pt>
                <c:pt idx="15">
                  <c:v>24.115301135571581</c:v>
                </c:pt>
                <c:pt idx="16">
                  <c:v>24.354330323904314</c:v>
                </c:pt>
                <c:pt idx="17">
                  <c:v>20.859314000000001</c:v>
                </c:pt>
                <c:pt idx="18">
                  <c:v>15.013036</c:v>
                </c:pt>
                <c:pt idx="19">
                  <c:v>3.9251909999999999</c:v>
                </c:pt>
                <c:pt idx="20">
                  <c:v>-3.0341490000000002</c:v>
                </c:pt>
                <c:pt idx="21">
                  <c:v>-10.048859</c:v>
                </c:pt>
                <c:pt idx="22">
                  <c:v>-13.978915000000001</c:v>
                </c:pt>
                <c:pt idx="23">
                  <c:v>-16.351254999999998</c:v>
                </c:pt>
                <c:pt idx="24">
                  <c:v>-19.634236999999999</c:v>
                </c:pt>
                <c:pt idx="25">
                  <c:v>-21.753874</c:v>
                </c:pt>
                <c:pt idx="26">
                  <c:v>-23.528445999999999</c:v>
                </c:pt>
                <c:pt idx="27">
                  <c:v>-25.125745999999999</c:v>
                </c:pt>
                <c:pt idx="28">
                  <c:v>-26.741192000000002</c:v>
                </c:pt>
                <c:pt idx="29">
                  <c:v>-27.942907000000002</c:v>
                </c:pt>
                <c:pt idx="30">
                  <c:v>-28.742508000000001</c:v>
                </c:pt>
                <c:pt idx="31">
                  <c:v>-28.667926999999999</c:v>
                </c:pt>
                <c:pt idx="32">
                  <c:v>-29.471209999999999</c:v>
                </c:pt>
                <c:pt idx="33">
                  <c:v>-29.846343999999998</c:v>
                </c:pt>
                <c:pt idx="34">
                  <c:v>-29.904437999999999</c:v>
                </c:pt>
                <c:pt idx="35">
                  <c:v>-29.644515999999999</c:v>
                </c:pt>
                <c:pt idx="36">
                  <c:v>-29.140165</c:v>
                </c:pt>
                <c:pt idx="37">
                  <c:v>-28.894259999999999</c:v>
                </c:pt>
                <c:pt idx="38">
                  <c:v>-27.828289000000002</c:v>
                </c:pt>
                <c:pt idx="39">
                  <c:v>-26.549488</c:v>
                </c:pt>
                <c:pt idx="40">
                  <c:v>-26.422713999999999</c:v>
                </c:pt>
                <c:pt idx="41">
                  <c:v>-24.309222999999999</c:v>
                </c:pt>
                <c:pt idx="42">
                  <c:v>-23.862037999999998</c:v>
                </c:pt>
                <c:pt idx="43">
                  <c:v>-22.413584</c:v>
                </c:pt>
                <c:pt idx="44">
                  <c:v>-21.685110000000002</c:v>
                </c:pt>
                <c:pt idx="45">
                  <c:v>-20.836357</c:v>
                </c:pt>
                <c:pt idx="46">
                  <c:v>-20.585546000000001</c:v>
                </c:pt>
                <c:pt idx="47">
                  <c:v>-19.774643000000001</c:v>
                </c:pt>
                <c:pt idx="48">
                  <c:v>-18.287980999999998</c:v>
                </c:pt>
                <c:pt idx="49">
                  <c:v>-17.692575000000001</c:v>
                </c:pt>
                <c:pt idx="50">
                  <c:v>-17.023409000000001</c:v>
                </c:pt>
              </c:numCache>
            </c:numRef>
          </c:val>
          <c:smooth val="0"/>
        </c:ser>
        <c:ser>
          <c:idx val="3"/>
          <c:order val="1"/>
          <c:tx>
            <c:strRef>
              <c:f>'imports '!$B$25</c:f>
              <c:strCache>
                <c:ptCount val="1"/>
                <c:pt idx="0">
                  <c:v>HOGR</c:v>
                </c:pt>
              </c:strCache>
            </c:strRef>
          </c:tx>
          <c:spPr>
            <a:ln w="28575" cap="rnd">
              <a:solidFill>
                <a:schemeClr val="accent3"/>
              </a:solidFill>
              <a:round/>
            </a:ln>
            <a:effectLst/>
          </c:spPr>
          <c:marker>
            <c:symbol val="none"/>
          </c:marker>
          <c:cat>
            <c:numRef>
              <c:f>'imports '!$BC$1:$DA$1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'imports '!$BC$25:$DA$25</c:f>
              <c:numCache>
                <c:formatCode>General</c:formatCode>
                <c:ptCount val="51"/>
                <c:pt idx="0">
                  <c:v>52.885743251498376</c:v>
                </c:pt>
                <c:pt idx="1">
                  <c:v>55.476032086996874</c:v>
                </c:pt>
                <c:pt idx="2">
                  <c:v>53.369291824061818</c:v>
                </c:pt>
                <c:pt idx="3">
                  <c:v>56.094966298212292</c:v>
                </c:pt>
                <c:pt idx="4">
                  <c:v>58.351384269565365</c:v>
                </c:pt>
                <c:pt idx="5">
                  <c:v>60.325018139941413</c:v>
                </c:pt>
                <c:pt idx="6">
                  <c:v>59.893738309923449</c:v>
                </c:pt>
                <c:pt idx="7">
                  <c:v>58.199274694108581</c:v>
                </c:pt>
                <c:pt idx="8">
                  <c:v>56.999115394817636</c:v>
                </c:pt>
                <c:pt idx="9">
                  <c:v>51.496393449609499</c:v>
                </c:pt>
                <c:pt idx="10">
                  <c:v>49.22117027091015</c:v>
                </c:pt>
                <c:pt idx="11">
                  <c:v>44.742116633734319</c:v>
                </c:pt>
                <c:pt idx="12">
                  <c:v>39.991725925165817</c:v>
                </c:pt>
                <c:pt idx="13">
                  <c:v>32.885993617923639</c:v>
                </c:pt>
                <c:pt idx="14">
                  <c:v>26.518336413424827</c:v>
                </c:pt>
                <c:pt idx="15">
                  <c:v>24.115301135571581</c:v>
                </c:pt>
                <c:pt idx="16">
                  <c:v>24.354330323904314</c:v>
                </c:pt>
                <c:pt idx="17">
                  <c:v>20.859306</c:v>
                </c:pt>
                <c:pt idx="18">
                  <c:v>15.336193</c:v>
                </c:pt>
                <c:pt idx="19">
                  <c:v>8.8063389999999995</c:v>
                </c:pt>
                <c:pt idx="20">
                  <c:v>4.1751149999999999</c:v>
                </c:pt>
                <c:pt idx="21">
                  <c:v>-3.6957439999999999</c:v>
                </c:pt>
                <c:pt idx="22">
                  <c:v>-7.5564559999999998</c:v>
                </c:pt>
                <c:pt idx="23">
                  <c:v>-10.936629999999999</c:v>
                </c:pt>
                <c:pt idx="24">
                  <c:v>-12.947972</c:v>
                </c:pt>
                <c:pt idx="25">
                  <c:v>-15.69791</c:v>
                </c:pt>
                <c:pt idx="26">
                  <c:v>-17.125799000000001</c:v>
                </c:pt>
                <c:pt idx="27">
                  <c:v>-18.513254</c:v>
                </c:pt>
                <c:pt idx="28">
                  <c:v>-19.761766000000001</c:v>
                </c:pt>
                <c:pt idx="29">
                  <c:v>-20.835453000000001</c:v>
                </c:pt>
                <c:pt idx="30">
                  <c:v>-21.804493000000001</c:v>
                </c:pt>
                <c:pt idx="31">
                  <c:v>-23.038278999999999</c:v>
                </c:pt>
                <c:pt idx="32">
                  <c:v>-24.709671</c:v>
                </c:pt>
                <c:pt idx="33">
                  <c:v>-26.424994999999999</c:v>
                </c:pt>
                <c:pt idx="34">
                  <c:v>-28.517510999999999</c:v>
                </c:pt>
                <c:pt idx="35">
                  <c:v>-29.793517999999999</c:v>
                </c:pt>
                <c:pt idx="36">
                  <c:v>-30.955627</c:v>
                </c:pt>
                <c:pt idx="37">
                  <c:v>-32.324565999999997</c:v>
                </c:pt>
                <c:pt idx="38">
                  <c:v>-32.502029</c:v>
                </c:pt>
                <c:pt idx="39">
                  <c:v>-33.27422</c:v>
                </c:pt>
                <c:pt idx="40">
                  <c:v>-35.321381000000002</c:v>
                </c:pt>
                <c:pt idx="41">
                  <c:v>-36.595950999999999</c:v>
                </c:pt>
                <c:pt idx="42">
                  <c:v>-37.685538999999999</c:v>
                </c:pt>
                <c:pt idx="43">
                  <c:v>-39.105034000000003</c:v>
                </c:pt>
                <c:pt idx="44">
                  <c:v>-40.208530000000003</c:v>
                </c:pt>
                <c:pt idx="45">
                  <c:v>-41.064182000000002</c:v>
                </c:pt>
                <c:pt idx="46">
                  <c:v>-40.832264000000002</c:v>
                </c:pt>
                <c:pt idx="47">
                  <c:v>-41.702454000000003</c:v>
                </c:pt>
                <c:pt idx="48">
                  <c:v>-41.675457000000002</c:v>
                </c:pt>
                <c:pt idx="49">
                  <c:v>-41.737099000000001</c:v>
                </c:pt>
                <c:pt idx="50">
                  <c:v>-41.925587</c:v>
                </c:pt>
              </c:numCache>
            </c:numRef>
          </c:val>
          <c:smooth val="0"/>
        </c:ser>
        <c:ser>
          <c:idx val="0"/>
          <c:order val="2"/>
          <c:tx>
            <c:strRef>
              <c:f>'imports '!$B$23</c:f>
              <c:strCache>
                <c:ptCount val="1"/>
                <c:pt idx="0">
                  <c:v>LWOP</c:v>
                </c:pt>
              </c:strCache>
            </c:strRef>
          </c:tx>
          <c:spPr>
            <a:ln w="28575" cap="rnd">
              <a:solidFill>
                <a:schemeClr val="accent5"/>
              </a:solidFill>
              <a:round/>
            </a:ln>
            <a:effectLst/>
          </c:spPr>
          <c:marker>
            <c:symbol val="none"/>
          </c:marker>
          <c:cat>
            <c:numRef>
              <c:f>'imports '!$BC$1:$DA$1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'imports '!$BC$23:$DA$23</c:f>
              <c:numCache>
                <c:formatCode>General</c:formatCode>
                <c:ptCount val="51"/>
                <c:pt idx="0">
                  <c:v>52.885743251498376</c:v>
                </c:pt>
                <c:pt idx="1">
                  <c:v>55.476032086996874</c:v>
                </c:pt>
                <c:pt idx="2">
                  <c:v>53.369291824061818</c:v>
                </c:pt>
                <c:pt idx="3">
                  <c:v>56.094966298212292</c:v>
                </c:pt>
                <c:pt idx="4">
                  <c:v>58.351384269565365</c:v>
                </c:pt>
                <c:pt idx="5">
                  <c:v>60.325018139941413</c:v>
                </c:pt>
                <c:pt idx="6">
                  <c:v>59.893738309923449</c:v>
                </c:pt>
                <c:pt idx="7">
                  <c:v>58.199274694108581</c:v>
                </c:pt>
                <c:pt idx="8">
                  <c:v>56.999115394817636</c:v>
                </c:pt>
                <c:pt idx="9">
                  <c:v>51.496393449609499</c:v>
                </c:pt>
                <c:pt idx="10">
                  <c:v>49.22117027091015</c:v>
                </c:pt>
                <c:pt idx="11">
                  <c:v>44.742116633734319</c:v>
                </c:pt>
                <c:pt idx="12">
                  <c:v>39.991725925165817</c:v>
                </c:pt>
                <c:pt idx="13">
                  <c:v>32.885993617923639</c:v>
                </c:pt>
                <c:pt idx="14">
                  <c:v>26.518336413424827</c:v>
                </c:pt>
                <c:pt idx="15">
                  <c:v>24.115301135571581</c:v>
                </c:pt>
                <c:pt idx="16">
                  <c:v>24.354330323904314</c:v>
                </c:pt>
                <c:pt idx="17">
                  <c:v>20.859306</c:v>
                </c:pt>
                <c:pt idx="18">
                  <c:v>21.920490000000001</c:v>
                </c:pt>
                <c:pt idx="19">
                  <c:v>21.280443000000002</c:v>
                </c:pt>
                <c:pt idx="20">
                  <c:v>21.080359999999999</c:v>
                </c:pt>
                <c:pt idx="21">
                  <c:v>19.765809999999998</c:v>
                </c:pt>
                <c:pt idx="22">
                  <c:v>19.411095</c:v>
                </c:pt>
                <c:pt idx="23">
                  <c:v>20.250969000000001</c:v>
                </c:pt>
                <c:pt idx="24">
                  <c:v>20.082279</c:v>
                </c:pt>
                <c:pt idx="25">
                  <c:v>20.420739999999999</c:v>
                </c:pt>
                <c:pt idx="26">
                  <c:v>20.840396999999999</c:v>
                </c:pt>
                <c:pt idx="27">
                  <c:v>20.875858000000001</c:v>
                </c:pt>
                <c:pt idx="28">
                  <c:v>21.647220999999998</c:v>
                </c:pt>
                <c:pt idx="29">
                  <c:v>22.274504</c:v>
                </c:pt>
                <c:pt idx="30">
                  <c:v>23.011827</c:v>
                </c:pt>
                <c:pt idx="31">
                  <c:v>23.373563999999998</c:v>
                </c:pt>
                <c:pt idx="32">
                  <c:v>23.967154000000001</c:v>
                </c:pt>
                <c:pt idx="33">
                  <c:v>24.448333999999999</c:v>
                </c:pt>
                <c:pt idx="34">
                  <c:v>24.818608999999999</c:v>
                </c:pt>
                <c:pt idx="35">
                  <c:v>25.245684000000001</c:v>
                </c:pt>
                <c:pt idx="36">
                  <c:v>25.920491999999999</c:v>
                </c:pt>
                <c:pt idx="37">
                  <c:v>26.382563000000001</c:v>
                </c:pt>
                <c:pt idx="38">
                  <c:v>27.108744000000002</c:v>
                </c:pt>
                <c:pt idx="39">
                  <c:v>27.417584999999999</c:v>
                </c:pt>
                <c:pt idx="40">
                  <c:v>27.846606999999999</c:v>
                </c:pt>
                <c:pt idx="41">
                  <c:v>28.044563</c:v>
                </c:pt>
                <c:pt idx="42">
                  <c:v>28.392175999999999</c:v>
                </c:pt>
                <c:pt idx="43">
                  <c:v>28.891670000000001</c:v>
                </c:pt>
                <c:pt idx="44">
                  <c:v>29.562777000000001</c:v>
                </c:pt>
                <c:pt idx="45">
                  <c:v>29.972044</c:v>
                </c:pt>
                <c:pt idx="46">
                  <c:v>30.30245</c:v>
                </c:pt>
                <c:pt idx="47">
                  <c:v>30.81879</c:v>
                </c:pt>
                <c:pt idx="48">
                  <c:v>31.453028</c:v>
                </c:pt>
                <c:pt idx="49">
                  <c:v>31.974346000000001</c:v>
                </c:pt>
                <c:pt idx="50">
                  <c:v>32.605418999999998</c:v>
                </c:pt>
              </c:numCache>
            </c:numRef>
          </c:val>
          <c:smooth val="0"/>
        </c:ser>
        <c:ser>
          <c:idx val="4"/>
          <c:order val="3"/>
          <c:tx>
            <c:strRef>
              <c:f>'imports '!$B$26</c:f>
              <c:strCache>
                <c:ptCount val="1"/>
                <c:pt idx="0">
                  <c:v>LOGR</c:v>
                </c:pt>
              </c:strCache>
            </c:strRef>
          </c:tx>
          <c:spPr>
            <a:ln w="28575" cap="rnd">
              <a:solidFill>
                <a:schemeClr val="accent2"/>
              </a:solidFill>
              <a:round/>
            </a:ln>
            <a:effectLst/>
          </c:spPr>
          <c:marker>
            <c:symbol val="none"/>
          </c:marker>
          <c:cat>
            <c:numRef>
              <c:f>'imports '!$BC$1:$DA$1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'imports '!$BC$26:$DA$26</c:f>
              <c:numCache>
                <c:formatCode>General</c:formatCode>
                <c:ptCount val="51"/>
                <c:pt idx="0">
                  <c:v>52.885743251498376</c:v>
                </c:pt>
                <c:pt idx="1">
                  <c:v>55.476032086996874</c:v>
                </c:pt>
                <c:pt idx="2">
                  <c:v>53.369291824061818</c:v>
                </c:pt>
                <c:pt idx="3">
                  <c:v>56.094966298212292</c:v>
                </c:pt>
                <c:pt idx="4">
                  <c:v>58.351384269565365</c:v>
                </c:pt>
                <c:pt idx="5">
                  <c:v>60.325018139941413</c:v>
                </c:pt>
                <c:pt idx="6">
                  <c:v>59.893738309923449</c:v>
                </c:pt>
                <c:pt idx="7">
                  <c:v>58.199274694108581</c:v>
                </c:pt>
                <c:pt idx="8">
                  <c:v>56.999115394817636</c:v>
                </c:pt>
                <c:pt idx="9">
                  <c:v>51.496393449609499</c:v>
                </c:pt>
                <c:pt idx="10">
                  <c:v>49.22117027091015</c:v>
                </c:pt>
                <c:pt idx="11">
                  <c:v>44.742116633734319</c:v>
                </c:pt>
                <c:pt idx="12">
                  <c:v>39.991725925165817</c:v>
                </c:pt>
                <c:pt idx="13">
                  <c:v>32.885993617923639</c:v>
                </c:pt>
                <c:pt idx="14">
                  <c:v>26.518336413424827</c:v>
                </c:pt>
                <c:pt idx="15">
                  <c:v>24.115301135571581</c:v>
                </c:pt>
                <c:pt idx="16">
                  <c:v>24.354330323904314</c:v>
                </c:pt>
                <c:pt idx="17">
                  <c:v>20.859282</c:v>
                </c:pt>
                <c:pt idx="18">
                  <c:v>23.959764</c:v>
                </c:pt>
                <c:pt idx="19">
                  <c:v>21.997779999999999</c:v>
                </c:pt>
                <c:pt idx="20">
                  <c:v>20.184332000000001</c:v>
                </c:pt>
                <c:pt idx="21">
                  <c:v>18.243964999999999</c:v>
                </c:pt>
                <c:pt idx="22">
                  <c:v>17.919744000000001</c:v>
                </c:pt>
                <c:pt idx="23">
                  <c:v>17.830328000000002</c:v>
                </c:pt>
                <c:pt idx="24">
                  <c:v>17.871759000000001</c:v>
                </c:pt>
                <c:pt idx="25">
                  <c:v>17.976884999999999</c:v>
                </c:pt>
                <c:pt idx="26">
                  <c:v>18.277982999999999</c:v>
                </c:pt>
                <c:pt idx="27">
                  <c:v>18.277754000000002</c:v>
                </c:pt>
                <c:pt idx="28">
                  <c:v>18.645724999999999</c:v>
                </c:pt>
                <c:pt idx="29">
                  <c:v>18.957272</c:v>
                </c:pt>
                <c:pt idx="30">
                  <c:v>19.411269999999998</c:v>
                </c:pt>
                <c:pt idx="31">
                  <c:v>19.653057</c:v>
                </c:pt>
                <c:pt idx="32">
                  <c:v>20.067791</c:v>
                </c:pt>
                <c:pt idx="33">
                  <c:v>20.232302000000001</c:v>
                </c:pt>
                <c:pt idx="34">
                  <c:v>20.372074000000001</c:v>
                </c:pt>
                <c:pt idx="35">
                  <c:v>20.898045</c:v>
                </c:pt>
                <c:pt idx="36">
                  <c:v>21.907066</c:v>
                </c:pt>
                <c:pt idx="37">
                  <c:v>22.704847000000001</c:v>
                </c:pt>
                <c:pt idx="38">
                  <c:v>23.661196</c:v>
                </c:pt>
                <c:pt idx="39">
                  <c:v>24.148887999999999</c:v>
                </c:pt>
                <c:pt idx="40">
                  <c:v>25.049999</c:v>
                </c:pt>
                <c:pt idx="41">
                  <c:v>24.647442000000002</c:v>
                </c:pt>
                <c:pt idx="42">
                  <c:v>24.826630000000002</c:v>
                </c:pt>
                <c:pt idx="43">
                  <c:v>25.333473000000001</c:v>
                </c:pt>
                <c:pt idx="44">
                  <c:v>26.199891999999998</c:v>
                </c:pt>
                <c:pt idx="45">
                  <c:v>27.001179</c:v>
                </c:pt>
                <c:pt idx="46">
                  <c:v>27.855422999999998</c:v>
                </c:pt>
                <c:pt idx="47">
                  <c:v>29.219645</c:v>
                </c:pt>
                <c:pt idx="48">
                  <c:v>29.802032000000001</c:v>
                </c:pt>
                <c:pt idx="49">
                  <c:v>30.996365000000001</c:v>
                </c:pt>
                <c:pt idx="50">
                  <c:v>31.905764000000001</c:v>
                </c:pt>
              </c:numCache>
            </c:numRef>
          </c:val>
          <c:smooth val="0"/>
        </c:ser>
        <c:ser>
          <c:idx val="1"/>
          <c:order val="4"/>
          <c:tx>
            <c:strRef>
              <c:f>'imports '!$B$22</c:f>
              <c:strCache>
                <c:ptCount val="1"/>
                <c:pt idx="0">
                  <c:v>Reference</c:v>
                </c:pt>
              </c:strCache>
            </c:strRef>
          </c:tx>
          <c:spPr>
            <a:ln w="28575" cap="rnd">
              <a:solidFill>
                <a:schemeClr val="tx2"/>
              </a:solidFill>
              <a:round/>
            </a:ln>
            <a:effectLst/>
          </c:spPr>
          <c:marker>
            <c:symbol val="none"/>
          </c:marker>
          <c:cat>
            <c:numRef>
              <c:f>'imports '!$BC$1:$DA$1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'imports '!$BC$22:$DA$22</c:f>
              <c:numCache>
                <c:formatCode>General</c:formatCode>
                <c:ptCount val="51"/>
                <c:pt idx="0">
                  <c:v>52.885743251498376</c:v>
                </c:pt>
                <c:pt idx="1">
                  <c:v>55.476032086996874</c:v>
                </c:pt>
                <c:pt idx="2">
                  <c:v>53.369291824061818</c:v>
                </c:pt>
                <c:pt idx="3">
                  <c:v>56.094966298212292</c:v>
                </c:pt>
                <c:pt idx="4">
                  <c:v>58.351384269565365</c:v>
                </c:pt>
                <c:pt idx="5">
                  <c:v>60.325018139941413</c:v>
                </c:pt>
                <c:pt idx="6">
                  <c:v>59.893738309923449</c:v>
                </c:pt>
                <c:pt idx="7">
                  <c:v>58.199274694108581</c:v>
                </c:pt>
                <c:pt idx="8">
                  <c:v>56.999115394817636</c:v>
                </c:pt>
                <c:pt idx="9">
                  <c:v>51.496393449609499</c:v>
                </c:pt>
                <c:pt idx="10">
                  <c:v>49.22117027091015</c:v>
                </c:pt>
                <c:pt idx="11">
                  <c:v>44.742116633734319</c:v>
                </c:pt>
                <c:pt idx="12">
                  <c:v>39.991725925165817</c:v>
                </c:pt>
                <c:pt idx="13">
                  <c:v>32.885993617923639</c:v>
                </c:pt>
                <c:pt idx="14">
                  <c:v>26.518336413424827</c:v>
                </c:pt>
                <c:pt idx="15">
                  <c:v>24.115301135571581</c:v>
                </c:pt>
                <c:pt idx="16">
                  <c:v>24.354330323904314</c:v>
                </c:pt>
                <c:pt idx="17">
                  <c:v>20.859213</c:v>
                </c:pt>
                <c:pt idx="18">
                  <c:v>17.475231000000001</c:v>
                </c:pt>
                <c:pt idx="19">
                  <c:v>14.591093000000001</c:v>
                </c:pt>
                <c:pt idx="20">
                  <c:v>11.545992</c:v>
                </c:pt>
                <c:pt idx="21">
                  <c:v>8.9092950000000002</c:v>
                </c:pt>
                <c:pt idx="22">
                  <c:v>7.273155</c:v>
                </c:pt>
                <c:pt idx="23">
                  <c:v>6.262613</c:v>
                </c:pt>
                <c:pt idx="24">
                  <c:v>4.528454</c:v>
                </c:pt>
                <c:pt idx="25">
                  <c:v>3.4171990000000001</c:v>
                </c:pt>
                <c:pt idx="26">
                  <c:v>2.426399</c:v>
                </c:pt>
                <c:pt idx="27">
                  <c:v>1.103386</c:v>
                </c:pt>
                <c:pt idx="28">
                  <c:v>0.206258</c:v>
                </c:pt>
                <c:pt idx="29">
                  <c:v>-0.256108</c:v>
                </c:pt>
                <c:pt idx="30">
                  <c:v>-0.86200699999999997</c:v>
                </c:pt>
                <c:pt idx="31">
                  <c:v>-1.790724</c:v>
                </c:pt>
                <c:pt idx="32">
                  <c:v>-2.217778</c:v>
                </c:pt>
                <c:pt idx="33">
                  <c:v>-2.3561960000000002</c:v>
                </c:pt>
                <c:pt idx="34">
                  <c:v>-3.0886659999999999</c:v>
                </c:pt>
                <c:pt idx="35">
                  <c:v>-3.220993</c:v>
                </c:pt>
                <c:pt idx="36">
                  <c:v>-2.815404</c:v>
                </c:pt>
                <c:pt idx="37">
                  <c:v>-3.427772</c:v>
                </c:pt>
                <c:pt idx="38">
                  <c:v>-2.2116340000000001</c:v>
                </c:pt>
                <c:pt idx="39">
                  <c:v>-2.3643510000000001</c:v>
                </c:pt>
                <c:pt idx="40">
                  <c:v>-2.8434339999999998</c:v>
                </c:pt>
                <c:pt idx="41">
                  <c:v>-2.8078979999999998</c:v>
                </c:pt>
                <c:pt idx="42">
                  <c:v>-2.6593710000000002</c:v>
                </c:pt>
                <c:pt idx="43">
                  <c:v>-2.250848</c:v>
                </c:pt>
                <c:pt idx="44">
                  <c:v>-1.4944729999999999</c:v>
                </c:pt>
                <c:pt idx="45">
                  <c:v>-6.8099000000000007E-2</c:v>
                </c:pt>
                <c:pt idx="46">
                  <c:v>0.659605</c:v>
                </c:pt>
                <c:pt idx="47">
                  <c:v>1.1370279999999999</c:v>
                </c:pt>
                <c:pt idx="48">
                  <c:v>2.2427329999999999</c:v>
                </c:pt>
                <c:pt idx="49">
                  <c:v>3.1058840000000001</c:v>
                </c:pt>
                <c:pt idx="50">
                  <c:v>3.7440639999999998</c:v>
                </c:pt>
              </c:numCache>
            </c:numRef>
          </c:val>
          <c:smooth val="0"/>
        </c:ser>
        <c:dLbls>
          <c:showLegendKey val="0"/>
          <c:showVal val="0"/>
          <c:showCatName val="0"/>
          <c:showSerName val="0"/>
          <c:showPercent val="0"/>
          <c:showBubbleSize val="0"/>
        </c:dLbls>
        <c:smooth val="0"/>
        <c:axId val="198733216"/>
        <c:axId val="207062384"/>
      </c:lineChart>
      <c:catAx>
        <c:axId val="198733216"/>
        <c:scaling>
          <c:orientation val="minMax"/>
        </c:scaling>
        <c:delete val="0"/>
        <c:axPos val="b"/>
        <c:numFmt formatCode="General" sourceLinked="1"/>
        <c:majorTickMark val="cross"/>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7062384"/>
        <c:crosses val="autoZero"/>
        <c:auto val="1"/>
        <c:lblAlgn val="ctr"/>
        <c:lblOffset val="100"/>
        <c:tickLblSkip val="10"/>
        <c:tickMarkSkip val="10"/>
        <c:noMultiLvlLbl val="0"/>
      </c:catAx>
      <c:valAx>
        <c:axId val="2070623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98733216"/>
        <c:crossesAt val="1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163308182764859E-2"/>
          <c:y val="0.19391485888117624"/>
          <c:w val="0.71503736046915245"/>
          <c:h val="0.71640876786168362"/>
        </c:manualLayout>
      </c:layout>
      <c:lineChart>
        <c:grouping val="standard"/>
        <c:varyColors val="0"/>
        <c:ser>
          <c:idx val="1"/>
          <c:order val="0"/>
          <c:tx>
            <c:v>Lowprice_product_supplied</c:v>
          </c:tx>
          <c:spPr>
            <a:ln w="28575" cap="rnd">
              <a:solidFill>
                <a:schemeClr val="accent5"/>
              </a:solidFill>
              <a:round/>
            </a:ln>
            <a:effectLst/>
          </c:spPr>
          <c:marker>
            <c:symbol val="none"/>
          </c:marker>
          <c:cat>
            <c:numRef>
              <c:f>Consumption_exports!$BC$1:$DA$1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Consumption_exports!$BC$26:$DA$26</c:f>
              <c:numCache>
                <c:formatCode>General</c:formatCode>
                <c:ptCount val="51"/>
                <c:pt idx="0">
                  <c:v>19.701077000000002</c:v>
                </c:pt>
                <c:pt idx="1">
                  <c:v>19.648706999999998</c:v>
                </c:pt>
                <c:pt idx="2">
                  <c:v>19.761303999999999</c:v>
                </c:pt>
                <c:pt idx="3">
                  <c:v>20.033507</c:v>
                </c:pt>
                <c:pt idx="4">
                  <c:v>20.731150000000003</c:v>
                </c:pt>
                <c:pt idx="5">
                  <c:v>20.802161999999999</c:v>
                </c:pt>
                <c:pt idx="6">
                  <c:v>20.687418000000001</c:v>
                </c:pt>
                <c:pt idx="7">
                  <c:v>20.680378000000001</c:v>
                </c:pt>
                <c:pt idx="8">
                  <c:v>19.497964</c:v>
                </c:pt>
                <c:pt idx="9">
                  <c:v>18.7714</c:v>
                </c:pt>
                <c:pt idx="10">
                  <c:v>19.180122999999998</c:v>
                </c:pt>
                <c:pt idx="11">
                  <c:v>18.886697000000002</c:v>
                </c:pt>
                <c:pt idx="12">
                  <c:v>18.486659</c:v>
                </c:pt>
                <c:pt idx="13">
                  <c:v>18.966867999999998</c:v>
                </c:pt>
                <c:pt idx="14">
                  <c:v>19.100081999999997</c:v>
                </c:pt>
                <c:pt idx="15">
                  <c:v>19.533510999999997</c:v>
                </c:pt>
                <c:pt idx="16">
                  <c:v>19.687234</c:v>
                </c:pt>
                <c:pt idx="17">
                  <c:v>19.891000999999999</c:v>
                </c:pt>
                <c:pt idx="18">
                  <c:v>20.291755999999999</c:v>
                </c:pt>
                <c:pt idx="19">
                  <c:v>20.569029</c:v>
                </c:pt>
                <c:pt idx="20">
                  <c:v>20.525615999999999</c:v>
                </c:pt>
                <c:pt idx="21">
                  <c:v>20.609304000000002</c:v>
                </c:pt>
                <c:pt idx="22">
                  <c:v>20.586887000000001</c:v>
                </c:pt>
                <c:pt idx="23">
                  <c:v>20.581824999999998</c:v>
                </c:pt>
                <c:pt idx="24">
                  <c:v>20.540973999999999</c:v>
                </c:pt>
                <c:pt idx="25">
                  <c:v>20.405746000000001</c:v>
                </c:pt>
                <c:pt idx="26">
                  <c:v>20.286712999999999</c:v>
                </c:pt>
                <c:pt idx="27">
                  <c:v>20.220610000000001</c:v>
                </c:pt>
                <c:pt idx="28">
                  <c:v>20.193178</c:v>
                </c:pt>
                <c:pt idx="29">
                  <c:v>20.173635000000001</c:v>
                </c:pt>
                <c:pt idx="30">
                  <c:v>20.165133999999998</c:v>
                </c:pt>
                <c:pt idx="31">
                  <c:v>20.181930999999999</c:v>
                </c:pt>
                <c:pt idx="32">
                  <c:v>20.174375999999999</c:v>
                </c:pt>
                <c:pt idx="33">
                  <c:v>20.216812000000001</c:v>
                </c:pt>
                <c:pt idx="34">
                  <c:v>20.234943000000001</c:v>
                </c:pt>
                <c:pt idx="35">
                  <c:v>20.271801</c:v>
                </c:pt>
                <c:pt idx="36">
                  <c:v>20.348022</c:v>
                </c:pt>
                <c:pt idx="37">
                  <c:v>20.425015999999999</c:v>
                </c:pt>
                <c:pt idx="38">
                  <c:v>20.554763999999999</c:v>
                </c:pt>
                <c:pt idx="39">
                  <c:v>20.644000999999999</c:v>
                </c:pt>
                <c:pt idx="40">
                  <c:v>20.741769999999999</c:v>
                </c:pt>
                <c:pt idx="41">
                  <c:v>20.847593</c:v>
                </c:pt>
                <c:pt idx="42">
                  <c:v>20.951713999999999</c:v>
                </c:pt>
                <c:pt idx="43">
                  <c:v>21.078586999999999</c:v>
                </c:pt>
                <c:pt idx="44">
                  <c:v>21.219768999999999</c:v>
                </c:pt>
                <c:pt idx="45">
                  <c:v>21.384909</c:v>
                </c:pt>
                <c:pt idx="46">
                  <c:v>21.542096999999998</c:v>
                </c:pt>
                <c:pt idx="47">
                  <c:v>21.693197000000001</c:v>
                </c:pt>
                <c:pt idx="48">
                  <c:v>21.856159000000002</c:v>
                </c:pt>
                <c:pt idx="49">
                  <c:v>22.023630000000001</c:v>
                </c:pt>
                <c:pt idx="50">
                  <c:v>22.218171999999999</c:v>
                </c:pt>
              </c:numCache>
            </c:numRef>
          </c:val>
          <c:smooth val="0"/>
        </c:ser>
        <c:ser>
          <c:idx val="2"/>
          <c:order val="1"/>
          <c:tx>
            <c:v>highprice_productsupplied</c:v>
          </c:tx>
          <c:spPr>
            <a:ln w="28575" cap="rnd">
              <a:solidFill>
                <a:schemeClr val="accent4"/>
              </a:solidFill>
              <a:round/>
            </a:ln>
            <a:effectLst/>
          </c:spPr>
          <c:marker>
            <c:symbol val="none"/>
          </c:marker>
          <c:cat>
            <c:numRef>
              <c:f>Consumption_exports!$BC$1:$DA$1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Consumption_exports!$BC$27:$DA$27</c:f>
              <c:numCache>
                <c:formatCode>General</c:formatCode>
                <c:ptCount val="51"/>
                <c:pt idx="0">
                  <c:v>19.701077000000002</c:v>
                </c:pt>
                <c:pt idx="1">
                  <c:v>19.648706999999998</c:v>
                </c:pt>
                <c:pt idx="2">
                  <c:v>19.761303999999999</c:v>
                </c:pt>
                <c:pt idx="3">
                  <c:v>20.033507</c:v>
                </c:pt>
                <c:pt idx="4">
                  <c:v>20.731150000000003</c:v>
                </c:pt>
                <c:pt idx="5">
                  <c:v>20.802161999999999</c:v>
                </c:pt>
                <c:pt idx="6">
                  <c:v>20.687418000000001</c:v>
                </c:pt>
                <c:pt idx="7">
                  <c:v>20.680378000000001</c:v>
                </c:pt>
                <c:pt idx="8">
                  <c:v>19.497964</c:v>
                </c:pt>
                <c:pt idx="9">
                  <c:v>18.7714</c:v>
                </c:pt>
                <c:pt idx="10">
                  <c:v>19.180122999999998</c:v>
                </c:pt>
                <c:pt idx="11">
                  <c:v>18.886697000000002</c:v>
                </c:pt>
                <c:pt idx="12">
                  <c:v>18.486659</c:v>
                </c:pt>
                <c:pt idx="13">
                  <c:v>18.966867999999998</c:v>
                </c:pt>
                <c:pt idx="14">
                  <c:v>19.100081999999997</c:v>
                </c:pt>
                <c:pt idx="15">
                  <c:v>19.533510999999997</c:v>
                </c:pt>
                <c:pt idx="16">
                  <c:v>19.687234</c:v>
                </c:pt>
                <c:pt idx="17">
                  <c:v>19.891000999999999</c:v>
                </c:pt>
                <c:pt idx="18">
                  <c:v>20.458960999999999</c:v>
                </c:pt>
                <c:pt idx="19">
                  <c:v>20.246119</c:v>
                </c:pt>
                <c:pt idx="20">
                  <c:v>20.010124000000001</c:v>
                </c:pt>
                <c:pt idx="21">
                  <c:v>19.745671999999999</c:v>
                </c:pt>
                <c:pt idx="22">
                  <c:v>19.578524000000002</c:v>
                </c:pt>
                <c:pt idx="23">
                  <c:v>19.371970999999998</c:v>
                </c:pt>
                <c:pt idx="24">
                  <c:v>19.205666999999998</c:v>
                </c:pt>
                <c:pt idx="25">
                  <c:v>18.971436000000001</c:v>
                </c:pt>
                <c:pt idx="26">
                  <c:v>18.766179999999999</c:v>
                </c:pt>
                <c:pt idx="27">
                  <c:v>18.631262</c:v>
                </c:pt>
                <c:pt idx="28">
                  <c:v>18.525811999999998</c:v>
                </c:pt>
                <c:pt idx="29">
                  <c:v>18.449511999999999</c:v>
                </c:pt>
                <c:pt idx="30">
                  <c:v>18.380448999999999</c:v>
                </c:pt>
                <c:pt idx="31">
                  <c:v>18.304290999999999</c:v>
                </c:pt>
                <c:pt idx="32">
                  <c:v>18.220123000000001</c:v>
                </c:pt>
                <c:pt idx="33">
                  <c:v>18.134460000000001</c:v>
                </c:pt>
                <c:pt idx="34">
                  <c:v>18.075979</c:v>
                </c:pt>
                <c:pt idx="35">
                  <c:v>17.968921999999999</c:v>
                </c:pt>
                <c:pt idx="36">
                  <c:v>17.907243999999999</c:v>
                </c:pt>
                <c:pt idx="37">
                  <c:v>17.875366</c:v>
                </c:pt>
                <c:pt idx="38">
                  <c:v>17.860256</c:v>
                </c:pt>
                <c:pt idx="39">
                  <c:v>17.817532</c:v>
                </c:pt>
                <c:pt idx="40">
                  <c:v>17.774533999999999</c:v>
                </c:pt>
                <c:pt idx="41">
                  <c:v>17.750633000000001</c:v>
                </c:pt>
                <c:pt idx="42">
                  <c:v>17.736415999999998</c:v>
                </c:pt>
                <c:pt idx="43">
                  <c:v>17.717503000000001</c:v>
                </c:pt>
                <c:pt idx="44">
                  <c:v>17.751223</c:v>
                </c:pt>
                <c:pt idx="45">
                  <c:v>17.785898</c:v>
                </c:pt>
                <c:pt idx="46">
                  <c:v>17.808212000000001</c:v>
                </c:pt>
                <c:pt idx="47">
                  <c:v>17.827116</c:v>
                </c:pt>
                <c:pt idx="48">
                  <c:v>17.894766000000001</c:v>
                </c:pt>
                <c:pt idx="49">
                  <c:v>17.906628000000001</c:v>
                </c:pt>
                <c:pt idx="50">
                  <c:v>17.938005</c:v>
                </c:pt>
              </c:numCache>
            </c:numRef>
          </c:val>
          <c:smooth val="0"/>
        </c:ser>
        <c:ser>
          <c:idx val="3"/>
          <c:order val="2"/>
          <c:tx>
            <c:strRef>
              <c:f>Consumption_exports!$A$25</c:f>
              <c:strCache>
                <c:ptCount val="1"/>
                <c:pt idx="0">
                  <c:v>Total Petroleum Products Supplied</c:v>
                </c:pt>
              </c:strCache>
            </c:strRef>
          </c:tx>
          <c:spPr>
            <a:ln w="28575" cap="rnd">
              <a:solidFill>
                <a:schemeClr val="tx2"/>
              </a:solidFill>
              <a:round/>
            </a:ln>
            <a:effectLst/>
          </c:spPr>
          <c:marker>
            <c:symbol val="none"/>
          </c:marker>
          <c:cat>
            <c:numRef>
              <c:f>Consumption_exports!$BC$1:$DA$1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Consumption_exports!$BC$25:$DA$25</c:f>
              <c:numCache>
                <c:formatCode>General</c:formatCode>
                <c:ptCount val="51"/>
                <c:pt idx="0">
                  <c:v>19.701077000000002</c:v>
                </c:pt>
                <c:pt idx="1">
                  <c:v>19.648706999999998</c:v>
                </c:pt>
                <c:pt idx="2">
                  <c:v>19.761303999999999</c:v>
                </c:pt>
                <c:pt idx="3">
                  <c:v>20.033507</c:v>
                </c:pt>
                <c:pt idx="4">
                  <c:v>20.731150000000003</c:v>
                </c:pt>
                <c:pt idx="5">
                  <c:v>20.802161999999999</c:v>
                </c:pt>
                <c:pt idx="6">
                  <c:v>20.687418000000001</c:v>
                </c:pt>
                <c:pt idx="7">
                  <c:v>20.680378000000001</c:v>
                </c:pt>
                <c:pt idx="8">
                  <c:v>19.497964</c:v>
                </c:pt>
                <c:pt idx="9">
                  <c:v>18.7714</c:v>
                </c:pt>
                <c:pt idx="10">
                  <c:v>19.180122999999998</c:v>
                </c:pt>
                <c:pt idx="11">
                  <c:v>18.886697000000002</c:v>
                </c:pt>
                <c:pt idx="12">
                  <c:v>18.486659</c:v>
                </c:pt>
                <c:pt idx="13">
                  <c:v>18.966867999999998</c:v>
                </c:pt>
                <c:pt idx="14">
                  <c:v>19.100081999999997</c:v>
                </c:pt>
                <c:pt idx="15">
                  <c:v>19.533510999999997</c:v>
                </c:pt>
                <c:pt idx="16">
                  <c:v>19.687234</c:v>
                </c:pt>
                <c:pt idx="17">
                  <c:v>19.891000999999999</c:v>
                </c:pt>
                <c:pt idx="18">
                  <c:v>20.325001</c:v>
                </c:pt>
                <c:pt idx="19">
                  <c:v>20.382496</c:v>
                </c:pt>
                <c:pt idx="20">
                  <c:v>20.250720999999999</c:v>
                </c:pt>
                <c:pt idx="21">
                  <c:v>20.163198000000001</c:v>
                </c:pt>
                <c:pt idx="22">
                  <c:v>20.052278999999999</c:v>
                </c:pt>
                <c:pt idx="23">
                  <c:v>19.933254000000002</c:v>
                </c:pt>
                <c:pt idx="24">
                  <c:v>19.841042999999999</c:v>
                </c:pt>
                <c:pt idx="25">
                  <c:v>19.669243000000002</c:v>
                </c:pt>
                <c:pt idx="26">
                  <c:v>19.504636999999999</c:v>
                </c:pt>
                <c:pt idx="27">
                  <c:v>19.410596999999999</c:v>
                </c:pt>
                <c:pt idx="28">
                  <c:v>19.349824999999999</c:v>
                </c:pt>
                <c:pt idx="29">
                  <c:v>19.288468999999999</c:v>
                </c:pt>
                <c:pt idx="30">
                  <c:v>19.233543000000001</c:v>
                </c:pt>
                <c:pt idx="31">
                  <c:v>19.204552</c:v>
                </c:pt>
                <c:pt idx="32">
                  <c:v>19.148019999999999</c:v>
                </c:pt>
                <c:pt idx="33">
                  <c:v>19.120875999999999</c:v>
                </c:pt>
                <c:pt idx="34">
                  <c:v>19.086190999999999</c:v>
                </c:pt>
                <c:pt idx="35">
                  <c:v>19.068049999999999</c:v>
                </c:pt>
                <c:pt idx="36">
                  <c:v>19.079163000000001</c:v>
                </c:pt>
                <c:pt idx="37">
                  <c:v>19.101655999999998</c:v>
                </c:pt>
                <c:pt idx="38">
                  <c:v>19.170985999999999</c:v>
                </c:pt>
                <c:pt idx="39">
                  <c:v>19.201283</c:v>
                </c:pt>
                <c:pt idx="40">
                  <c:v>19.238506000000001</c:v>
                </c:pt>
                <c:pt idx="41">
                  <c:v>19.288499999999999</c:v>
                </c:pt>
                <c:pt idx="42">
                  <c:v>19.327840999999999</c:v>
                </c:pt>
                <c:pt idx="43">
                  <c:v>19.388660000000002</c:v>
                </c:pt>
                <c:pt idx="44">
                  <c:v>19.458632000000001</c:v>
                </c:pt>
                <c:pt idx="45">
                  <c:v>19.534514999999999</c:v>
                </c:pt>
                <c:pt idx="46">
                  <c:v>19.618836999999999</c:v>
                </c:pt>
                <c:pt idx="47">
                  <c:v>19.724312000000001</c:v>
                </c:pt>
                <c:pt idx="48">
                  <c:v>19.833466999999999</c:v>
                </c:pt>
                <c:pt idx="49">
                  <c:v>19.941597000000002</c:v>
                </c:pt>
                <c:pt idx="50">
                  <c:v>20.054912999999999</c:v>
                </c:pt>
              </c:numCache>
            </c:numRef>
          </c:val>
          <c:smooth val="0"/>
        </c:ser>
        <c:ser>
          <c:idx val="4"/>
          <c:order val="3"/>
          <c:tx>
            <c:v>highprice_exports</c:v>
          </c:tx>
          <c:spPr>
            <a:ln w="28575" cap="rnd">
              <a:solidFill>
                <a:schemeClr val="accent4"/>
              </a:solidFill>
              <a:round/>
            </a:ln>
            <a:effectLst/>
          </c:spPr>
          <c:marker>
            <c:symbol val="none"/>
          </c:marker>
          <c:cat>
            <c:numRef>
              <c:f>Consumption_exports!$BC$1:$DA$1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Consumption_exports!$BC$30:$DA$30</c:f>
              <c:numCache>
                <c:formatCode>General</c:formatCode>
                <c:ptCount val="51"/>
                <c:pt idx="0">
                  <c:v>0.99004600000000009</c:v>
                </c:pt>
                <c:pt idx="1">
                  <c:v>0.95078399999999996</c:v>
                </c:pt>
                <c:pt idx="2">
                  <c:v>0.97474000000000005</c:v>
                </c:pt>
                <c:pt idx="3">
                  <c:v>1.0141640000000001</c:v>
                </c:pt>
                <c:pt idx="4">
                  <c:v>1.0214559999999999</c:v>
                </c:pt>
                <c:pt idx="5">
                  <c:v>1.1330709999999999</c:v>
                </c:pt>
                <c:pt idx="6">
                  <c:v>1.291952</c:v>
                </c:pt>
                <c:pt idx="7">
                  <c:v>1.405132</c:v>
                </c:pt>
                <c:pt idx="8">
                  <c:v>1.7730270000000001</c:v>
                </c:pt>
                <c:pt idx="9">
                  <c:v>1.9803250000000001</c:v>
                </c:pt>
                <c:pt idx="10">
                  <c:v>2.310921</c:v>
                </c:pt>
                <c:pt idx="11">
                  <c:v>2.938876</c:v>
                </c:pt>
                <c:pt idx="12">
                  <c:v>3.1373539999999998</c:v>
                </c:pt>
                <c:pt idx="13">
                  <c:v>3.4871750000000001</c:v>
                </c:pt>
                <c:pt idx="14">
                  <c:v>3.8244859999999998</c:v>
                </c:pt>
                <c:pt idx="15">
                  <c:v>4.272977</c:v>
                </c:pt>
                <c:pt idx="16">
                  <c:v>4.6696580000000001</c:v>
                </c:pt>
                <c:pt idx="17">
                  <c:v>5.492</c:v>
                </c:pt>
                <c:pt idx="18">
                  <c:v>4.6818520000000001</c:v>
                </c:pt>
                <c:pt idx="19">
                  <c:v>6.1687609999999999</c:v>
                </c:pt>
                <c:pt idx="20">
                  <c:v>8.1913359999999997</c:v>
                </c:pt>
                <c:pt idx="21">
                  <c:v>8.8836980000000008</c:v>
                </c:pt>
                <c:pt idx="22">
                  <c:v>9.2904049999999998</c:v>
                </c:pt>
                <c:pt idx="23">
                  <c:v>9.4886370000000007</c:v>
                </c:pt>
                <c:pt idx="24">
                  <c:v>9.7465309999999992</c:v>
                </c:pt>
                <c:pt idx="25">
                  <c:v>10.115349999999999</c:v>
                </c:pt>
                <c:pt idx="26">
                  <c:v>10.239490999999999</c:v>
                </c:pt>
                <c:pt idx="27">
                  <c:v>10.343138</c:v>
                </c:pt>
                <c:pt idx="28">
                  <c:v>10.402075999999999</c:v>
                </c:pt>
                <c:pt idx="29">
                  <c:v>10.508041</c:v>
                </c:pt>
                <c:pt idx="30">
                  <c:v>10.511711999999999</c:v>
                </c:pt>
                <c:pt idx="31">
                  <c:v>10.471609000000001</c:v>
                </c:pt>
                <c:pt idx="32">
                  <c:v>10.306677000000001</c:v>
                </c:pt>
                <c:pt idx="33">
                  <c:v>10.195688000000001</c:v>
                </c:pt>
                <c:pt idx="34">
                  <c:v>10.250133999999999</c:v>
                </c:pt>
                <c:pt idx="35">
                  <c:v>10.214157</c:v>
                </c:pt>
                <c:pt idx="36">
                  <c:v>10.22921</c:v>
                </c:pt>
                <c:pt idx="37">
                  <c:v>10.045814</c:v>
                </c:pt>
                <c:pt idx="38">
                  <c:v>9.9171739999999993</c:v>
                </c:pt>
                <c:pt idx="39">
                  <c:v>9.7588570000000008</c:v>
                </c:pt>
                <c:pt idx="40">
                  <c:v>9.7118839999999995</c:v>
                </c:pt>
                <c:pt idx="41">
                  <c:v>9.4784930000000003</c:v>
                </c:pt>
                <c:pt idx="42">
                  <c:v>9.4609780000000008</c:v>
                </c:pt>
                <c:pt idx="43">
                  <c:v>9.2188890000000008</c:v>
                </c:pt>
                <c:pt idx="44">
                  <c:v>9.1197590000000002</c:v>
                </c:pt>
                <c:pt idx="45">
                  <c:v>8.9904440000000001</c:v>
                </c:pt>
                <c:pt idx="46">
                  <c:v>8.7501130000000007</c:v>
                </c:pt>
                <c:pt idx="47">
                  <c:v>8.5817219999999992</c:v>
                </c:pt>
                <c:pt idx="48">
                  <c:v>8.5611510000000006</c:v>
                </c:pt>
                <c:pt idx="49">
                  <c:v>8.4317949999999993</c:v>
                </c:pt>
                <c:pt idx="50">
                  <c:v>8.3421900000000004</c:v>
                </c:pt>
              </c:numCache>
            </c:numRef>
          </c:val>
          <c:smooth val="0"/>
        </c:ser>
        <c:ser>
          <c:idx val="5"/>
          <c:order val="4"/>
          <c:tx>
            <c:v>lowprice_exports</c:v>
          </c:tx>
          <c:spPr>
            <a:ln w="28575" cap="rnd">
              <a:solidFill>
                <a:schemeClr val="accent5"/>
              </a:solidFill>
              <a:round/>
            </a:ln>
            <a:effectLst/>
          </c:spPr>
          <c:marker>
            <c:symbol val="none"/>
          </c:marker>
          <c:cat>
            <c:numRef>
              <c:f>Consumption_exports!$BC$1:$DA$1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Consumption_exports!$BC$29:$DA$29</c:f>
              <c:numCache>
                <c:formatCode>General</c:formatCode>
                <c:ptCount val="51"/>
                <c:pt idx="0">
                  <c:v>0.99004600000000009</c:v>
                </c:pt>
                <c:pt idx="1">
                  <c:v>0.95078399999999996</c:v>
                </c:pt>
                <c:pt idx="2">
                  <c:v>0.97474000000000005</c:v>
                </c:pt>
                <c:pt idx="3">
                  <c:v>1.0141640000000001</c:v>
                </c:pt>
                <c:pt idx="4">
                  <c:v>1.0214559999999999</c:v>
                </c:pt>
                <c:pt idx="5">
                  <c:v>1.1330709999999999</c:v>
                </c:pt>
                <c:pt idx="6">
                  <c:v>1.291952</c:v>
                </c:pt>
                <c:pt idx="7">
                  <c:v>1.405132</c:v>
                </c:pt>
                <c:pt idx="8">
                  <c:v>1.7730270000000001</c:v>
                </c:pt>
                <c:pt idx="9">
                  <c:v>1.9803250000000001</c:v>
                </c:pt>
                <c:pt idx="10">
                  <c:v>2.310921</c:v>
                </c:pt>
                <c:pt idx="11">
                  <c:v>2.938876</c:v>
                </c:pt>
                <c:pt idx="12">
                  <c:v>3.1373539999999998</c:v>
                </c:pt>
                <c:pt idx="13">
                  <c:v>3.4871750000000001</c:v>
                </c:pt>
                <c:pt idx="14">
                  <c:v>3.8244859999999998</c:v>
                </c:pt>
                <c:pt idx="15">
                  <c:v>4.272977</c:v>
                </c:pt>
                <c:pt idx="16">
                  <c:v>4.6696580000000001</c:v>
                </c:pt>
                <c:pt idx="17">
                  <c:v>5.492</c:v>
                </c:pt>
                <c:pt idx="18">
                  <c:v>3.8903050000000001</c:v>
                </c:pt>
                <c:pt idx="19">
                  <c:v>3.9052349999999998</c:v>
                </c:pt>
                <c:pt idx="20">
                  <c:v>3.7503470000000001</c:v>
                </c:pt>
                <c:pt idx="21">
                  <c:v>4.139221</c:v>
                </c:pt>
                <c:pt idx="22">
                  <c:v>4.3830970000000002</c:v>
                </c:pt>
                <c:pt idx="23">
                  <c:v>4.331639</c:v>
                </c:pt>
                <c:pt idx="24">
                  <c:v>4.5505279999999999</c:v>
                </c:pt>
                <c:pt idx="25">
                  <c:v>4.6084480000000001</c:v>
                </c:pt>
                <c:pt idx="26">
                  <c:v>4.3122920000000002</c:v>
                </c:pt>
                <c:pt idx="27">
                  <c:v>4.1982249999999999</c:v>
                </c:pt>
                <c:pt idx="28">
                  <c:v>4.1956920000000002</c:v>
                </c:pt>
                <c:pt idx="29">
                  <c:v>4.211684</c:v>
                </c:pt>
                <c:pt idx="30">
                  <c:v>4.255344</c:v>
                </c:pt>
                <c:pt idx="31">
                  <c:v>4.4990350000000001</c:v>
                </c:pt>
                <c:pt idx="32">
                  <c:v>4.5649920000000002</c:v>
                </c:pt>
                <c:pt idx="33">
                  <c:v>4.5515309999999998</c:v>
                </c:pt>
                <c:pt idx="34">
                  <c:v>4.6559299999999997</c:v>
                </c:pt>
                <c:pt idx="35">
                  <c:v>4.6396750000000004</c:v>
                </c:pt>
                <c:pt idx="36">
                  <c:v>4.5095999999999998</c:v>
                </c:pt>
                <c:pt idx="37">
                  <c:v>4.3792</c:v>
                </c:pt>
                <c:pt idx="38">
                  <c:v>4.3379960000000004</c:v>
                </c:pt>
                <c:pt idx="39">
                  <c:v>4.3519509999999997</c:v>
                </c:pt>
                <c:pt idx="40">
                  <c:v>4.3072299999999997</c:v>
                </c:pt>
                <c:pt idx="41">
                  <c:v>4.2989220000000001</c:v>
                </c:pt>
                <c:pt idx="42">
                  <c:v>4.2318410000000002</c:v>
                </c:pt>
                <c:pt idx="43">
                  <c:v>4.0272569999999996</c:v>
                </c:pt>
                <c:pt idx="44">
                  <c:v>3.9443260000000002</c:v>
                </c:pt>
                <c:pt idx="45">
                  <c:v>3.8856459999999999</c:v>
                </c:pt>
                <c:pt idx="46">
                  <c:v>3.8527779999999998</c:v>
                </c:pt>
                <c:pt idx="47">
                  <c:v>3.8210730000000002</c:v>
                </c:pt>
                <c:pt idx="48">
                  <c:v>3.777844</c:v>
                </c:pt>
                <c:pt idx="49">
                  <c:v>3.7132010000000002</c:v>
                </c:pt>
                <c:pt idx="50">
                  <c:v>3.6254279999999999</c:v>
                </c:pt>
              </c:numCache>
            </c:numRef>
          </c:val>
          <c:smooth val="0"/>
        </c:ser>
        <c:ser>
          <c:idx val="0"/>
          <c:order val="5"/>
          <c:tx>
            <c:strRef>
              <c:f>Consumption_exports!$A$28</c:f>
              <c:strCache>
                <c:ptCount val="1"/>
                <c:pt idx="0">
                  <c:v>Petroleum Products Exports</c:v>
                </c:pt>
              </c:strCache>
            </c:strRef>
          </c:tx>
          <c:spPr>
            <a:ln w="28575" cap="rnd">
              <a:solidFill>
                <a:schemeClr val="tx2"/>
              </a:solidFill>
              <a:round/>
            </a:ln>
            <a:effectLst/>
          </c:spPr>
          <c:marker>
            <c:symbol val="none"/>
          </c:marker>
          <c:cat>
            <c:numRef>
              <c:f>Consumption_exports!$BC$1:$DA$1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Consumption_exports!$BC$28:$DA$28</c:f>
              <c:numCache>
                <c:formatCode>General</c:formatCode>
                <c:ptCount val="51"/>
                <c:pt idx="0">
                  <c:v>0.99004600000000009</c:v>
                </c:pt>
                <c:pt idx="1">
                  <c:v>0.95078399999999996</c:v>
                </c:pt>
                <c:pt idx="2">
                  <c:v>0.97474000000000005</c:v>
                </c:pt>
                <c:pt idx="3">
                  <c:v>1.0141640000000001</c:v>
                </c:pt>
                <c:pt idx="4">
                  <c:v>1.0214559999999999</c:v>
                </c:pt>
                <c:pt idx="5">
                  <c:v>1.1330709999999999</c:v>
                </c:pt>
                <c:pt idx="6">
                  <c:v>1.291952</c:v>
                </c:pt>
                <c:pt idx="7">
                  <c:v>1.405132</c:v>
                </c:pt>
                <c:pt idx="8">
                  <c:v>1.7730270000000001</c:v>
                </c:pt>
                <c:pt idx="9">
                  <c:v>1.9803250000000001</c:v>
                </c:pt>
                <c:pt idx="10">
                  <c:v>2.310921</c:v>
                </c:pt>
                <c:pt idx="11">
                  <c:v>2.938876</c:v>
                </c:pt>
                <c:pt idx="12">
                  <c:v>3.1373539999999998</c:v>
                </c:pt>
                <c:pt idx="13">
                  <c:v>3.4871750000000001</c:v>
                </c:pt>
                <c:pt idx="14">
                  <c:v>3.8244859999999998</c:v>
                </c:pt>
                <c:pt idx="15">
                  <c:v>4.272977</c:v>
                </c:pt>
                <c:pt idx="16">
                  <c:v>4.6696580000000001</c:v>
                </c:pt>
                <c:pt idx="17">
                  <c:v>5.492</c:v>
                </c:pt>
                <c:pt idx="18">
                  <c:v>5.5670000000000002</c:v>
                </c:pt>
                <c:pt idx="19">
                  <c:v>5.5472520000000003</c:v>
                </c:pt>
                <c:pt idx="20">
                  <c:v>7.0391979999999998</c:v>
                </c:pt>
                <c:pt idx="21">
                  <c:v>7.3545790000000002</c:v>
                </c:pt>
                <c:pt idx="22">
                  <c:v>7.4320589999999997</c:v>
                </c:pt>
                <c:pt idx="23">
                  <c:v>7.5326019999999998</c:v>
                </c:pt>
                <c:pt idx="24">
                  <c:v>7.5303699999999996</c:v>
                </c:pt>
                <c:pt idx="25">
                  <c:v>7.4619400000000002</c:v>
                </c:pt>
                <c:pt idx="26">
                  <c:v>7.0743879999999999</c:v>
                </c:pt>
                <c:pt idx="27">
                  <c:v>7.1665070000000002</c:v>
                </c:pt>
                <c:pt idx="28">
                  <c:v>7.2585230000000003</c:v>
                </c:pt>
                <c:pt idx="29">
                  <c:v>7.3581440000000002</c:v>
                </c:pt>
                <c:pt idx="30">
                  <c:v>7.4326930000000004</c:v>
                </c:pt>
                <c:pt idx="31">
                  <c:v>7.6038839999999999</c:v>
                </c:pt>
                <c:pt idx="32">
                  <c:v>7.6376499999999998</c:v>
                </c:pt>
                <c:pt idx="33">
                  <c:v>7.7087649999999996</c:v>
                </c:pt>
                <c:pt idx="34">
                  <c:v>7.7527629999999998</c:v>
                </c:pt>
                <c:pt idx="35">
                  <c:v>7.8928900000000004</c:v>
                </c:pt>
                <c:pt idx="36">
                  <c:v>7.8540150000000004</c:v>
                </c:pt>
                <c:pt idx="37">
                  <c:v>7.924213</c:v>
                </c:pt>
                <c:pt idx="38">
                  <c:v>7.9142250000000001</c:v>
                </c:pt>
                <c:pt idx="39">
                  <c:v>8.0253350000000001</c:v>
                </c:pt>
                <c:pt idx="40">
                  <c:v>8.0259110000000007</c:v>
                </c:pt>
                <c:pt idx="41">
                  <c:v>7.9941880000000003</c:v>
                </c:pt>
                <c:pt idx="42">
                  <c:v>7.8924669999999999</c:v>
                </c:pt>
                <c:pt idx="43">
                  <c:v>7.8245649999999998</c:v>
                </c:pt>
                <c:pt idx="44">
                  <c:v>7.6262040000000004</c:v>
                </c:pt>
                <c:pt idx="45">
                  <c:v>7.4755529999999997</c:v>
                </c:pt>
                <c:pt idx="46">
                  <c:v>7.3435220000000001</c:v>
                </c:pt>
                <c:pt idx="47">
                  <c:v>7.2621219999999997</c:v>
                </c:pt>
                <c:pt idx="48">
                  <c:v>7.1678449999999998</c:v>
                </c:pt>
                <c:pt idx="49">
                  <c:v>7.0150860000000002</c:v>
                </c:pt>
                <c:pt idx="50">
                  <c:v>6.9276669999999996</c:v>
                </c:pt>
              </c:numCache>
            </c:numRef>
          </c:val>
          <c:smooth val="0"/>
        </c:ser>
        <c:dLbls>
          <c:showLegendKey val="0"/>
          <c:showVal val="0"/>
          <c:showCatName val="0"/>
          <c:showSerName val="0"/>
          <c:showPercent val="0"/>
          <c:showBubbleSize val="0"/>
        </c:dLbls>
        <c:smooth val="0"/>
        <c:axId val="207067424"/>
        <c:axId val="207067984"/>
      </c:lineChart>
      <c:catAx>
        <c:axId val="20706742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7067984"/>
        <c:crosses val="autoZero"/>
        <c:auto val="1"/>
        <c:lblAlgn val="ctr"/>
        <c:lblOffset val="100"/>
        <c:tickLblSkip val="10"/>
        <c:tickMarkSkip val="10"/>
        <c:noMultiLvlLbl val="0"/>
      </c:catAx>
      <c:valAx>
        <c:axId val="207067984"/>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7067424"/>
        <c:crossesAt val="18"/>
        <c:crossBetween val="midCat"/>
      </c:valAx>
      <c:spPr>
        <a:noFill/>
        <a:ln>
          <a:noFill/>
        </a:ln>
        <a:effectLst/>
      </c:spPr>
    </c:plotArea>
    <c:plotVisOnly val="1"/>
    <c:dispBlanksAs val="zero"/>
    <c:showDLblsOverMax val="0"/>
  </c:chart>
  <c:spPr>
    <a:noFill/>
    <a:ln>
      <a:noFill/>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21306544277737127"/>
          <c:w val="0.87595851096647603"/>
          <c:h val="0.69725818396548866"/>
        </c:manualLayout>
      </c:layout>
      <c:lineChart>
        <c:grouping val="standard"/>
        <c:varyColors val="0"/>
        <c:ser>
          <c:idx val="1"/>
          <c:order val="0"/>
          <c:tx>
            <c:v>low_price_util</c:v>
          </c:tx>
          <c:spPr>
            <a:ln w="28575" cap="rnd">
              <a:solidFill>
                <a:schemeClr val="accent5"/>
              </a:solidFill>
              <a:round/>
            </a:ln>
            <a:effectLst/>
          </c:spPr>
          <c:marker>
            <c:symbol val="none"/>
          </c:marker>
          <c:cat>
            <c:numRef>
              <c:f>Utilization!$BC$1:$DA$1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Utilization!$BC$26:$DA$26</c:f>
              <c:numCache>
                <c:formatCode>General</c:formatCode>
                <c:ptCount val="51"/>
                <c:pt idx="0">
                  <c:v>92.6</c:v>
                </c:pt>
                <c:pt idx="1">
                  <c:v>92.6</c:v>
                </c:pt>
                <c:pt idx="2">
                  <c:v>90.7</c:v>
                </c:pt>
                <c:pt idx="3">
                  <c:v>92.6</c:v>
                </c:pt>
                <c:pt idx="4">
                  <c:v>93</c:v>
                </c:pt>
                <c:pt idx="5">
                  <c:v>90.6</c:v>
                </c:pt>
                <c:pt idx="6">
                  <c:v>89.7</c:v>
                </c:pt>
                <c:pt idx="7">
                  <c:v>88.5</c:v>
                </c:pt>
                <c:pt idx="8">
                  <c:v>85.3</c:v>
                </c:pt>
                <c:pt idx="9">
                  <c:v>82.9</c:v>
                </c:pt>
                <c:pt idx="10">
                  <c:v>86.4</c:v>
                </c:pt>
                <c:pt idx="11">
                  <c:v>86.2</c:v>
                </c:pt>
                <c:pt idx="12">
                  <c:v>88.7</c:v>
                </c:pt>
                <c:pt idx="13">
                  <c:v>88.3</c:v>
                </c:pt>
                <c:pt idx="14">
                  <c:v>90.4</c:v>
                </c:pt>
                <c:pt idx="15">
                  <c:v>91</c:v>
                </c:pt>
                <c:pt idx="16">
                  <c:v>89.699996999999996</c:v>
                </c:pt>
                <c:pt idx="17">
                  <c:v>89.996002000000004</c:v>
                </c:pt>
                <c:pt idx="18">
                  <c:v>81.914321999999999</c:v>
                </c:pt>
                <c:pt idx="19">
                  <c:v>82.902550000000005</c:v>
                </c:pt>
                <c:pt idx="20">
                  <c:v>81.337006000000002</c:v>
                </c:pt>
                <c:pt idx="21">
                  <c:v>82.588431999999997</c:v>
                </c:pt>
                <c:pt idx="22">
                  <c:v>82.801345999999995</c:v>
                </c:pt>
                <c:pt idx="23">
                  <c:v>82.701697999999993</c:v>
                </c:pt>
                <c:pt idx="24">
                  <c:v>83.291816999999995</c:v>
                </c:pt>
                <c:pt idx="25">
                  <c:v>82.794990999999996</c:v>
                </c:pt>
                <c:pt idx="26">
                  <c:v>80.933502000000004</c:v>
                </c:pt>
                <c:pt idx="27">
                  <c:v>79.868674999999996</c:v>
                </c:pt>
                <c:pt idx="28">
                  <c:v>79.852905000000007</c:v>
                </c:pt>
                <c:pt idx="29">
                  <c:v>79.586326999999997</c:v>
                </c:pt>
                <c:pt idx="30">
                  <c:v>79.380629999999996</c:v>
                </c:pt>
                <c:pt idx="31">
                  <c:v>79.972755000000006</c:v>
                </c:pt>
                <c:pt idx="32">
                  <c:v>80.024756999999994</c:v>
                </c:pt>
                <c:pt idx="33">
                  <c:v>79.850211999999999</c:v>
                </c:pt>
                <c:pt idx="34">
                  <c:v>80.240746000000001</c:v>
                </c:pt>
                <c:pt idx="35">
                  <c:v>80.110703000000001</c:v>
                </c:pt>
                <c:pt idx="36">
                  <c:v>79.755752999999999</c:v>
                </c:pt>
                <c:pt idx="37">
                  <c:v>79.332229999999996</c:v>
                </c:pt>
                <c:pt idx="38">
                  <c:v>79.325974000000002</c:v>
                </c:pt>
                <c:pt idx="39">
                  <c:v>79.451553000000004</c:v>
                </c:pt>
                <c:pt idx="40">
                  <c:v>79.643623000000005</c:v>
                </c:pt>
                <c:pt idx="41">
                  <c:v>79.914924999999997</c:v>
                </c:pt>
                <c:pt idx="42">
                  <c:v>79.835014000000001</c:v>
                </c:pt>
                <c:pt idx="43">
                  <c:v>79.130736999999996</c:v>
                </c:pt>
                <c:pt idx="44">
                  <c:v>79.125206000000006</c:v>
                </c:pt>
                <c:pt idx="45">
                  <c:v>79.227538999999993</c:v>
                </c:pt>
                <c:pt idx="46">
                  <c:v>79.409987999999998</c:v>
                </c:pt>
                <c:pt idx="47">
                  <c:v>79.396300999999994</c:v>
                </c:pt>
                <c:pt idx="48">
                  <c:v>79.269820999999993</c:v>
                </c:pt>
                <c:pt idx="49">
                  <c:v>79.520850999999993</c:v>
                </c:pt>
                <c:pt idx="50">
                  <c:v>79.730911000000006</c:v>
                </c:pt>
              </c:numCache>
            </c:numRef>
          </c:val>
          <c:smooth val="0"/>
        </c:ser>
        <c:ser>
          <c:idx val="2"/>
          <c:order val="1"/>
          <c:tx>
            <c:v>highprice_util</c:v>
          </c:tx>
          <c:spPr>
            <a:ln w="28575" cap="rnd">
              <a:solidFill>
                <a:schemeClr val="accent4"/>
              </a:solidFill>
              <a:round/>
            </a:ln>
            <a:effectLst/>
          </c:spPr>
          <c:marker>
            <c:symbol val="none"/>
          </c:marker>
          <c:cat>
            <c:numRef>
              <c:f>Utilization!$BC$1:$DA$1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Utilization!$BC$27:$DA$27</c:f>
              <c:numCache>
                <c:formatCode>General</c:formatCode>
                <c:ptCount val="51"/>
                <c:pt idx="0">
                  <c:v>92.6</c:v>
                </c:pt>
                <c:pt idx="1">
                  <c:v>92.6</c:v>
                </c:pt>
                <c:pt idx="2">
                  <c:v>90.7</c:v>
                </c:pt>
                <c:pt idx="3">
                  <c:v>92.6</c:v>
                </c:pt>
                <c:pt idx="4">
                  <c:v>93</c:v>
                </c:pt>
                <c:pt idx="5">
                  <c:v>90.6</c:v>
                </c:pt>
                <c:pt idx="6">
                  <c:v>89.7</c:v>
                </c:pt>
                <c:pt idx="7">
                  <c:v>88.5</c:v>
                </c:pt>
                <c:pt idx="8">
                  <c:v>85.3</c:v>
                </c:pt>
                <c:pt idx="9">
                  <c:v>82.9</c:v>
                </c:pt>
                <c:pt idx="10">
                  <c:v>86.4</c:v>
                </c:pt>
                <c:pt idx="11">
                  <c:v>86.2</c:v>
                </c:pt>
                <c:pt idx="12">
                  <c:v>88.7</c:v>
                </c:pt>
                <c:pt idx="13">
                  <c:v>88.3</c:v>
                </c:pt>
                <c:pt idx="14">
                  <c:v>90.4</c:v>
                </c:pt>
                <c:pt idx="15">
                  <c:v>91</c:v>
                </c:pt>
                <c:pt idx="16">
                  <c:v>89.699996999999996</c:v>
                </c:pt>
                <c:pt idx="17">
                  <c:v>89.996002000000004</c:v>
                </c:pt>
                <c:pt idx="18">
                  <c:v>88.294280999999998</c:v>
                </c:pt>
                <c:pt idx="19">
                  <c:v>90.672089</c:v>
                </c:pt>
                <c:pt idx="20">
                  <c:v>96.187706000000006</c:v>
                </c:pt>
                <c:pt idx="21">
                  <c:v>96.011405999999994</c:v>
                </c:pt>
                <c:pt idx="22">
                  <c:v>96.501350000000002</c:v>
                </c:pt>
                <c:pt idx="23">
                  <c:v>96.532257000000001</c:v>
                </c:pt>
                <c:pt idx="24">
                  <c:v>96.699027999999998</c:v>
                </c:pt>
                <c:pt idx="25">
                  <c:v>97.123099999999994</c:v>
                </c:pt>
                <c:pt idx="26">
                  <c:v>96.641045000000005</c:v>
                </c:pt>
                <c:pt idx="27">
                  <c:v>96.315712000000005</c:v>
                </c:pt>
                <c:pt idx="28">
                  <c:v>95.793312</c:v>
                </c:pt>
                <c:pt idx="29">
                  <c:v>95.596519000000001</c:v>
                </c:pt>
                <c:pt idx="30">
                  <c:v>95.077454000000003</c:v>
                </c:pt>
                <c:pt idx="31">
                  <c:v>94.418403999999995</c:v>
                </c:pt>
                <c:pt idx="32">
                  <c:v>93.183082999999996</c:v>
                </c:pt>
                <c:pt idx="33">
                  <c:v>92.049323999999999</c:v>
                </c:pt>
                <c:pt idx="34">
                  <c:v>91.677718999999996</c:v>
                </c:pt>
                <c:pt idx="35">
                  <c:v>90.886154000000005</c:v>
                </c:pt>
                <c:pt idx="36">
                  <c:v>90.701233000000002</c:v>
                </c:pt>
                <c:pt idx="37">
                  <c:v>89.478461999999993</c:v>
                </c:pt>
                <c:pt idx="38">
                  <c:v>89.555938999999995</c:v>
                </c:pt>
                <c:pt idx="39">
                  <c:v>88.999556999999996</c:v>
                </c:pt>
                <c:pt idx="40">
                  <c:v>87.918944999999994</c:v>
                </c:pt>
                <c:pt idx="41">
                  <c:v>87.480362</c:v>
                </c:pt>
                <c:pt idx="42">
                  <c:v>86.477722</c:v>
                </c:pt>
                <c:pt idx="43">
                  <c:v>85.935951000000003</c:v>
                </c:pt>
                <c:pt idx="44">
                  <c:v>85.546233999999998</c:v>
                </c:pt>
                <c:pt idx="45">
                  <c:v>84.929291000000006</c:v>
                </c:pt>
                <c:pt idx="46">
                  <c:v>83.623076999999995</c:v>
                </c:pt>
                <c:pt idx="47">
                  <c:v>82.571670999999995</c:v>
                </c:pt>
                <c:pt idx="48">
                  <c:v>82.468818999999996</c:v>
                </c:pt>
                <c:pt idx="49">
                  <c:v>81.899246000000005</c:v>
                </c:pt>
                <c:pt idx="50">
                  <c:v>81.626389000000003</c:v>
                </c:pt>
              </c:numCache>
            </c:numRef>
          </c:val>
          <c:smooth val="0"/>
        </c:ser>
        <c:ser>
          <c:idx val="3"/>
          <c:order val="2"/>
          <c:tx>
            <c:strRef>
              <c:f>Utilization!$A$25</c:f>
              <c:strCache>
                <c:ptCount val="1"/>
                <c:pt idx="0">
                  <c:v>Utilization</c:v>
                </c:pt>
              </c:strCache>
            </c:strRef>
          </c:tx>
          <c:spPr>
            <a:ln w="28575" cap="rnd">
              <a:solidFill>
                <a:schemeClr val="tx2"/>
              </a:solidFill>
              <a:round/>
            </a:ln>
            <a:effectLst/>
          </c:spPr>
          <c:marker>
            <c:symbol val="none"/>
          </c:marker>
          <c:cat>
            <c:numRef>
              <c:f>Utilization!$BC$1:$DA$1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Utilization!$BC$25:$DA$25</c:f>
              <c:numCache>
                <c:formatCode>General</c:formatCode>
                <c:ptCount val="51"/>
                <c:pt idx="0">
                  <c:v>92.6</c:v>
                </c:pt>
                <c:pt idx="1">
                  <c:v>92.6</c:v>
                </c:pt>
                <c:pt idx="2">
                  <c:v>90.7</c:v>
                </c:pt>
                <c:pt idx="3">
                  <c:v>92.6</c:v>
                </c:pt>
                <c:pt idx="4">
                  <c:v>93</c:v>
                </c:pt>
                <c:pt idx="5">
                  <c:v>90.6</c:v>
                </c:pt>
                <c:pt idx="6">
                  <c:v>89.7</c:v>
                </c:pt>
                <c:pt idx="7">
                  <c:v>88.5</c:v>
                </c:pt>
                <c:pt idx="8">
                  <c:v>85.3</c:v>
                </c:pt>
                <c:pt idx="9">
                  <c:v>82.9</c:v>
                </c:pt>
                <c:pt idx="10">
                  <c:v>86.4</c:v>
                </c:pt>
                <c:pt idx="11">
                  <c:v>86.2</c:v>
                </c:pt>
                <c:pt idx="12">
                  <c:v>88.7</c:v>
                </c:pt>
                <c:pt idx="13">
                  <c:v>88.3</c:v>
                </c:pt>
                <c:pt idx="14">
                  <c:v>90.4</c:v>
                </c:pt>
                <c:pt idx="15">
                  <c:v>91</c:v>
                </c:pt>
                <c:pt idx="16">
                  <c:v>89.699996999999996</c:v>
                </c:pt>
                <c:pt idx="17">
                  <c:v>89.996002000000004</c:v>
                </c:pt>
                <c:pt idx="18">
                  <c:v>90.156998000000002</c:v>
                </c:pt>
                <c:pt idx="19">
                  <c:v>90.463691999999995</c:v>
                </c:pt>
                <c:pt idx="20">
                  <c:v>94.017464000000004</c:v>
                </c:pt>
                <c:pt idx="21">
                  <c:v>93.292229000000006</c:v>
                </c:pt>
                <c:pt idx="22">
                  <c:v>92.544158999999993</c:v>
                </c:pt>
                <c:pt idx="23">
                  <c:v>92.380043000000001</c:v>
                </c:pt>
                <c:pt idx="24">
                  <c:v>91.753936999999993</c:v>
                </c:pt>
                <c:pt idx="25">
                  <c:v>91.142097000000007</c:v>
                </c:pt>
                <c:pt idx="26">
                  <c:v>89.338004999999995</c:v>
                </c:pt>
                <c:pt idx="27">
                  <c:v>89.139160000000004</c:v>
                </c:pt>
                <c:pt idx="28">
                  <c:v>89.003426000000005</c:v>
                </c:pt>
                <c:pt idx="29">
                  <c:v>89.374816999999993</c:v>
                </c:pt>
                <c:pt idx="30">
                  <c:v>89.386375000000001</c:v>
                </c:pt>
                <c:pt idx="31">
                  <c:v>89.976478999999998</c:v>
                </c:pt>
                <c:pt idx="32">
                  <c:v>89.965346999999994</c:v>
                </c:pt>
                <c:pt idx="33">
                  <c:v>90.042632999999995</c:v>
                </c:pt>
                <c:pt idx="34">
                  <c:v>90.114777000000004</c:v>
                </c:pt>
                <c:pt idx="35">
                  <c:v>90.715393000000006</c:v>
                </c:pt>
                <c:pt idx="36">
                  <c:v>90.722572</c:v>
                </c:pt>
                <c:pt idx="37">
                  <c:v>90.660004000000001</c:v>
                </c:pt>
                <c:pt idx="38">
                  <c:v>91.006905000000003</c:v>
                </c:pt>
                <c:pt idx="39">
                  <c:v>91.351257000000004</c:v>
                </c:pt>
                <c:pt idx="40">
                  <c:v>91.416077000000001</c:v>
                </c:pt>
                <c:pt idx="41">
                  <c:v>91.328506000000004</c:v>
                </c:pt>
                <c:pt idx="42">
                  <c:v>90.990074000000007</c:v>
                </c:pt>
                <c:pt idx="43">
                  <c:v>90.954338000000007</c:v>
                </c:pt>
                <c:pt idx="44">
                  <c:v>90.348190000000002</c:v>
                </c:pt>
                <c:pt idx="45">
                  <c:v>89.856598000000005</c:v>
                </c:pt>
                <c:pt idx="46">
                  <c:v>89.500206000000006</c:v>
                </c:pt>
                <c:pt idx="47">
                  <c:v>89.460471999999996</c:v>
                </c:pt>
                <c:pt idx="48">
                  <c:v>89.479056999999997</c:v>
                </c:pt>
                <c:pt idx="49">
                  <c:v>89.187866</c:v>
                </c:pt>
                <c:pt idx="50">
                  <c:v>89.161300999999995</c:v>
                </c:pt>
              </c:numCache>
            </c:numRef>
          </c:val>
          <c:smooth val="0"/>
        </c:ser>
        <c:dLbls>
          <c:showLegendKey val="0"/>
          <c:showVal val="0"/>
          <c:showCatName val="0"/>
          <c:showSerName val="0"/>
          <c:showPercent val="0"/>
          <c:showBubbleSize val="0"/>
        </c:dLbls>
        <c:smooth val="0"/>
        <c:axId val="207071344"/>
        <c:axId val="207071904"/>
      </c:lineChart>
      <c:catAx>
        <c:axId val="20707134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7071904"/>
        <c:crosses val="autoZero"/>
        <c:auto val="1"/>
        <c:lblAlgn val="ctr"/>
        <c:lblOffset val="100"/>
        <c:tickLblSkip val="10"/>
        <c:tickMarkSkip val="10"/>
        <c:noMultiLvlLbl val="0"/>
      </c:catAx>
      <c:valAx>
        <c:axId val="207071904"/>
        <c:scaling>
          <c:orientation val="minMax"/>
          <c:max val="10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7071344"/>
        <c:crossesAt val="18"/>
        <c:crossBetween val="midCat"/>
      </c:valAx>
      <c:spPr>
        <a:noFill/>
        <a:ln>
          <a:noFill/>
        </a:ln>
        <a:effectLst/>
      </c:spPr>
    </c:plotArea>
    <c:plotVisOnly val="1"/>
    <c:dispBlanksAs val="zero"/>
    <c:showDLblsOverMax val="0"/>
  </c:chart>
  <c:spPr>
    <a:noFill/>
    <a:ln>
      <a:noFill/>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6579240701147485"/>
          <c:w val="0.73632280339957501"/>
          <c:h val="0.7475792901329269"/>
        </c:manualLayout>
      </c:layout>
      <c:lineChart>
        <c:grouping val="standard"/>
        <c:varyColors val="0"/>
        <c:ser>
          <c:idx val="2"/>
          <c:order val="0"/>
          <c:tx>
            <c:strRef>
              <c:f>prices_motorgasoline!$B$21</c:f>
              <c:strCache>
                <c:ptCount val="1"/>
                <c:pt idx="0">
                  <c:v>Motor gasoline</c:v>
                </c:pt>
              </c:strCache>
            </c:strRef>
          </c:tx>
          <c:spPr>
            <a:ln w="28575" cap="rnd">
              <a:solidFill>
                <a:schemeClr val="accent4"/>
              </a:solidFill>
              <a:prstDash val="solid"/>
              <a:round/>
            </a:ln>
            <a:effectLst/>
          </c:spPr>
          <c:marker>
            <c:symbol val="none"/>
          </c:marker>
          <c:cat>
            <c:numRef>
              <c:f>prices_motorgasoline!$BC$1:$DA$1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prices_motorgasoline!$BC$21:$DA$21</c:f>
              <c:numCache>
                <c:formatCode>General</c:formatCode>
                <c:ptCount val="51"/>
                <c:pt idx="15">
                  <c:v>2.5871519573083148</c:v>
                </c:pt>
                <c:pt idx="16">
                  <c:v>2.2422498667504152</c:v>
                </c:pt>
                <c:pt idx="17">
                  <c:v>2.5015170000000002</c:v>
                </c:pt>
                <c:pt idx="18">
                  <c:v>3.073229</c:v>
                </c:pt>
                <c:pt idx="19">
                  <c:v>3.608555</c:v>
                </c:pt>
                <c:pt idx="20">
                  <c:v>3.994313</c:v>
                </c:pt>
                <c:pt idx="21">
                  <c:v>4.4132530000000001</c:v>
                </c:pt>
                <c:pt idx="22">
                  <c:v>4.5872570000000001</c:v>
                </c:pt>
                <c:pt idx="23">
                  <c:v>4.7245860000000004</c:v>
                </c:pt>
                <c:pt idx="24">
                  <c:v>4.8765539999999996</c:v>
                </c:pt>
                <c:pt idx="25">
                  <c:v>4.9647819999999996</c:v>
                </c:pt>
                <c:pt idx="26">
                  <c:v>5.034122</c:v>
                </c:pt>
                <c:pt idx="27">
                  <c:v>5.1853579999999999</c:v>
                </c:pt>
                <c:pt idx="28">
                  <c:v>5.2076000000000002</c:v>
                </c:pt>
                <c:pt idx="29">
                  <c:v>5.3086029999999997</c:v>
                </c:pt>
                <c:pt idx="30">
                  <c:v>5.3345209999999996</c:v>
                </c:pt>
                <c:pt idx="31">
                  <c:v>5.3362999999999996</c:v>
                </c:pt>
                <c:pt idx="32">
                  <c:v>5.3211240000000002</c:v>
                </c:pt>
                <c:pt idx="33">
                  <c:v>5.3485969999999998</c:v>
                </c:pt>
                <c:pt idx="34">
                  <c:v>5.4233260000000003</c:v>
                </c:pt>
                <c:pt idx="35">
                  <c:v>5.4609690000000004</c:v>
                </c:pt>
                <c:pt idx="36">
                  <c:v>5.5065679999999997</c:v>
                </c:pt>
                <c:pt idx="37">
                  <c:v>5.5235770000000004</c:v>
                </c:pt>
                <c:pt idx="38">
                  <c:v>5.5645610000000003</c:v>
                </c:pt>
                <c:pt idx="39">
                  <c:v>5.6176560000000002</c:v>
                </c:pt>
                <c:pt idx="40">
                  <c:v>5.6500950000000003</c:v>
                </c:pt>
                <c:pt idx="41">
                  <c:v>5.7109030000000001</c:v>
                </c:pt>
                <c:pt idx="42">
                  <c:v>5.7549919999999997</c:v>
                </c:pt>
                <c:pt idx="43">
                  <c:v>5.8044079999999996</c:v>
                </c:pt>
                <c:pt idx="44">
                  <c:v>5.7795930000000002</c:v>
                </c:pt>
                <c:pt idx="45">
                  <c:v>5.8027100000000003</c:v>
                </c:pt>
                <c:pt idx="46">
                  <c:v>5.8181399999999996</c:v>
                </c:pt>
                <c:pt idx="47">
                  <c:v>5.839804</c:v>
                </c:pt>
                <c:pt idx="48">
                  <c:v>5.8829469999999997</c:v>
                </c:pt>
                <c:pt idx="49">
                  <c:v>5.9148649999999998</c:v>
                </c:pt>
                <c:pt idx="50">
                  <c:v>5.951028</c:v>
                </c:pt>
              </c:numCache>
            </c:numRef>
          </c:val>
          <c:smooth val="0"/>
        </c:ser>
        <c:ser>
          <c:idx val="4"/>
          <c:order val="1"/>
          <c:tx>
            <c:strRef>
              <c:f>prices_motorgasoline!$B$22</c:f>
              <c:strCache>
                <c:ptCount val="1"/>
                <c:pt idx="0">
                  <c:v>Motor gasoline</c:v>
                </c:pt>
              </c:strCache>
            </c:strRef>
          </c:tx>
          <c:spPr>
            <a:ln w="28575" cap="rnd">
              <a:solidFill>
                <a:schemeClr val="accent5"/>
              </a:solidFill>
              <a:prstDash val="solid"/>
              <a:round/>
            </a:ln>
            <a:effectLst/>
          </c:spPr>
          <c:marker>
            <c:symbol val="none"/>
          </c:marker>
          <c:cat>
            <c:numRef>
              <c:f>prices_motorgasoline!$BC$1:$DA$1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prices_motorgasoline!$BC$22:$DA$22</c:f>
              <c:numCache>
                <c:formatCode>General</c:formatCode>
                <c:ptCount val="51"/>
                <c:pt idx="15">
                  <c:v>2.5871519573083148</c:v>
                </c:pt>
                <c:pt idx="16">
                  <c:v>2.2422498667504152</c:v>
                </c:pt>
                <c:pt idx="17">
                  <c:v>2.5015230000000002</c:v>
                </c:pt>
                <c:pt idx="18">
                  <c:v>1.9123129999999999</c:v>
                </c:pt>
                <c:pt idx="19">
                  <c:v>1.9608939999999999</c:v>
                </c:pt>
                <c:pt idx="20">
                  <c:v>2.032673</c:v>
                </c:pt>
                <c:pt idx="21">
                  <c:v>2.1074480000000002</c:v>
                </c:pt>
                <c:pt idx="22">
                  <c:v>2.1196290000000002</c:v>
                </c:pt>
                <c:pt idx="23">
                  <c:v>2.1985999999999999</c:v>
                </c:pt>
                <c:pt idx="24">
                  <c:v>2.1947459999999999</c:v>
                </c:pt>
                <c:pt idx="25">
                  <c:v>2.1819600000000001</c:v>
                </c:pt>
                <c:pt idx="26">
                  <c:v>2.1642739999999998</c:v>
                </c:pt>
                <c:pt idx="27">
                  <c:v>2.1795939999999998</c:v>
                </c:pt>
                <c:pt idx="28">
                  <c:v>2.195678</c:v>
                </c:pt>
                <c:pt idx="29">
                  <c:v>2.1858390000000001</c:v>
                </c:pt>
                <c:pt idx="30">
                  <c:v>2.1899730000000002</c:v>
                </c:pt>
                <c:pt idx="31">
                  <c:v>2.2036750000000001</c:v>
                </c:pt>
                <c:pt idx="32">
                  <c:v>2.1945950000000001</c:v>
                </c:pt>
                <c:pt idx="33">
                  <c:v>2.204933</c:v>
                </c:pt>
                <c:pt idx="34">
                  <c:v>2.2144379999999999</c:v>
                </c:pt>
                <c:pt idx="35">
                  <c:v>2.2236989999999999</c:v>
                </c:pt>
                <c:pt idx="36">
                  <c:v>2.235582</c:v>
                </c:pt>
                <c:pt idx="37">
                  <c:v>2.2457470000000002</c:v>
                </c:pt>
                <c:pt idx="38">
                  <c:v>2.2577889999999998</c:v>
                </c:pt>
                <c:pt idx="39">
                  <c:v>2.2769270000000001</c:v>
                </c:pt>
                <c:pt idx="40">
                  <c:v>2.2814199999999998</c:v>
                </c:pt>
                <c:pt idx="41">
                  <c:v>2.295731</c:v>
                </c:pt>
                <c:pt idx="42">
                  <c:v>2.3026270000000002</c:v>
                </c:pt>
                <c:pt idx="43">
                  <c:v>2.309167</c:v>
                </c:pt>
                <c:pt idx="44">
                  <c:v>2.3234810000000001</c:v>
                </c:pt>
                <c:pt idx="45">
                  <c:v>2.3408530000000001</c:v>
                </c:pt>
                <c:pt idx="46">
                  <c:v>2.3586209999999999</c:v>
                </c:pt>
                <c:pt idx="47">
                  <c:v>2.3683700000000001</c:v>
                </c:pt>
                <c:pt idx="48">
                  <c:v>2.38361</c:v>
                </c:pt>
                <c:pt idx="49">
                  <c:v>2.3911250000000002</c:v>
                </c:pt>
                <c:pt idx="50">
                  <c:v>2.4115440000000001</c:v>
                </c:pt>
              </c:numCache>
            </c:numRef>
          </c:val>
          <c:smooth val="0"/>
        </c:ser>
        <c:ser>
          <c:idx val="3"/>
          <c:order val="2"/>
          <c:tx>
            <c:strRef>
              <c:f>prices_motorgasoline!$B$20</c:f>
              <c:strCache>
                <c:ptCount val="1"/>
                <c:pt idx="0">
                  <c:v>Motor gasoline</c:v>
                </c:pt>
              </c:strCache>
            </c:strRef>
          </c:tx>
          <c:spPr>
            <a:ln w="28575" cap="rnd">
              <a:solidFill>
                <a:schemeClr val="tx2"/>
              </a:solidFill>
              <a:round/>
            </a:ln>
            <a:effectLst/>
          </c:spPr>
          <c:marker>
            <c:symbol val="none"/>
          </c:marker>
          <c:cat>
            <c:numRef>
              <c:f>prices_motorgasoline!$BC$1:$DA$1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prices_motorgasoline!$BC$20:$DA$20</c:f>
              <c:numCache>
                <c:formatCode>General</c:formatCode>
                <c:ptCount val="51"/>
                <c:pt idx="0">
                  <c:v>2.164098493045294</c:v>
                </c:pt>
                <c:pt idx="1">
                  <c:v>2.0725386500943239</c:v>
                </c:pt>
                <c:pt idx="2">
                  <c:v>1.9212277084631759</c:v>
                </c:pt>
                <c:pt idx="3">
                  <c:v>2.1411767544820433</c:v>
                </c:pt>
                <c:pt idx="4">
                  <c:v>2.4464543233842009</c:v>
                </c:pt>
                <c:pt idx="5">
                  <c:v>2.8816838696351699</c:v>
                </c:pt>
                <c:pt idx="6">
                  <c:v>3.1509474181028114</c:v>
                </c:pt>
                <c:pt idx="7">
                  <c:v>3.318543368914185</c:v>
                </c:pt>
                <c:pt idx="8">
                  <c:v>3.7893564949720897</c:v>
                </c:pt>
                <c:pt idx="9">
                  <c:v>2.7222321909999998</c:v>
                </c:pt>
                <c:pt idx="10">
                  <c:v>3.1766444472984849</c:v>
                </c:pt>
                <c:pt idx="11">
                  <c:v>3.9255939899913854</c:v>
                </c:pt>
                <c:pt idx="12">
                  <c:v>3.9817493346892996</c:v>
                </c:pt>
                <c:pt idx="13">
                  <c:v>3.8007603789997479</c:v>
                </c:pt>
                <c:pt idx="14">
                  <c:v>3.5682307632226999</c:v>
                </c:pt>
                <c:pt idx="15">
                  <c:v>2.5871519573083148</c:v>
                </c:pt>
                <c:pt idx="16">
                  <c:v>2.2422498667504152</c:v>
                </c:pt>
                <c:pt idx="17">
                  <c:v>2.501519</c:v>
                </c:pt>
                <c:pt idx="18">
                  <c:v>2.4651529999999999</c:v>
                </c:pt>
                <c:pt idx="19">
                  <c:v>2.5298310000000002</c:v>
                </c:pt>
                <c:pt idx="20">
                  <c:v>2.880941</c:v>
                </c:pt>
                <c:pt idx="21">
                  <c:v>3.0524149999999999</c:v>
                </c:pt>
                <c:pt idx="22">
                  <c:v>3.1273300000000002</c:v>
                </c:pt>
                <c:pt idx="23">
                  <c:v>3.1844950000000001</c:v>
                </c:pt>
                <c:pt idx="24">
                  <c:v>3.2516910000000001</c:v>
                </c:pt>
                <c:pt idx="25">
                  <c:v>3.2455240000000001</c:v>
                </c:pt>
                <c:pt idx="26">
                  <c:v>3.2445729999999999</c:v>
                </c:pt>
                <c:pt idx="27">
                  <c:v>3.264669</c:v>
                </c:pt>
                <c:pt idx="28">
                  <c:v>3.2922560000000001</c:v>
                </c:pt>
                <c:pt idx="29">
                  <c:v>3.3266239999999998</c:v>
                </c:pt>
                <c:pt idx="30">
                  <c:v>3.3396599999999999</c:v>
                </c:pt>
                <c:pt idx="31">
                  <c:v>3.3818280000000001</c:v>
                </c:pt>
                <c:pt idx="32">
                  <c:v>3.395502</c:v>
                </c:pt>
                <c:pt idx="33">
                  <c:v>3.4128630000000002</c:v>
                </c:pt>
                <c:pt idx="34">
                  <c:v>3.4423400000000002</c:v>
                </c:pt>
                <c:pt idx="35">
                  <c:v>3.4555359999999999</c:v>
                </c:pt>
                <c:pt idx="36">
                  <c:v>3.4626570000000001</c:v>
                </c:pt>
                <c:pt idx="37">
                  <c:v>3.5142709999999999</c:v>
                </c:pt>
                <c:pt idx="38">
                  <c:v>3.5277379999999998</c:v>
                </c:pt>
                <c:pt idx="39">
                  <c:v>3.547793</c:v>
                </c:pt>
                <c:pt idx="40">
                  <c:v>3.5718540000000001</c:v>
                </c:pt>
                <c:pt idx="41">
                  <c:v>3.5904240000000001</c:v>
                </c:pt>
                <c:pt idx="42">
                  <c:v>3.605369</c:v>
                </c:pt>
                <c:pt idx="43">
                  <c:v>3.6134550000000001</c:v>
                </c:pt>
                <c:pt idx="44">
                  <c:v>3.6216249999999999</c:v>
                </c:pt>
                <c:pt idx="45">
                  <c:v>3.630547</c:v>
                </c:pt>
                <c:pt idx="46">
                  <c:v>3.618544</c:v>
                </c:pt>
                <c:pt idx="47">
                  <c:v>3.6370659999999999</c:v>
                </c:pt>
                <c:pt idx="48">
                  <c:v>3.6570909999999999</c:v>
                </c:pt>
                <c:pt idx="49">
                  <c:v>3.6631390000000001</c:v>
                </c:pt>
                <c:pt idx="50">
                  <c:v>3.6741839999999999</c:v>
                </c:pt>
              </c:numCache>
            </c:numRef>
          </c:val>
          <c:smooth val="0"/>
        </c:ser>
        <c:dLbls>
          <c:showLegendKey val="0"/>
          <c:showVal val="0"/>
          <c:showCatName val="0"/>
          <c:showSerName val="0"/>
          <c:showPercent val="0"/>
          <c:showBubbleSize val="0"/>
        </c:dLbls>
        <c:smooth val="0"/>
        <c:axId val="207075264"/>
        <c:axId val="207075824"/>
      </c:lineChart>
      <c:catAx>
        <c:axId val="207075264"/>
        <c:scaling>
          <c:orientation val="minMax"/>
        </c:scaling>
        <c:delete val="0"/>
        <c:axPos val="b"/>
        <c:numFmt formatCode="General" sourceLinked="1"/>
        <c:majorTickMark val="out"/>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7075824"/>
        <c:crosses val="autoZero"/>
        <c:auto val="0"/>
        <c:lblAlgn val="ctr"/>
        <c:lblOffset val="100"/>
        <c:tickLblSkip val="10"/>
        <c:tickMarkSkip val="10"/>
        <c:noMultiLvlLbl val="0"/>
      </c:catAx>
      <c:valAx>
        <c:axId val="207075824"/>
        <c:scaling>
          <c:orientation val="minMax"/>
          <c:max val="8"/>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7075264"/>
        <c:crossesAt val="18"/>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7238394028871393"/>
          <c:w val="0.83437333674357994"/>
          <c:h val="0.74098753280839891"/>
        </c:manualLayout>
      </c:layout>
      <c:lineChart>
        <c:grouping val="standard"/>
        <c:varyColors val="0"/>
        <c:ser>
          <c:idx val="1"/>
          <c:order val="0"/>
          <c:tx>
            <c:strRef>
              <c:f>prices_diesel!$B$23</c:f>
              <c:strCache>
                <c:ptCount val="1"/>
                <c:pt idx="0">
                  <c:v>On-road diesel</c:v>
                </c:pt>
              </c:strCache>
            </c:strRef>
          </c:tx>
          <c:spPr>
            <a:ln w="28575" cap="rnd" cmpd="sng">
              <a:solidFill>
                <a:schemeClr val="accent4"/>
              </a:solidFill>
              <a:prstDash val="solid"/>
              <a:round/>
            </a:ln>
            <a:effectLst/>
          </c:spPr>
          <c:marker>
            <c:symbol val="none"/>
          </c:marker>
          <c:cat>
            <c:numRef>
              <c:f>prices_diesel!$BC$1:$DA$1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prices_diesel!$BC$23:$DA$23</c:f>
              <c:numCache>
                <c:formatCode>General</c:formatCode>
                <c:ptCount val="51"/>
                <c:pt idx="15">
                  <c:v>2.7902073101329115</c:v>
                </c:pt>
                <c:pt idx="16">
                  <c:v>2.3439853416483465</c:v>
                </c:pt>
                <c:pt idx="17">
                  <c:v>2.653203</c:v>
                </c:pt>
                <c:pt idx="18">
                  <c:v>3.3610470000000001</c:v>
                </c:pt>
                <c:pt idx="19">
                  <c:v>4.0120560000000003</c:v>
                </c:pt>
                <c:pt idx="20">
                  <c:v>4.4430690000000004</c:v>
                </c:pt>
                <c:pt idx="21">
                  <c:v>4.8793389999999999</c:v>
                </c:pt>
                <c:pt idx="22">
                  <c:v>5.055517</c:v>
                </c:pt>
                <c:pt idx="23">
                  <c:v>5.1771190000000002</c:v>
                </c:pt>
                <c:pt idx="24">
                  <c:v>5.3786139999999998</c:v>
                </c:pt>
                <c:pt idx="25">
                  <c:v>5.5302129999999998</c:v>
                </c:pt>
                <c:pt idx="26">
                  <c:v>5.6316230000000003</c:v>
                </c:pt>
                <c:pt idx="27">
                  <c:v>5.8198220000000003</c:v>
                </c:pt>
                <c:pt idx="28">
                  <c:v>5.863524</c:v>
                </c:pt>
                <c:pt idx="29">
                  <c:v>6.006392</c:v>
                </c:pt>
                <c:pt idx="30">
                  <c:v>6.0483070000000003</c:v>
                </c:pt>
                <c:pt idx="31">
                  <c:v>6.1123310000000002</c:v>
                </c:pt>
                <c:pt idx="32">
                  <c:v>6.1707349999999996</c:v>
                </c:pt>
                <c:pt idx="33">
                  <c:v>6.2105980000000001</c:v>
                </c:pt>
                <c:pt idx="34">
                  <c:v>6.3060159999999996</c:v>
                </c:pt>
                <c:pt idx="35">
                  <c:v>6.3397069999999998</c:v>
                </c:pt>
                <c:pt idx="36">
                  <c:v>6.39337</c:v>
                </c:pt>
                <c:pt idx="37">
                  <c:v>6.4143049999999997</c:v>
                </c:pt>
                <c:pt idx="38">
                  <c:v>6.4723610000000003</c:v>
                </c:pt>
                <c:pt idx="39">
                  <c:v>6.5522280000000004</c:v>
                </c:pt>
                <c:pt idx="40">
                  <c:v>6.5690239999999998</c:v>
                </c:pt>
                <c:pt idx="41">
                  <c:v>6.63429</c:v>
                </c:pt>
                <c:pt idx="42">
                  <c:v>6.696447</c:v>
                </c:pt>
                <c:pt idx="43">
                  <c:v>6.7576239999999999</c:v>
                </c:pt>
                <c:pt idx="44">
                  <c:v>6.7588679999999997</c:v>
                </c:pt>
                <c:pt idx="45">
                  <c:v>6.7926630000000001</c:v>
                </c:pt>
                <c:pt idx="46">
                  <c:v>6.8384049999999998</c:v>
                </c:pt>
                <c:pt idx="47">
                  <c:v>6.8882750000000001</c:v>
                </c:pt>
                <c:pt idx="48">
                  <c:v>6.9390020000000003</c:v>
                </c:pt>
                <c:pt idx="49">
                  <c:v>6.981344</c:v>
                </c:pt>
                <c:pt idx="50">
                  <c:v>7.0247539999999997</c:v>
                </c:pt>
              </c:numCache>
            </c:numRef>
          </c:val>
          <c:smooth val="0"/>
        </c:ser>
        <c:ser>
          <c:idx val="5"/>
          <c:order val="1"/>
          <c:tx>
            <c:strRef>
              <c:f>prices_diesel!$B$25</c:f>
              <c:strCache>
                <c:ptCount val="1"/>
                <c:pt idx="0">
                  <c:v>On-road diesel</c:v>
                </c:pt>
              </c:strCache>
            </c:strRef>
          </c:tx>
          <c:spPr>
            <a:ln w="28575" cap="rnd">
              <a:solidFill>
                <a:schemeClr val="accent5"/>
              </a:solidFill>
              <a:prstDash val="solid"/>
              <a:round/>
            </a:ln>
            <a:effectLst/>
          </c:spPr>
          <c:marker>
            <c:symbol val="none"/>
          </c:marker>
          <c:cat>
            <c:numRef>
              <c:f>prices_diesel!$BC$1:$DA$1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prices_diesel!$BC$25:$DA$25</c:f>
              <c:numCache>
                <c:formatCode>General</c:formatCode>
                <c:ptCount val="51"/>
                <c:pt idx="15">
                  <c:v>2.7902073101329115</c:v>
                </c:pt>
                <c:pt idx="16">
                  <c:v>2.3439853416483465</c:v>
                </c:pt>
                <c:pt idx="17">
                  <c:v>2.6526939999999999</c:v>
                </c:pt>
                <c:pt idx="18">
                  <c:v>2.110611</c:v>
                </c:pt>
                <c:pt idx="19">
                  <c:v>2.074567</c:v>
                </c:pt>
                <c:pt idx="20">
                  <c:v>2.0762670000000001</c:v>
                </c:pt>
                <c:pt idx="21">
                  <c:v>2.138023</c:v>
                </c:pt>
                <c:pt idx="22">
                  <c:v>2.1487910000000001</c:v>
                </c:pt>
                <c:pt idx="23">
                  <c:v>2.196812</c:v>
                </c:pt>
                <c:pt idx="24">
                  <c:v>2.2131500000000002</c:v>
                </c:pt>
                <c:pt idx="25">
                  <c:v>2.2225869999999999</c:v>
                </c:pt>
                <c:pt idx="26">
                  <c:v>2.211322</c:v>
                </c:pt>
                <c:pt idx="27">
                  <c:v>2.2352189999999998</c:v>
                </c:pt>
                <c:pt idx="28">
                  <c:v>2.2550669999999999</c:v>
                </c:pt>
                <c:pt idx="29">
                  <c:v>2.2764410000000002</c:v>
                </c:pt>
                <c:pt idx="30">
                  <c:v>2.2922180000000001</c:v>
                </c:pt>
                <c:pt idx="31">
                  <c:v>2.318867</c:v>
                </c:pt>
                <c:pt idx="32">
                  <c:v>2.3167650000000002</c:v>
                </c:pt>
                <c:pt idx="33">
                  <c:v>2.3299020000000001</c:v>
                </c:pt>
                <c:pt idx="34">
                  <c:v>2.3470430000000002</c:v>
                </c:pt>
                <c:pt idx="35">
                  <c:v>2.363467</c:v>
                </c:pt>
                <c:pt idx="36">
                  <c:v>2.376976</c:v>
                </c:pt>
                <c:pt idx="37">
                  <c:v>2.3890400000000001</c:v>
                </c:pt>
                <c:pt idx="38">
                  <c:v>2.40456</c:v>
                </c:pt>
                <c:pt idx="39">
                  <c:v>2.4259119999999998</c:v>
                </c:pt>
                <c:pt idx="40">
                  <c:v>2.42842</c:v>
                </c:pt>
                <c:pt idx="41">
                  <c:v>2.444963</c:v>
                </c:pt>
                <c:pt idx="42">
                  <c:v>2.4569009999999998</c:v>
                </c:pt>
                <c:pt idx="43">
                  <c:v>2.4611550000000002</c:v>
                </c:pt>
                <c:pt idx="44">
                  <c:v>2.4747680000000001</c:v>
                </c:pt>
                <c:pt idx="45">
                  <c:v>2.4932319999999999</c:v>
                </c:pt>
                <c:pt idx="46">
                  <c:v>2.5109750000000002</c:v>
                </c:pt>
                <c:pt idx="47">
                  <c:v>2.5361400000000001</c:v>
                </c:pt>
                <c:pt idx="48">
                  <c:v>2.5492710000000001</c:v>
                </c:pt>
                <c:pt idx="49">
                  <c:v>2.5553170000000001</c:v>
                </c:pt>
                <c:pt idx="50">
                  <c:v>2.5589780000000002</c:v>
                </c:pt>
              </c:numCache>
            </c:numRef>
          </c:val>
          <c:smooth val="0"/>
        </c:ser>
        <c:ser>
          <c:idx val="0"/>
          <c:order val="2"/>
          <c:tx>
            <c:strRef>
              <c:f>prices_diesel!$B$21</c:f>
              <c:strCache>
                <c:ptCount val="1"/>
                <c:pt idx="0">
                  <c:v>On-road diesel</c:v>
                </c:pt>
              </c:strCache>
            </c:strRef>
          </c:tx>
          <c:spPr>
            <a:ln w="28575" cap="rnd">
              <a:solidFill>
                <a:schemeClr val="tx2"/>
              </a:solidFill>
              <a:round/>
            </a:ln>
            <a:effectLst/>
          </c:spPr>
          <c:marker>
            <c:symbol val="none"/>
          </c:marker>
          <c:cat>
            <c:numRef>
              <c:f>prices_diesel!$BC$1:$DA$1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prices_diesel!$BC$21:$DA$21</c:f>
              <c:numCache>
                <c:formatCode>General</c:formatCode>
                <c:ptCount val="51"/>
                <c:pt idx="0">
                  <c:v>2.0644087352082749</c:v>
                </c:pt>
                <c:pt idx="1">
                  <c:v>1.8965556164481698</c:v>
                </c:pt>
                <c:pt idx="2">
                  <c:v>1.758569984360117</c:v>
                </c:pt>
                <c:pt idx="3">
                  <c:v>1.9725492811437138</c:v>
                </c:pt>
                <c:pt idx="4">
                  <c:v>2.3026949169658888</c:v>
                </c:pt>
                <c:pt idx="5">
                  <c:v>2.9605665760751401</c:v>
                </c:pt>
                <c:pt idx="6">
                  <c:v>3.2346538011264161</c:v>
                </c:pt>
                <c:pt idx="7">
                  <c:v>3.3604765248569399</c:v>
                </c:pt>
                <c:pt idx="8">
                  <c:v>4.3445651945670356</c:v>
                </c:pt>
                <c:pt idx="9">
                  <c:v>2.7970623969999999</c:v>
                </c:pt>
                <c:pt idx="10">
                  <c:v>3.3513822941879647</c:v>
                </c:pt>
                <c:pt idx="11">
                  <c:v>4.2142244678688625</c:v>
                </c:pt>
                <c:pt idx="12">
                  <c:v>4.275935415439009</c:v>
                </c:pt>
                <c:pt idx="13">
                  <c:v>4.159202624563898</c:v>
                </c:pt>
                <c:pt idx="14">
                  <c:v>3.9849584435990746</c:v>
                </c:pt>
                <c:pt idx="15">
                  <c:v>2.7902073101329115</c:v>
                </c:pt>
                <c:pt idx="16">
                  <c:v>2.3439853416483465</c:v>
                </c:pt>
                <c:pt idx="17">
                  <c:v>2.6527660000000002</c:v>
                </c:pt>
                <c:pt idx="18">
                  <c:v>2.743182</c:v>
                </c:pt>
                <c:pt idx="19">
                  <c:v>2.7773349999999999</c:v>
                </c:pt>
                <c:pt idx="20">
                  <c:v>3.154515</c:v>
                </c:pt>
                <c:pt idx="21">
                  <c:v>3.3126850000000001</c:v>
                </c:pt>
                <c:pt idx="22">
                  <c:v>3.3664320000000001</c:v>
                </c:pt>
                <c:pt idx="23">
                  <c:v>3.4196650000000002</c:v>
                </c:pt>
                <c:pt idx="24">
                  <c:v>3.5098590000000001</c:v>
                </c:pt>
                <c:pt idx="25">
                  <c:v>3.549032</c:v>
                </c:pt>
                <c:pt idx="26">
                  <c:v>3.5624799999999999</c:v>
                </c:pt>
                <c:pt idx="27">
                  <c:v>3.603145</c:v>
                </c:pt>
                <c:pt idx="28">
                  <c:v>3.6470009999999999</c:v>
                </c:pt>
                <c:pt idx="29">
                  <c:v>3.6985540000000001</c:v>
                </c:pt>
                <c:pt idx="30">
                  <c:v>3.7295090000000002</c:v>
                </c:pt>
                <c:pt idx="31">
                  <c:v>3.7803119999999999</c:v>
                </c:pt>
                <c:pt idx="32">
                  <c:v>3.7962669999999998</c:v>
                </c:pt>
                <c:pt idx="33">
                  <c:v>3.835693</c:v>
                </c:pt>
                <c:pt idx="34">
                  <c:v>3.8797600000000001</c:v>
                </c:pt>
                <c:pt idx="35">
                  <c:v>3.900782</c:v>
                </c:pt>
                <c:pt idx="36">
                  <c:v>3.917567</c:v>
                </c:pt>
                <c:pt idx="37">
                  <c:v>3.9829240000000001</c:v>
                </c:pt>
                <c:pt idx="38">
                  <c:v>4.0033430000000001</c:v>
                </c:pt>
                <c:pt idx="39">
                  <c:v>4.0298170000000004</c:v>
                </c:pt>
                <c:pt idx="40">
                  <c:v>4.0538319999999999</c:v>
                </c:pt>
                <c:pt idx="41">
                  <c:v>4.0796010000000003</c:v>
                </c:pt>
                <c:pt idx="42">
                  <c:v>4.0799620000000001</c:v>
                </c:pt>
                <c:pt idx="43">
                  <c:v>4.084409</c:v>
                </c:pt>
                <c:pt idx="44">
                  <c:v>4.0829279999999999</c:v>
                </c:pt>
                <c:pt idx="45">
                  <c:v>4.0913110000000001</c:v>
                </c:pt>
                <c:pt idx="46">
                  <c:v>4.07918</c:v>
                </c:pt>
                <c:pt idx="47">
                  <c:v>4.0920040000000002</c:v>
                </c:pt>
                <c:pt idx="48">
                  <c:v>4.1016170000000001</c:v>
                </c:pt>
                <c:pt idx="49">
                  <c:v>4.078773</c:v>
                </c:pt>
                <c:pt idx="50">
                  <c:v>4.0853489999999999</c:v>
                </c:pt>
              </c:numCache>
            </c:numRef>
          </c:val>
          <c:smooth val="0"/>
        </c:ser>
        <c:dLbls>
          <c:showLegendKey val="0"/>
          <c:showVal val="0"/>
          <c:showCatName val="0"/>
          <c:showSerName val="0"/>
          <c:showPercent val="0"/>
          <c:showBubbleSize val="0"/>
        </c:dLbls>
        <c:smooth val="0"/>
        <c:axId val="253587888"/>
        <c:axId val="253588448"/>
      </c:lineChart>
      <c:catAx>
        <c:axId val="253587888"/>
        <c:scaling>
          <c:orientation val="minMax"/>
        </c:scaling>
        <c:delete val="0"/>
        <c:axPos val="b"/>
        <c:numFmt formatCode="General" sourceLinked="1"/>
        <c:majorTickMark val="out"/>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588448"/>
        <c:crosses val="autoZero"/>
        <c:auto val="0"/>
        <c:lblAlgn val="ctr"/>
        <c:lblOffset val="100"/>
        <c:tickLblSkip val="10"/>
        <c:tickMarkSkip val="10"/>
        <c:noMultiLvlLbl val="0"/>
      </c:catAx>
      <c:valAx>
        <c:axId val="2535884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587888"/>
        <c:crossesAt val="18"/>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5482589993671841"/>
          <c:w val="0.48665293429901946"/>
          <c:h val="0.77280931490670979"/>
        </c:manualLayout>
      </c:layout>
      <c:lineChart>
        <c:grouping val="standard"/>
        <c:varyColors val="0"/>
        <c:ser>
          <c:idx val="0"/>
          <c:order val="0"/>
          <c:tx>
            <c:strRef>
              <c:f>NEWoverview_prod!$B$26</c:f>
              <c:strCache>
                <c:ptCount val="1"/>
                <c:pt idx="0">
                  <c:v>Low macro</c:v>
                </c:pt>
              </c:strCache>
            </c:strRef>
          </c:tx>
          <c:spPr>
            <a:ln w="28575" cap="rnd">
              <a:solidFill>
                <a:schemeClr val="accent6"/>
              </a:solidFill>
              <a:round/>
            </a:ln>
            <a:effectLst/>
          </c:spPr>
          <c:marker>
            <c:symbol val="none"/>
          </c:marker>
          <c:cat>
            <c:numRef>
              <c:f>NEWoverview_prod!$BC$1:$DA$1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NEWoverview_prod!$BC$26:$DA$26</c:f>
              <c:numCache>
                <c:formatCode>General</c:formatCode>
                <c:ptCount val="51"/>
                <c:pt idx="0">
                  <c:v>19.181979999999999</c:v>
                </c:pt>
                <c:pt idx="1">
                  <c:v>19.616311000000003</c:v>
                </c:pt>
                <c:pt idx="2">
                  <c:v>18.927788</c:v>
                </c:pt>
                <c:pt idx="3">
                  <c:v>19.098544</c:v>
                </c:pt>
                <c:pt idx="4">
                  <c:v>18.590890999999999</c:v>
                </c:pt>
                <c:pt idx="5">
                  <c:v>18.050598000000001</c:v>
                </c:pt>
                <c:pt idx="6">
                  <c:v>18.503605</c:v>
                </c:pt>
                <c:pt idx="7">
                  <c:v>19.266026</c:v>
                </c:pt>
                <c:pt idx="8">
                  <c:v>20.158601999999998</c:v>
                </c:pt>
                <c:pt idx="9">
                  <c:v>20.623853999999998</c:v>
                </c:pt>
                <c:pt idx="10">
                  <c:v>21.315507</c:v>
                </c:pt>
                <c:pt idx="11">
                  <c:v>22.901879000000001</c:v>
                </c:pt>
                <c:pt idx="12">
                  <c:v>24.033266000000001</c:v>
                </c:pt>
                <c:pt idx="13">
                  <c:v>24.205522999999999</c:v>
                </c:pt>
                <c:pt idx="14">
                  <c:v>25.889605</c:v>
                </c:pt>
                <c:pt idx="15">
                  <c:v>27.059502999999999</c:v>
                </c:pt>
                <c:pt idx="16">
                  <c:v>26.459310000000002</c:v>
                </c:pt>
                <c:pt idx="17">
                  <c:v>27.100142999999999</c:v>
                </c:pt>
                <c:pt idx="18">
                  <c:v>28.972995999999998</c:v>
                </c:pt>
                <c:pt idx="19">
                  <c:v>31.116561999999998</c:v>
                </c:pt>
                <c:pt idx="20">
                  <c:v>32.502659000000001</c:v>
                </c:pt>
                <c:pt idx="21">
                  <c:v>32.922263999999998</c:v>
                </c:pt>
                <c:pt idx="22">
                  <c:v>33.577553000000002</c:v>
                </c:pt>
                <c:pt idx="23">
                  <c:v>34.115223</c:v>
                </c:pt>
                <c:pt idx="24">
                  <c:v>34.822769000000001</c:v>
                </c:pt>
                <c:pt idx="25">
                  <c:v>35.309497999999998</c:v>
                </c:pt>
                <c:pt idx="26">
                  <c:v>35.688560000000003</c:v>
                </c:pt>
                <c:pt idx="27">
                  <c:v>36.179519999999997</c:v>
                </c:pt>
                <c:pt idx="28">
                  <c:v>36.720314000000002</c:v>
                </c:pt>
                <c:pt idx="29">
                  <c:v>37.150973999999998</c:v>
                </c:pt>
                <c:pt idx="30">
                  <c:v>37.314959999999999</c:v>
                </c:pt>
                <c:pt idx="31">
                  <c:v>37.439250999999999</c:v>
                </c:pt>
                <c:pt idx="32">
                  <c:v>37.560004999999997</c:v>
                </c:pt>
                <c:pt idx="33">
                  <c:v>37.739578000000002</c:v>
                </c:pt>
                <c:pt idx="34">
                  <c:v>37.964812999999999</c:v>
                </c:pt>
                <c:pt idx="35">
                  <c:v>38.163939999999997</c:v>
                </c:pt>
                <c:pt idx="36">
                  <c:v>38.369965000000001</c:v>
                </c:pt>
                <c:pt idx="37">
                  <c:v>38.572819000000003</c:v>
                </c:pt>
                <c:pt idx="38">
                  <c:v>38.741253</c:v>
                </c:pt>
                <c:pt idx="39">
                  <c:v>38.938965000000003</c:v>
                </c:pt>
                <c:pt idx="40">
                  <c:v>39.131912</c:v>
                </c:pt>
                <c:pt idx="41">
                  <c:v>39.270668000000001</c:v>
                </c:pt>
                <c:pt idx="42">
                  <c:v>39.467936999999999</c:v>
                </c:pt>
                <c:pt idx="43">
                  <c:v>39.645606999999998</c:v>
                </c:pt>
                <c:pt idx="44">
                  <c:v>39.933052000000004</c:v>
                </c:pt>
                <c:pt idx="45">
                  <c:v>40.013748</c:v>
                </c:pt>
                <c:pt idx="46">
                  <c:v>40.280357000000002</c:v>
                </c:pt>
                <c:pt idx="47">
                  <c:v>40.536144</c:v>
                </c:pt>
                <c:pt idx="48">
                  <c:v>40.750239999999998</c:v>
                </c:pt>
                <c:pt idx="49">
                  <c:v>40.811695</c:v>
                </c:pt>
                <c:pt idx="50">
                  <c:v>41.067523999999999</c:v>
                </c:pt>
              </c:numCache>
            </c:numRef>
          </c:val>
          <c:smooth val="0"/>
        </c:ser>
        <c:ser>
          <c:idx val="1"/>
          <c:order val="1"/>
          <c:tx>
            <c:strRef>
              <c:f>NEWoverview_prod!$B$27</c:f>
              <c:strCache>
                <c:ptCount val="1"/>
                <c:pt idx="0">
                  <c:v>High macro</c:v>
                </c:pt>
              </c:strCache>
            </c:strRef>
          </c:tx>
          <c:spPr>
            <a:ln w="28575" cap="rnd">
              <a:solidFill>
                <a:schemeClr val="accent1"/>
              </a:solidFill>
              <a:round/>
            </a:ln>
            <a:effectLst/>
          </c:spPr>
          <c:marker>
            <c:symbol val="none"/>
          </c:marker>
          <c:cat>
            <c:numRef>
              <c:f>NEWoverview_prod!$BC$1:$DA$1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NEWoverview_prod!$BC$27:$DA$27</c:f>
              <c:numCache>
                <c:formatCode>General</c:formatCode>
                <c:ptCount val="51"/>
                <c:pt idx="0">
                  <c:v>19.181979999999999</c:v>
                </c:pt>
                <c:pt idx="1">
                  <c:v>19.616311000000003</c:v>
                </c:pt>
                <c:pt idx="2">
                  <c:v>18.927788</c:v>
                </c:pt>
                <c:pt idx="3">
                  <c:v>19.098544</c:v>
                </c:pt>
                <c:pt idx="4">
                  <c:v>18.590890999999999</c:v>
                </c:pt>
                <c:pt idx="5">
                  <c:v>18.050598000000001</c:v>
                </c:pt>
                <c:pt idx="6">
                  <c:v>18.503605</c:v>
                </c:pt>
                <c:pt idx="7">
                  <c:v>19.266026</c:v>
                </c:pt>
                <c:pt idx="8">
                  <c:v>20.158601999999998</c:v>
                </c:pt>
                <c:pt idx="9">
                  <c:v>20.623853999999998</c:v>
                </c:pt>
                <c:pt idx="10">
                  <c:v>21.315507</c:v>
                </c:pt>
                <c:pt idx="11">
                  <c:v>22.901879000000001</c:v>
                </c:pt>
                <c:pt idx="12">
                  <c:v>24.033266000000001</c:v>
                </c:pt>
                <c:pt idx="13">
                  <c:v>24.205522999999999</c:v>
                </c:pt>
                <c:pt idx="14">
                  <c:v>25.889605</c:v>
                </c:pt>
                <c:pt idx="15">
                  <c:v>27.059502999999999</c:v>
                </c:pt>
                <c:pt idx="16">
                  <c:v>26.459310000000002</c:v>
                </c:pt>
                <c:pt idx="17">
                  <c:v>27.099844000000001</c:v>
                </c:pt>
                <c:pt idx="18">
                  <c:v>28.941507000000001</c:v>
                </c:pt>
                <c:pt idx="19">
                  <c:v>31.253011999999998</c:v>
                </c:pt>
                <c:pt idx="20">
                  <c:v>32.789394000000001</c:v>
                </c:pt>
                <c:pt idx="21">
                  <c:v>33.116756000000002</c:v>
                </c:pt>
                <c:pt idx="22">
                  <c:v>33.880370999999997</c:v>
                </c:pt>
                <c:pt idx="23">
                  <c:v>34.646312999999999</c:v>
                </c:pt>
                <c:pt idx="24">
                  <c:v>35.368518999999999</c:v>
                </c:pt>
                <c:pt idx="25">
                  <c:v>35.810679999999998</c:v>
                </c:pt>
                <c:pt idx="26">
                  <c:v>36.310108</c:v>
                </c:pt>
                <c:pt idx="27">
                  <c:v>36.818461999999997</c:v>
                </c:pt>
                <c:pt idx="28">
                  <c:v>37.314129000000001</c:v>
                </c:pt>
                <c:pt idx="29">
                  <c:v>37.718986999999998</c:v>
                </c:pt>
                <c:pt idx="30">
                  <c:v>38.066856000000001</c:v>
                </c:pt>
                <c:pt idx="31">
                  <c:v>38.326000000000001</c:v>
                </c:pt>
                <c:pt idx="32">
                  <c:v>38.571632000000001</c:v>
                </c:pt>
                <c:pt idx="33">
                  <c:v>38.839142000000002</c:v>
                </c:pt>
                <c:pt idx="34">
                  <c:v>39.222191000000002</c:v>
                </c:pt>
                <c:pt idx="35">
                  <c:v>39.538592999999999</c:v>
                </c:pt>
                <c:pt idx="36">
                  <c:v>39.955635000000001</c:v>
                </c:pt>
                <c:pt idx="37">
                  <c:v>40.340546000000003</c:v>
                </c:pt>
                <c:pt idx="38">
                  <c:v>40.693793999999997</c:v>
                </c:pt>
                <c:pt idx="39">
                  <c:v>41.082245</c:v>
                </c:pt>
                <c:pt idx="40">
                  <c:v>41.464958000000003</c:v>
                </c:pt>
                <c:pt idx="41">
                  <c:v>41.789928000000003</c:v>
                </c:pt>
                <c:pt idx="42">
                  <c:v>42.162807000000001</c:v>
                </c:pt>
                <c:pt idx="43">
                  <c:v>42.522914999999998</c:v>
                </c:pt>
                <c:pt idx="44">
                  <c:v>42.989337999999996</c:v>
                </c:pt>
                <c:pt idx="45">
                  <c:v>43.347481000000002</c:v>
                </c:pt>
                <c:pt idx="46">
                  <c:v>43.907874999999997</c:v>
                </c:pt>
                <c:pt idx="47">
                  <c:v>44.314506999999999</c:v>
                </c:pt>
                <c:pt idx="48">
                  <c:v>44.746979000000003</c:v>
                </c:pt>
                <c:pt idx="49">
                  <c:v>45.151527000000002</c:v>
                </c:pt>
                <c:pt idx="50">
                  <c:v>45.674641000000001</c:v>
                </c:pt>
              </c:numCache>
            </c:numRef>
          </c:val>
          <c:smooth val="0"/>
        </c:ser>
        <c:ser>
          <c:idx val="2"/>
          <c:order val="2"/>
          <c:tx>
            <c:strRef>
              <c:f>NEWoverview_prod!$B$28</c:f>
              <c:strCache>
                <c:ptCount val="1"/>
                <c:pt idx="0">
                  <c:v>low oil price</c:v>
                </c:pt>
              </c:strCache>
            </c:strRef>
          </c:tx>
          <c:spPr>
            <a:ln w="28575" cap="rnd">
              <a:solidFill>
                <a:schemeClr val="accent5"/>
              </a:solidFill>
              <a:round/>
            </a:ln>
            <a:effectLst/>
          </c:spPr>
          <c:marker>
            <c:symbol val="none"/>
          </c:marker>
          <c:cat>
            <c:numRef>
              <c:f>NEWoverview_prod!$BC$1:$DA$1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NEWoverview_prod!$BC$28:$DA$28</c:f>
              <c:numCache>
                <c:formatCode>General</c:formatCode>
                <c:ptCount val="51"/>
                <c:pt idx="0">
                  <c:v>19.181979999999999</c:v>
                </c:pt>
                <c:pt idx="1">
                  <c:v>19.616311000000003</c:v>
                </c:pt>
                <c:pt idx="2">
                  <c:v>18.927788</c:v>
                </c:pt>
                <c:pt idx="3">
                  <c:v>19.098544</c:v>
                </c:pt>
                <c:pt idx="4">
                  <c:v>18.590890999999999</c:v>
                </c:pt>
                <c:pt idx="5">
                  <c:v>18.050598000000001</c:v>
                </c:pt>
                <c:pt idx="6">
                  <c:v>18.503605</c:v>
                </c:pt>
                <c:pt idx="7">
                  <c:v>19.266026</c:v>
                </c:pt>
                <c:pt idx="8">
                  <c:v>20.158601999999998</c:v>
                </c:pt>
                <c:pt idx="9">
                  <c:v>20.623853999999998</c:v>
                </c:pt>
                <c:pt idx="10">
                  <c:v>21.315507</c:v>
                </c:pt>
                <c:pt idx="11">
                  <c:v>22.901879000000001</c:v>
                </c:pt>
                <c:pt idx="12">
                  <c:v>24.033266000000001</c:v>
                </c:pt>
                <c:pt idx="13">
                  <c:v>24.205522999999999</c:v>
                </c:pt>
                <c:pt idx="14">
                  <c:v>25.889605</c:v>
                </c:pt>
                <c:pt idx="15">
                  <c:v>27.059502999999999</c:v>
                </c:pt>
                <c:pt idx="16">
                  <c:v>26.459310000000002</c:v>
                </c:pt>
                <c:pt idx="17">
                  <c:v>27.099716000000001</c:v>
                </c:pt>
                <c:pt idx="18">
                  <c:v>27.742647000000002</c:v>
                </c:pt>
                <c:pt idx="19">
                  <c:v>30.004207999999998</c:v>
                </c:pt>
                <c:pt idx="20">
                  <c:v>30.553598000000001</c:v>
                </c:pt>
                <c:pt idx="21">
                  <c:v>31.393024</c:v>
                </c:pt>
                <c:pt idx="22">
                  <c:v>31.912481</c:v>
                </c:pt>
                <c:pt idx="23">
                  <c:v>32.361980000000003</c:v>
                </c:pt>
                <c:pt idx="24">
                  <c:v>32.803840999999998</c:v>
                </c:pt>
                <c:pt idx="25">
                  <c:v>33.206336999999998</c:v>
                </c:pt>
                <c:pt idx="26">
                  <c:v>33.454475000000002</c:v>
                </c:pt>
                <c:pt idx="27">
                  <c:v>33.687125999999999</c:v>
                </c:pt>
                <c:pt idx="28">
                  <c:v>33.968589999999999</c:v>
                </c:pt>
                <c:pt idx="29">
                  <c:v>34.319659999999999</c:v>
                </c:pt>
                <c:pt idx="30">
                  <c:v>34.328121000000003</c:v>
                </c:pt>
                <c:pt idx="31">
                  <c:v>34.432079000000002</c:v>
                </c:pt>
                <c:pt idx="32">
                  <c:v>34.430672000000001</c:v>
                </c:pt>
                <c:pt idx="33">
                  <c:v>34.576644999999999</c:v>
                </c:pt>
                <c:pt idx="34">
                  <c:v>34.775424999999998</c:v>
                </c:pt>
                <c:pt idx="35">
                  <c:v>34.857174000000001</c:v>
                </c:pt>
                <c:pt idx="36">
                  <c:v>35.074351999999998</c:v>
                </c:pt>
                <c:pt idx="37">
                  <c:v>35.288437000000002</c:v>
                </c:pt>
                <c:pt idx="38">
                  <c:v>35.524017000000001</c:v>
                </c:pt>
                <c:pt idx="39">
                  <c:v>35.689472000000002</c:v>
                </c:pt>
                <c:pt idx="40">
                  <c:v>35.827576000000001</c:v>
                </c:pt>
                <c:pt idx="41">
                  <c:v>36.051945000000003</c:v>
                </c:pt>
                <c:pt idx="42">
                  <c:v>36.275058999999999</c:v>
                </c:pt>
                <c:pt idx="43">
                  <c:v>36.539875000000002</c:v>
                </c:pt>
                <c:pt idx="44">
                  <c:v>36.979855000000001</c:v>
                </c:pt>
                <c:pt idx="45">
                  <c:v>37.244456999999997</c:v>
                </c:pt>
                <c:pt idx="46">
                  <c:v>37.483874999999998</c:v>
                </c:pt>
                <c:pt idx="47">
                  <c:v>37.734710999999997</c:v>
                </c:pt>
                <c:pt idx="48">
                  <c:v>37.975482999999997</c:v>
                </c:pt>
                <c:pt idx="49">
                  <c:v>38.141734999999997</c:v>
                </c:pt>
                <c:pt idx="50">
                  <c:v>38.380336999999997</c:v>
                </c:pt>
              </c:numCache>
            </c:numRef>
          </c:val>
          <c:smooth val="0"/>
        </c:ser>
        <c:ser>
          <c:idx val="4"/>
          <c:order val="3"/>
          <c:tx>
            <c:strRef>
              <c:f>NEWoverview_prod!$B$29</c:f>
              <c:strCache>
                <c:ptCount val="1"/>
                <c:pt idx="0">
                  <c:v>high oil price</c:v>
                </c:pt>
              </c:strCache>
            </c:strRef>
          </c:tx>
          <c:spPr>
            <a:ln w="28575" cap="rnd">
              <a:solidFill>
                <a:schemeClr val="accent4"/>
              </a:solidFill>
              <a:round/>
            </a:ln>
            <a:effectLst/>
          </c:spPr>
          <c:marker>
            <c:symbol val="none"/>
          </c:marker>
          <c:cat>
            <c:numRef>
              <c:f>NEWoverview_prod!$BC$1:$DA$1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NEWoverview_prod!$BC$29:$DA$29</c:f>
              <c:numCache>
                <c:formatCode>General</c:formatCode>
                <c:ptCount val="51"/>
                <c:pt idx="0">
                  <c:v>19.181979999999999</c:v>
                </c:pt>
                <c:pt idx="1">
                  <c:v>19.616311000000003</c:v>
                </c:pt>
                <c:pt idx="2">
                  <c:v>18.927788</c:v>
                </c:pt>
                <c:pt idx="3">
                  <c:v>19.098544</c:v>
                </c:pt>
                <c:pt idx="4">
                  <c:v>18.590890999999999</c:v>
                </c:pt>
                <c:pt idx="5">
                  <c:v>18.050598000000001</c:v>
                </c:pt>
                <c:pt idx="6">
                  <c:v>18.503605</c:v>
                </c:pt>
                <c:pt idx="7">
                  <c:v>19.266026</c:v>
                </c:pt>
                <c:pt idx="8">
                  <c:v>20.158601999999998</c:v>
                </c:pt>
                <c:pt idx="9">
                  <c:v>20.623853999999998</c:v>
                </c:pt>
                <c:pt idx="10">
                  <c:v>21.315507</c:v>
                </c:pt>
                <c:pt idx="11">
                  <c:v>22.901879000000001</c:v>
                </c:pt>
                <c:pt idx="12">
                  <c:v>24.033266000000001</c:v>
                </c:pt>
                <c:pt idx="13">
                  <c:v>24.205522999999999</c:v>
                </c:pt>
                <c:pt idx="14">
                  <c:v>25.889605</c:v>
                </c:pt>
                <c:pt idx="15">
                  <c:v>27.059502999999999</c:v>
                </c:pt>
                <c:pt idx="16">
                  <c:v>26.459310000000002</c:v>
                </c:pt>
                <c:pt idx="17">
                  <c:v>27.092963999999998</c:v>
                </c:pt>
                <c:pt idx="18">
                  <c:v>29.425398000000001</c:v>
                </c:pt>
                <c:pt idx="19">
                  <c:v>31.991181999999998</c:v>
                </c:pt>
                <c:pt idx="20">
                  <c:v>33.436455000000002</c:v>
                </c:pt>
                <c:pt idx="21">
                  <c:v>34.373592000000002</c:v>
                </c:pt>
                <c:pt idx="22">
                  <c:v>35.192580999999997</c:v>
                </c:pt>
                <c:pt idx="23">
                  <c:v>36.057785000000003</c:v>
                </c:pt>
                <c:pt idx="24">
                  <c:v>37.012062</c:v>
                </c:pt>
                <c:pt idx="25">
                  <c:v>37.769886</c:v>
                </c:pt>
                <c:pt idx="26">
                  <c:v>38.471642000000003</c:v>
                </c:pt>
                <c:pt idx="27">
                  <c:v>39.320647999999998</c:v>
                </c:pt>
                <c:pt idx="28">
                  <c:v>40.243191000000003</c:v>
                </c:pt>
                <c:pt idx="29">
                  <c:v>41.142646999999997</c:v>
                </c:pt>
                <c:pt idx="30">
                  <c:v>42.033264000000003</c:v>
                </c:pt>
                <c:pt idx="31">
                  <c:v>42.829287999999998</c:v>
                </c:pt>
                <c:pt idx="32">
                  <c:v>43.619629000000003</c:v>
                </c:pt>
                <c:pt idx="33">
                  <c:v>44.353256000000002</c:v>
                </c:pt>
                <c:pt idx="34">
                  <c:v>45.151404999999997</c:v>
                </c:pt>
                <c:pt idx="35">
                  <c:v>45.846783000000002</c:v>
                </c:pt>
                <c:pt idx="36">
                  <c:v>46.479996</c:v>
                </c:pt>
                <c:pt idx="37">
                  <c:v>46.948444000000002</c:v>
                </c:pt>
                <c:pt idx="38">
                  <c:v>47.252811000000001</c:v>
                </c:pt>
                <c:pt idx="39">
                  <c:v>47.174048999999997</c:v>
                </c:pt>
                <c:pt idx="40">
                  <c:v>47.521942000000003</c:v>
                </c:pt>
                <c:pt idx="41">
                  <c:v>47.441479000000001</c:v>
                </c:pt>
                <c:pt idx="42">
                  <c:v>47.974403000000002</c:v>
                </c:pt>
                <c:pt idx="43">
                  <c:v>48.021586999999997</c:v>
                </c:pt>
                <c:pt idx="44">
                  <c:v>48.261367999999997</c:v>
                </c:pt>
                <c:pt idx="45">
                  <c:v>48.439239999999998</c:v>
                </c:pt>
                <c:pt idx="46">
                  <c:v>48.811458999999999</c:v>
                </c:pt>
                <c:pt idx="47">
                  <c:v>49.07159</c:v>
                </c:pt>
                <c:pt idx="48">
                  <c:v>49.405425999999999</c:v>
                </c:pt>
                <c:pt idx="49">
                  <c:v>49.648677999999997</c:v>
                </c:pt>
                <c:pt idx="50">
                  <c:v>49.95908</c:v>
                </c:pt>
              </c:numCache>
            </c:numRef>
          </c:val>
          <c:smooth val="0"/>
        </c:ser>
        <c:ser>
          <c:idx val="5"/>
          <c:order val="4"/>
          <c:tx>
            <c:strRef>
              <c:f>NEWoverview_prod!$B$30</c:f>
              <c:strCache>
                <c:ptCount val="1"/>
                <c:pt idx="0">
                  <c:v>LOGRT</c:v>
                </c:pt>
              </c:strCache>
            </c:strRef>
          </c:tx>
          <c:spPr>
            <a:ln w="28575" cap="rnd">
              <a:solidFill>
                <a:schemeClr val="accent3"/>
              </a:solidFill>
              <a:round/>
            </a:ln>
            <a:effectLst/>
          </c:spPr>
          <c:marker>
            <c:symbol val="none"/>
          </c:marker>
          <c:cat>
            <c:numRef>
              <c:f>NEWoverview_prod!$BC$1:$DA$1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NEWoverview_prod!$BC$30:$DA$30</c:f>
              <c:numCache>
                <c:formatCode>General</c:formatCode>
                <c:ptCount val="51"/>
                <c:pt idx="0">
                  <c:v>19.181979999999999</c:v>
                </c:pt>
                <c:pt idx="1">
                  <c:v>19.616311000000003</c:v>
                </c:pt>
                <c:pt idx="2">
                  <c:v>18.927788</c:v>
                </c:pt>
                <c:pt idx="3">
                  <c:v>19.098544</c:v>
                </c:pt>
                <c:pt idx="4">
                  <c:v>18.590890999999999</c:v>
                </c:pt>
                <c:pt idx="5">
                  <c:v>18.050598000000001</c:v>
                </c:pt>
                <c:pt idx="6">
                  <c:v>18.503605</c:v>
                </c:pt>
                <c:pt idx="7">
                  <c:v>19.266026</c:v>
                </c:pt>
                <c:pt idx="8">
                  <c:v>20.158601999999998</c:v>
                </c:pt>
                <c:pt idx="9">
                  <c:v>20.623853999999998</c:v>
                </c:pt>
                <c:pt idx="10">
                  <c:v>21.315507</c:v>
                </c:pt>
                <c:pt idx="11">
                  <c:v>22.901879000000001</c:v>
                </c:pt>
                <c:pt idx="12">
                  <c:v>24.033266000000001</c:v>
                </c:pt>
                <c:pt idx="13">
                  <c:v>24.205522999999999</c:v>
                </c:pt>
                <c:pt idx="14">
                  <c:v>25.889605</c:v>
                </c:pt>
                <c:pt idx="15">
                  <c:v>27.059502999999999</c:v>
                </c:pt>
                <c:pt idx="16">
                  <c:v>26.459310000000002</c:v>
                </c:pt>
                <c:pt idx="17">
                  <c:v>27.097580000000001</c:v>
                </c:pt>
                <c:pt idx="18">
                  <c:v>28.482851</c:v>
                </c:pt>
                <c:pt idx="19">
                  <c:v>29.002251000000001</c:v>
                </c:pt>
                <c:pt idx="20">
                  <c:v>29.390218999999998</c:v>
                </c:pt>
                <c:pt idx="21">
                  <c:v>28.974423999999999</c:v>
                </c:pt>
                <c:pt idx="22">
                  <c:v>29.105701</c:v>
                </c:pt>
                <c:pt idx="23">
                  <c:v>29.483685999999999</c:v>
                </c:pt>
                <c:pt idx="24">
                  <c:v>29.76652</c:v>
                </c:pt>
                <c:pt idx="25">
                  <c:v>29.900908000000001</c:v>
                </c:pt>
                <c:pt idx="26">
                  <c:v>30.006786000000002</c:v>
                </c:pt>
                <c:pt idx="27">
                  <c:v>29.908940999999999</c:v>
                </c:pt>
                <c:pt idx="28">
                  <c:v>29.909279000000002</c:v>
                </c:pt>
                <c:pt idx="29">
                  <c:v>29.93552</c:v>
                </c:pt>
                <c:pt idx="30">
                  <c:v>29.717672</c:v>
                </c:pt>
                <c:pt idx="31">
                  <c:v>29.68965</c:v>
                </c:pt>
                <c:pt idx="32">
                  <c:v>29.632061</c:v>
                </c:pt>
                <c:pt idx="33">
                  <c:v>29.584959000000001</c:v>
                </c:pt>
                <c:pt idx="34">
                  <c:v>29.661776</c:v>
                </c:pt>
                <c:pt idx="35">
                  <c:v>29.589086999999999</c:v>
                </c:pt>
                <c:pt idx="36">
                  <c:v>29.638242999999999</c:v>
                </c:pt>
                <c:pt idx="37">
                  <c:v>29.597887</c:v>
                </c:pt>
                <c:pt idx="38">
                  <c:v>29.631529</c:v>
                </c:pt>
                <c:pt idx="39">
                  <c:v>29.587509000000001</c:v>
                </c:pt>
                <c:pt idx="40">
                  <c:v>29.563723</c:v>
                </c:pt>
                <c:pt idx="41">
                  <c:v>29.517330000000001</c:v>
                </c:pt>
                <c:pt idx="42">
                  <c:v>29.463531</c:v>
                </c:pt>
                <c:pt idx="43">
                  <c:v>29.449245000000001</c:v>
                </c:pt>
                <c:pt idx="44">
                  <c:v>29.562536000000001</c:v>
                </c:pt>
                <c:pt idx="45">
                  <c:v>29.629183000000001</c:v>
                </c:pt>
                <c:pt idx="46">
                  <c:v>29.667104999999999</c:v>
                </c:pt>
                <c:pt idx="47">
                  <c:v>29.743925000000001</c:v>
                </c:pt>
                <c:pt idx="48">
                  <c:v>30.011837</c:v>
                </c:pt>
                <c:pt idx="49">
                  <c:v>30.042496</c:v>
                </c:pt>
                <c:pt idx="50">
                  <c:v>30.202172999999998</c:v>
                </c:pt>
              </c:numCache>
            </c:numRef>
          </c:val>
          <c:smooth val="0"/>
        </c:ser>
        <c:ser>
          <c:idx val="6"/>
          <c:order val="5"/>
          <c:tx>
            <c:strRef>
              <c:f>NEWoverview_prod!$B$31</c:f>
              <c:strCache>
                <c:ptCount val="1"/>
                <c:pt idx="0">
                  <c:v>HOGRT</c:v>
                </c:pt>
              </c:strCache>
            </c:strRef>
          </c:tx>
          <c:spPr>
            <a:ln w="28575" cap="rnd">
              <a:solidFill>
                <a:schemeClr val="accent2"/>
              </a:solidFill>
              <a:round/>
            </a:ln>
            <a:effectLst/>
          </c:spPr>
          <c:marker>
            <c:symbol val="none"/>
          </c:marker>
          <c:cat>
            <c:numRef>
              <c:f>NEWoverview_prod!$BC$1:$DA$1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NEWoverview_prod!$BC$31:$DA$31</c:f>
              <c:numCache>
                <c:formatCode>General</c:formatCode>
                <c:ptCount val="51"/>
                <c:pt idx="0">
                  <c:v>19.181979999999999</c:v>
                </c:pt>
                <c:pt idx="1">
                  <c:v>19.616311000000003</c:v>
                </c:pt>
                <c:pt idx="2">
                  <c:v>18.927788</c:v>
                </c:pt>
                <c:pt idx="3">
                  <c:v>19.098544</c:v>
                </c:pt>
                <c:pt idx="4">
                  <c:v>18.590890999999999</c:v>
                </c:pt>
                <c:pt idx="5">
                  <c:v>18.050598000000001</c:v>
                </c:pt>
                <c:pt idx="6">
                  <c:v>18.503605</c:v>
                </c:pt>
                <c:pt idx="7">
                  <c:v>19.266026</c:v>
                </c:pt>
                <c:pt idx="8">
                  <c:v>20.158601999999998</c:v>
                </c:pt>
                <c:pt idx="9">
                  <c:v>20.623853999999998</c:v>
                </c:pt>
                <c:pt idx="10">
                  <c:v>21.315507</c:v>
                </c:pt>
                <c:pt idx="11">
                  <c:v>22.901879000000001</c:v>
                </c:pt>
                <c:pt idx="12">
                  <c:v>24.033266000000001</c:v>
                </c:pt>
                <c:pt idx="13">
                  <c:v>24.205522999999999</c:v>
                </c:pt>
                <c:pt idx="14">
                  <c:v>25.889605</c:v>
                </c:pt>
                <c:pt idx="15">
                  <c:v>27.059502999999999</c:v>
                </c:pt>
                <c:pt idx="16">
                  <c:v>26.459310000000002</c:v>
                </c:pt>
                <c:pt idx="17">
                  <c:v>27.111844999999999</c:v>
                </c:pt>
                <c:pt idx="18">
                  <c:v>29.251477999999999</c:v>
                </c:pt>
                <c:pt idx="19">
                  <c:v>32.179554000000003</c:v>
                </c:pt>
                <c:pt idx="20">
                  <c:v>33.691218999999997</c:v>
                </c:pt>
                <c:pt idx="21">
                  <c:v>35.262756000000003</c:v>
                </c:pt>
                <c:pt idx="22">
                  <c:v>36.563231999999999</c:v>
                </c:pt>
                <c:pt idx="23">
                  <c:v>37.833759000000001</c:v>
                </c:pt>
                <c:pt idx="24">
                  <c:v>39.033287000000001</c:v>
                </c:pt>
                <c:pt idx="25">
                  <c:v>40.179619000000002</c:v>
                </c:pt>
                <c:pt idx="26">
                  <c:v>41.278388999999997</c:v>
                </c:pt>
                <c:pt idx="27">
                  <c:v>42.218249999999998</c:v>
                </c:pt>
                <c:pt idx="28">
                  <c:v>43.087994000000002</c:v>
                </c:pt>
                <c:pt idx="29">
                  <c:v>43.851021000000003</c:v>
                </c:pt>
                <c:pt idx="30">
                  <c:v>44.432777000000002</c:v>
                </c:pt>
                <c:pt idx="31">
                  <c:v>45.038021000000001</c:v>
                </c:pt>
                <c:pt idx="32">
                  <c:v>45.486834999999999</c:v>
                </c:pt>
                <c:pt idx="33">
                  <c:v>45.934654000000002</c:v>
                </c:pt>
                <c:pt idx="34">
                  <c:v>46.359138000000002</c:v>
                </c:pt>
                <c:pt idx="35">
                  <c:v>46.855370000000001</c:v>
                </c:pt>
                <c:pt idx="36">
                  <c:v>47.456218999999997</c:v>
                </c:pt>
                <c:pt idx="37">
                  <c:v>48.080638999999998</c:v>
                </c:pt>
                <c:pt idx="38">
                  <c:v>48.741737000000001</c:v>
                </c:pt>
                <c:pt idx="39">
                  <c:v>49.404549000000003</c:v>
                </c:pt>
                <c:pt idx="40">
                  <c:v>49.975833999999999</c:v>
                </c:pt>
                <c:pt idx="41">
                  <c:v>50.516269999999999</c:v>
                </c:pt>
                <c:pt idx="42">
                  <c:v>51.002789</c:v>
                </c:pt>
                <c:pt idx="43">
                  <c:v>51.520640999999998</c:v>
                </c:pt>
                <c:pt idx="44">
                  <c:v>52.107861</c:v>
                </c:pt>
                <c:pt idx="45">
                  <c:v>52.575378000000001</c:v>
                </c:pt>
                <c:pt idx="46">
                  <c:v>53.068119000000003</c:v>
                </c:pt>
                <c:pt idx="47">
                  <c:v>53.654429999999998</c:v>
                </c:pt>
                <c:pt idx="48">
                  <c:v>54.233561999999999</c:v>
                </c:pt>
                <c:pt idx="49">
                  <c:v>54.733929000000003</c:v>
                </c:pt>
                <c:pt idx="50">
                  <c:v>55.266193000000001</c:v>
                </c:pt>
              </c:numCache>
            </c:numRef>
          </c:val>
          <c:smooth val="0"/>
        </c:ser>
        <c:ser>
          <c:idx val="3"/>
          <c:order val="6"/>
          <c:tx>
            <c:strRef>
              <c:f>NEWoverview_prod!$B$25</c:f>
              <c:strCache>
                <c:ptCount val="1"/>
                <c:pt idx="0">
                  <c:v>Ref</c:v>
                </c:pt>
              </c:strCache>
            </c:strRef>
          </c:tx>
          <c:spPr>
            <a:ln w="28575" cap="rnd">
              <a:solidFill>
                <a:schemeClr val="tx2"/>
              </a:solidFill>
              <a:round/>
            </a:ln>
            <a:effectLst/>
          </c:spPr>
          <c:marker>
            <c:symbol val="none"/>
          </c:marker>
          <c:cat>
            <c:numRef>
              <c:f>NEWoverview_prod!$BC$1:$DA$1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NEWoverview_prod!$BC$25:$DA$25</c:f>
              <c:numCache>
                <c:formatCode>General</c:formatCode>
                <c:ptCount val="51"/>
                <c:pt idx="0">
                  <c:v>19.181979999999999</c:v>
                </c:pt>
                <c:pt idx="1">
                  <c:v>19.616311000000003</c:v>
                </c:pt>
                <c:pt idx="2">
                  <c:v>18.927788</c:v>
                </c:pt>
                <c:pt idx="3">
                  <c:v>19.098544</c:v>
                </c:pt>
                <c:pt idx="4">
                  <c:v>18.590890999999999</c:v>
                </c:pt>
                <c:pt idx="5">
                  <c:v>18.050598000000001</c:v>
                </c:pt>
                <c:pt idx="6">
                  <c:v>18.503605</c:v>
                </c:pt>
                <c:pt idx="7">
                  <c:v>19.266026</c:v>
                </c:pt>
                <c:pt idx="8">
                  <c:v>20.158601999999998</c:v>
                </c:pt>
                <c:pt idx="9">
                  <c:v>20.623853999999998</c:v>
                </c:pt>
                <c:pt idx="10">
                  <c:v>21.315507</c:v>
                </c:pt>
                <c:pt idx="11">
                  <c:v>22.901879000000001</c:v>
                </c:pt>
                <c:pt idx="12">
                  <c:v>24.033266000000001</c:v>
                </c:pt>
                <c:pt idx="13">
                  <c:v>24.205522999999999</c:v>
                </c:pt>
                <c:pt idx="14">
                  <c:v>25.889605</c:v>
                </c:pt>
                <c:pt idx="15">
                  <c:v>27.059502999999999</c:v>
                </c:pt>
                <c:pt idx="16">
                  <c:v>26.459310000000002</c:v>
                </c:pt>
                <c:pt idx="17">
                  <c:v>27.098717000000001</c:v>
                </c:pt>
                <c:pt idx="18">
                  <c:v>28.957833999999998</c:v>
                </c:pt>
                <c:pt idx="19">
                  <c:v>31.190218000000002</c:v>
                </c:pt>
                <c:pt idx="20">
                  <c:v>32.661513999999997</c:v>
                </c:pt>
                <c:pt idx="21">
                  <c:v>33.089751999999997</c:v>
                </c:pt>
                <c:pt idx="22">
                  <c:v>33.844237999999997</c:v>
                </c:pt>
                <c:pt idx="23">
                  <c:v>34.606892000000002</c:v>
                </c:pt>
                <c:pt idx="24">
                  <c:v>35.178581000000001</c:v>
                </c:pt>
                <c:pt idx="25">
                  <c:v>35.785069</c:v>
                </c:pt>
                <c:pt idx="26">
                  <c:v>36.235439</c:v>
                </c:pt>
                <c:pt idx="27">
                  <c:v>36.818038999999999</c:v>
                </c:pt>
                <c:pt idx="28">
                  <c:v>37.349274000000001</c:v>
                </c:pt>
                <c:pt idx="29">
                  <c:v>37.663001999999999</c:v>
                </c:pt>
                <c:pt idx="30">
                  <c:v>37.829329999999999</c:v>
                </c:pt>
                <c:pt idx="31">
                  <c:v>38.004635</c:v>
                </c:pt>
                <c:pt idx="32">
                  <c:v>38.117004000000001</c:v>
                </c:pt>
                <c:pt idx="33">
                  <c:v>38.249465999999998</c:v>
                </c:pt>
                <c:pt idx="34">
                  <c:v>38.546470999999997</c:v>
                </c:pt>
                <c:pt idx="35">
                  <c:v>38.720581000000003</c:v>
                </c:pt>
                <c:pt idx="36">
                  <c:v>39.017445000000002</c:v>
                </c:pt>
                <c:pt idx="37">
                  <c:v>39.375717000000002</c:v>
                </c:pt>
                <c:pt idx="38">
                  <c:v>39.570228999999998</c:v>
                </c:pt>
                <c:pt idx="39">
                  <c:v>39.820656</c:v>
                </c:pt>
                <c:pt idx="40">
                  <c:v>40.154719999999998</c:v>
                </c:pt>
                <c:pt idx="41">
                  <c:v>40.403953999999999</c:v>
                </c:pt>
                <c:pt idx="42">
                  <c:v>40.718319000000001</c:v>
                </c:pt>
                <c:pt idx="43">
                  <c:v>40.991549999999997</c:v>
                </c:pt>
                <c:pt idx="44">
                  <c:v>41.255589000000001</c:v>
                </c:pt>
                <c:pt idx="45">
                  <c:v>41.462952000000001</c:v>
                </c:pt>
                <c:pt idx="46">
                  <c:v>41.760136000000003</c:v>
                </c:pt>
                <c:pt idx="47">
                  <c:v>42.075218</c:v>
                </c:pt>
                <c:pt idx="48">
                  <c:v>42.399509000000002</c:v>
                </c:pt>
                <c:pt idx="49">
                  <c:v>42.599857</c:v>
                </c:pt>
                <c:pt idx="50">
                  <c:v>42.978988999999999</c:v>
                </c:pt>
              </c:numCache>
            </c:numRef>
          </c:val>
          <c:smooth val="0"/>
        </c:ser>
        <c:dLbls>
          <c:showLegendKey val="0"/>
          <c:showVal val="0"/>
          <c:showCatName val="0"/>
          <c:showSerName val="0"/>
          <c:showPercent val="0"/>
          <c:showBubbleSize val="0"/>
        </c:dLbls>
        <c:marker val="1"/>
        <c:smooth val="0"/>
        <c:axId val="253594608"/>
        <c:axId val="253595168"/>
      </c:lineChart>
      <c:lineChart>
        <c:grouping val="standard"/>
        <c:varyColors val="0"/>
        <c:ser>
          <c:idx val="7"/>
          <c:order val="7"/>
          <c:tx>
            <c:strRef>
              <c:f>NEWoverview_prod!$B$32</c:f>
              <c:strCache>
                <c:ptCount val="1"/>
                <c:pt idx="0">
                  <c:v>LOGRT for secondary axis</c:v>
                </c:pt>
              </c:strCache>
            </c:strRef>
          </c:tx>
          <c:spPr>
            <a:ln w="28575" cap="rnd">
              <a:noFill/>
              <a:round/>
            </a:ln>
            <a:effectLst/>
          </c:spPr>
          <c:marker>
            <c:symbol val="none"/>
          </c:marker>
          <c:cat>
            <c:numRef>
              <c:f>NEWoverview_prod!$AI$1:$CQ$1</c:f>
              <c:numCache>
                <c:formatCode>General</c:formatCode>
                <c:ptCount val="61"/>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pt idx="43">
                  <c:v>2023</c:v>
                </c:pt>
                <c:pt idx="44">
                  <c:v>2024</c:v>
                </c:pt>
                <c:pt idx="45">
                  <c:v>2025</c:v>
                </c:pt>
                <c:pt idx="46">
                  <c:v>2026</c:v>
                </c:pt>
                <c:pt idx="47">
                  <c:v>2027</c:v>
                </c:pt>
                <c:pt idx="48">
                  <c:v>2028</c:v>
                </c:pt>
                <c:pt idx="49">
                  <c:v>2029</c:v>
                </c:pt>
                <c:pt idx="50">
                  <c:v>2030</c:v>
                </c:pt>
                <c:pt idx="51">
                  <c:v>2031</c:v>
                </c:pt>
                <c:pt idx="52">
                  <c:v>2032</c:v>
                </c:pt>
                <c:pt idx="53">
                  <c:v>2033</c:v>
                </c:pt>
                <c:pt idx="54">
                  <c:v>2034</c:v>
                </c:pt>
                <c:pt idx="55">
                  <c:v>2035</c:v>
                </c:pt>
                <c:pt idx="56">
                  <c:v>2036</c:v>
                </c:pt>
                <c:pt idx="57">
                  <c:v>2037</c:v>
                </c:pt>
                <c:pt idx="58">
                  <c:v>2038</c:v>
                </c:pt>
                <c:pt idx="59">
                  <c:v>2039</c:v>
                </c:pt>
                <c:pt idx="60">
                  <c:v>2040</c:v>
                </c:pt>
              </c:numCache>
            </c:numRef>
          </c:cat>
          <c:val>
            <c:numRef>
              <c:f>NEWoverview_prod!$BC$32:$DA$32</c:f>
              <c:numCache>
                <c:formatCode>General</c:formatCode>
                <c:ptCount val="51"/>
                <c:pt idx="0">
                  <c:v>52.5533698630137</c:v>
                </c:pt>
                <c:pt idx="1">
                  <c:v>53.743317808219182</c:v>
                </c:pt>
                <c:pt idx="2">
                  <c:v>51.856953424657533</c:v>
                </c:pt>
                <c:pt idx="3">
                  <c:v>52.324778082191784</c:v>
                </c:pt>
                <c:pt idx="4">
                  <c:v>50.933947945205482</c:v>
                </c:pt>
                <c:pt idx="5">
                  <c:v>49.453693150684934</c:v>
                </c:pt>
                <c:pt idx="6">
                  <c:v>50.694808219178078</c:v>
                </c:pt>
                <c:pt idx="7">
                  <c:v>52.783632876712332</c:v>
                </c:pt>
                <c:pt idx="8">
                  <c:v>55.229046575342466</c:v>
                </c:pt>
                <c:pt idx="9">
                  <c:v>56.503709589041094</c:v>
                </c:pt>
                <c:pt idx="10">
                  <c:v>58.398649315068496</c:v>
                </c:pt>
                <c:pt idx="11">
                  <c:v>62.74487397260274</c:v>
                </c:pt>
                <c:pt idx="12">
                  <c:v>65.844564383561647</c:v>
                </c:pt>
                <c:pt idx="13">
                  <c:v>66.316501369863019</c:v>
                </c:pt>
                <c:pt idx="14">
                  <c:v>70.930424657534246</c:v>
                </c:pt>
                <c:pt idx="15">
                  <c:v>74.135624657534251</c:v>
                </c:pt>
                <c:pt idx="16">
                  <c:v>72.4912602739726</c:v>
                </c:pt>
                <c:pt idx="17">
                  <c:v>74.239945205479458</c:v>
                </c:pt>
                <c:pt idx="18">
                  <c:v>78.035208219178074</c:v>
                </c:pt>
                <c:pt idx="19">
                  <c:v>79.458221917808217</c:v>
                </c:pt>
                <c:pt idx="20">
                  <c:v>80.52114794520547</c:v>
                </c:pt>
                <c:pt idx="21">
                  <c:v>79.381983561643835</c:v>
                </c:pt>
                <c:pt idx="22">
                  <c:v>79.741646575342472</c:v>
                </c:pt>
                <c:pt idx="23">
                  <c:v>80.77722191780822</c:v>
                </c:pt>
                <c:pt idx="24">
                  <c:v>81.552109589041095</c:v>
                </c:pt>
                <c:pt idx="25">
                  <c:v>81.920295890410955</c:v>
                </c:pt>
                <c:pt idx="26">
                  <c:v>82.210372602739724</c:v>
                </c:pt>
                <c:pt idx="27">
                  <c:v>81.942304109589031</c:v>
                </c:pt>
                <c:pt idx="28">
                  <c:v>81.943230136986301</c:v>
                </c:pt>
                <c:pt idx="29">
                  <c:v>82.01512328767123</c:v>
                </c:pt>
                <c:pt idx="30">
                  <c:v>81.41827945205479</c:v>
                </c:pt>
                <c:pt idx="31">
                  <c:v>81.341506849315067</c:v>
                </c:pt>
                <c:pt idx="32">
                  <c:v>81.183728767123299</c:v>
                </c:pt>
                <c:pt idx="33">
                  <c:v>81.054682191780827</c:v>
                </c:pt>
                <c:pt idx="34">
                  <c:v>81.265139726027385</c:v>
                </c:pt>
                <c:pt idx="35">
                  <c:v>81.065991780821918</c:v>
                </c:pt>
                <c:pt idx="36">
                  <c:v>81.200665753424659</c:v>
                </c:pt>
                <c:pt idx="37">
                  <c:v>81.090101369863007</c:v>
                </c:pt>
                <c:pt idx="38">
                  <c:v>81.182271232876715</c:v>
                </c:pt>
                <c:pt idx="39">
                  <c:v>81.061668493150691</c:v>
                </c:pt>
                <c:pt idx="40">
                  <c:v>80.996501369863012</c:v>
                </c:pt>
                <c:pt idx="41">
                  <c:v>80.869397260273971</c:v>
                </c:pt>
                <c:pt idx="42">
                  <c:v>80.722002739726022</c:v>
                </c:pt>
                <c:pt idx="43">
                  <c:v>80.682863013698636</c:v>
                </c:pt>
                <c:pt idx="44">
                  <c:v>80.993249315068496</c:v>
                </c:pt>
                <c:pt idx="45">
                  <c:v>81.175843835616448</c:v>
                </c:pt>
                <c:pt idx="46">
                  <c:v>81.279739726027401</c:v>
                </c:pt>
                <c:pt idx="47">
                  <c:v>81.490205479452058</c:v>
                </c:pt>
                <c:pt idx="48">
                  <c:v>82.224210958904109</c:v>
                </c:pt>
                <c:pt idx="49">
                  <c:v>82.308208219178084</c:v>
                </c:pt>
                <c:pt idx="50">
                  <c:v>82.745679452054787</c:v>
                </c:pt>
              </c:numCache>
            </c:numRef>
          </c:val>
          <c:smooth val="0"/>
        </c:ser>
        <c:dLbls>
          <c:showLegendKey val="0"/>
          <c:showVal val="0"/>
          <c:showCatName val="0"/>
          <c:showSerName val="0"/>
          <c:showPercent val="0"/>
          <c:showBubbleSize val="0"/>
        </c:dLbls>
        <c:marker val="1"/>
        <c:smooth val="0"/>
        <c:axId val="253596288"/>
        <c:axId val="253595728"/>
      </c:lineChart>
      <c:catAx>
        <c:axId val="253594608"/>
        <c:scaling>
          <c:orientation val="minMax"/>
        </c:scaling>
        <c:delete val="0"/>
        <c:axPos val="b"/>
        <c:numFmt formatCode="General" sourceLinked="1"/>
        <c:majorTickMark val="cross"/>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595168"/>
        <c:crosses val="autoZero"/>
        <c:auto val="1"/>
        <c:lblAlgn val="ctr"/>
        <c:lblOffset val="100"/>
        <c:tickLblSkip val="10"/>
        <c:tickMarkSkip val="10"/>
        <c:noMultiLvlLbl val="0"/>
      </c:catAx>
      <c:valAx>
        <c:axId val="2535951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594608"/>
        <c:crossesAt val="18"/>
        <c:crossBetween val="midCat"/>
      </c:valAx>
      <c:valAx>
        <c:axId val="253595728"/>
        <c:scaling>
          <c:orientation val="minMax"/>
          <c:max val="167.4"/>
          <c:min val="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596288"/>
        <c:crosses val="max"/>
        <c:crossBetween val="between"/>
      </c:valAx>
      <c:catAx>
        <c:axId val="253596288"/>
        <c:scaling>
          <c:orientation val="minMax"/>
        </c:scaling>
        <c:delete val="1"/>
        <c:axPos val="t"/>
        <c:numFmt formatCode="General" sourceLinked="1"/>
        <c:majorTickMark val="out"/>
        <c:minorTickMark val="none"/>
        <c:tickLblPos val="nextTo"/>
        <c:crossAx val="253595728"/>
        <c:crosses val="max"/>
        <c:auto val="1"/>
        <c:lblAlgn val="ctr"/>
        <c:lblOffset val="100"/>
        <c:noMultiLvlLbl val="0"/>
      </c:cat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11363346320445"/>
          <c:y val="0.15488212667568477"/>
          <c:w val="0.74512346863774459"/>
          <c:h val="0.77347127107778213"/>
        </c:manualLayout>
      </c:layout>
      <c:lineChart>
        <c:grouping val="standard"/>
        <c:varyColors val="0"/>
        <c:ser>
          <c:idx val="0"/>
          <c:order val="0"/>
          <c:tx>
            <c:strRef>
              <c:f>NEWoverview_cons!$B$26</c:f>
              <c:strCache>
                <c:ptCount val="1"/>
                <c:pt idx="0">
                  <c:v>Low macro</c:v>
                </c:pt>
              </c:strCache>
            </c:strRef>
          </c:tx>
          <c:spPr>
            <a:ln w="28575" cap="rnd">
              <a:solidFill>
                <a:schemeClr val="accent6"/>
              </a:solidFill>
              <a:round/>
            </a:ln>
            <a:effectLst/>
          </c:spPr>
          <c:marker>
            <c:symbol val="none"/>
          </c:marker>
          <c:cat>
            <c:numRef>
              <c:f>NEWoverview_cons!$BC$1:$DA$1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NEWoverview_cons!$BC$26:$DA$26</c:f>
              <c:numCache>
                <c:formatCode>General</c:formatCode>
                <c:ptCount val="51"/>
                <c:pt idx="17">
                  <c:v>26.718805</c:v>
                </c:pt>
                <c:pt idx="18">
                  <c:v>28.182625000000002</c:v>
                </c:pt>
                <c:pt idx="19">
                  <c:v>28.930855000000001</c:v>
                </c:pt>
                <c:pt idx="20">
                  <c:v>28.852644000000002</c:v>
                </c:pt>
                <c:pt idx="21">
                  <c:v>28.972816000000002</c:v>
                </c:pt>
                <c:pt idx="22">
                  <c:v>29.172632</c:v>
                </c:pt>
                <c:pt idx="23">
                  <c:v>29.171658999999998</c:v>
                </c:pt>
                <c:pt idx="24">
                  <c:v>29.172556</c:v>
                </c:pt>
                <c:pt idx="25">
                  <c:v>29.113312000000001</c:v>
                </c:pt>
                <c:pt idx="26">
                  <c:v>29.060818000000001</c:v>
                </c:pt>
                <c:pt idx="27">
                  <c:v>29.199642000000001</c:v>
                </c:pt>
                <c:pt idx="28">
                  <c:v>29.479814999999999</c:v>
                </c:pt>
                <c:pt idx="29">
                  <c:v>29.643242000000001</c:v>
                </c:pt>
                <c:pt idx="30">
                  <c:v>29.737053</c:v>
                </c:pt>
                <c:pt idx="31">
                  <c:v>29.800892000000001</c:v>
                </c:pt>
                <c:pt idx="32">
                  <c:v>29.928695999999999</c:v>
                </c:pt>
                <c:pt idx="33">
                  <c:v>30.069571</c:v>
                </c:pt>
                <c:pt idx="34">
                  <c:v>30.196774000000001</c:v>
                </c:pt>
                <c:pt idx="35">
                  <c:v>30.352646</c:v>
                </c:pt>
                <c:pt idx="36">
                  <c:v>30.438728000000001</c:v>
                </c:pt>
                <c:pt idx="37">
                  <c:v>30.544969999999999</c:v>
                </c:pt>
                <c:pt idx="38">
                  <c:v>30.647337</c:v>
                </c:pt>
                <c:pt idx="39">
                  <c:v>30.789121999999999</c:v>
                </c:pt>
                <c:pt idx="40">
                  <c:v>30.900915000000001</c:v>
                </c:pt>
                <c:pt idx="41">
                  <c:v>30.995279</c:v>
                </c:pt>
                <c:pt idx="42">
                  <c:v>31.120785000000001</c:v>
                </c:pt>
                <c:pt idx="43">
                  <c:v>31.227930000000001</c:v>
                </c:pt>
                <c:pt idx="44">
                  <c:v>31.341235999999999</c:v>
                </c:pt>
                <c:pt idx="45">
                  <c:v>31.374611000000002</c:v>
                </c:pt>
                <c:pt idx="46">
                  <c:v>31.495695000000001</c:v>
                </c:pt>
                <c:pt idx="47">
                  <c:v>31.632878999999999</c:v>
                </c:pt>
                <c:pt idx="48">
                  <c:v>31.708138000000002</c:v>
                </c:pt>
                <c:pt idx="49">
                  <c:v>31.757262999999998</c:v>
                </c:pt>
                <c:pt idx="50">
                  <c:v>31.910316000000002</c:v>
                </c:pt>
              </c:numCache>
            </c:numRef>
          </c:val>
          <c:smooth val="0"/>
        </c:ser>
        <c:ser>
          <c:idx val="2"/>
          <c:order val="1"/>
          <c:tx>
            <c:strRef>
              <c:f>NEWoverview_cons!$B$27</c:f>
              <c:strCache>
                <c:ptCount val="1"/>
                <c:pt idx="0">
                  <c:v>High macro</c:v>
                </c:pt>
              </c:strCache>
            </c:strRef>
          </c:tx>
          <c:spPr>
            <a:ln w="28575" cap="rnd">
              <a:solidFill>
                <a:schemeClr val="accent1"/>
              </a:solidFill>
              <a:round/>
            </a:ln>
            <a:effectLst/>
          </c:spPr>
          <c:marker>
            <c:symbol val="none"/>
          </c:marker>
          <c:cat>
            <c:numRef>
              <c:f>NEWoverview_cons!$BC$1:$DA$1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NEWoverview_cons!$BC$27:$DA$27</c:f>
              <c:numCache>
                <c:formatCode>General</c:formatCode>
                <c:ptCount val="51"/>
                <c:pt idx="17">
                  <c:v>26.707058</c:v>
                </c:pt>
                <c:pt idx="18">
                  <c:v>28.147988999999999</c:v>
                </c:pt>
                <c:pt idx="19">
                  <c:v>29.097584000000001</c:v>
                </c:pt>
                <c:pt idx="20">
                  <c:v>29.173805000000002</c:v>
                </c:pt>
                <c:pt idx="21">
                  <c:v>29.182129</c:v>
                </c:pt>
                <c:pt idx="22">
                  <c:v>29.501404000000001</c:v>
                </c:pt>
                <c:pt idx="23">
                  <c:v>29.783396</c:v>
                </c:pt>
                <c:pt idx="24">
                  <c:v>29.857914000000001</c:v>
                </c:pt>
                <c:pt idx="25">
                  <c:v>29.866921999999999</c:v>
                </c:pt>
                <c:pt idx="26">
                  <c:v>30.097049999999999</c:v>
                </c:pt>
                <c:pt idx="27">
                  <c:v>30.374029</c:v>
                </c:pt>
                <c:pt idx="28">
                  <c:v>30.765419000000001</c:v>
                </c:pt>
                <c:pt idx="29">
                  <c:v>31.083019</c:v>
                </c:pt>
                <c:pt idx="30">
                  <c:v>31.384067999999999</c:v>
                </c:pt>
                <c:pt idx="31">
                  <c:v>31.645861</c:v>
                </c:pt>
                <c:pt idx="32">
                  <c:v>31.869225</c:v>
                </c:pt>
                <c:pt idx="33">
                  <c:v>32.123528</c:v>
                </c:pt>
                <c:pt idx="34">
                  <c:v>32.431216999999997</c:v>
                </c:pt>
                <c:pt idx="35">
                  <c:v>32.732078999999999</c:v>
                </c:pt>
                <c:pt idx="36">
                  <c:v>33.019024000000002</c:v>
                </c:pt>
                <c:pt idx="37">
                  <c:v>33.337296000000002</c:v>
                </c:pt>
                <c:pt idx="38">
                  <c:v>33.676197000000002</c:v>
                </c:pt>
                <c:pt idx="39">
                  <c:v>33.997314000000003</c:v>
                </c:pt>
                <c:pt idx="40">
                  <c:v>34.326653</c:v>
                </c:pt>
                <c:pt idx="41">
                  <c:v>34.645237000000002</c:v>
                </c:pt>
                <c:pt idx="42">
                  <c:v>34.967491000000003</c:v>
                </c:pt>
                <c:pt idx="43">
                  <c:v>35.274754000000001</c:v>
                </c:pt>
                <c:pt idx="44">
                  <c:v>35.594887</c:v>
                </c:pt>
                <c:pt idx="45">
                  <c:v>35.936432000000003</c:v>
                </c:pt>
                <c:pt idx="46">
                  <c:v>36.342109999999998</c:v>
                </c:pt>
                <c:pt idx="47">
                  <c:v>36.734653000000002</c:v>
                </c:pt>
                <c:pt idx="48">
                  <c:v>37.090522999999997</c:v>
                </c:pt>
                <c:pt idx="49">
                  <c:v>37.418838999999998</c:v>
                </c:pt>
                <c:pt idx="50">
                  <c:v>37.878371999999999</c:v>
                </c:pt>
              </c:numCache>
            </c:numRef>
          </c:val>
          <c:smooth val="0"/>
        </c:ser>
        <c:ser>
          <c:idx val="3"/>
          <c:order val="2"/>
          <c:tx>
            <c:strRef>
              <c:f>NEWoverview_cons!$B$28</c:f>
              <c:strCache>
                <c:ptCount val="1"/>
                <c:pt idx="0">
                  <c:v>low oil price</c:v>
                </c:pt>
              </c:strCache>
            </c:strRef>
          </c:tx>
          <c:spPr>
            <a:ln w="28575" cap="rnd">
              <a:solidFill>
                <a:schemeClr val="accent5"/>
              </a:solidFill>
              <a:round/>
            </a:ln>
            <a:effectLst/>
          </c:spPr>
          <c:marker>
            <c:symbol val="none"/>
          </c:marker>
          <c:cat>
            <c:numRef>
              <c:f>NEWoverview_cons!$BC$1:$DA$1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NEWoverview_cons!$BC$28:$DA$28</c:f>
              <c:numCache>
                <c:formatCode>General</c:formatCode>
                <c:ptCount val="51"/>
                <c:pt idx="17">
                  <c:v>26.744478000000001</c:v>
                </c:pt>
                <c:pt idx="18">
                  <c:v>27.362043</c:v>
                </c:pt>
                <c:pt idx="19">
                  <c:v>28.438777999999999</c:v>
                </c:pt>
                <c:pt idx="20">
                  <c:v>27.990963000000001</c:v>
                </c:pt>
                <c:pt idx="21">
                  <c:v>28.151672000000001</c:v>
                </c:pt>
                <c:pt idx="22">
                  <c:v>28.295190999999999</c:v>
                </c:pt>
                <c:pt idx="23">
                  <c:v>28.455549000000001</c:v>
                </c:pt>
                <c:pt idx="24">
                  <c:v>28.553381000000002</c:v>
                </c:pt>
                <c:pt idx="25">
                  <c:v>28.630348000000001</c:v>
                </c:pt>
                <c:pt idx="26">
                  <c:v>28.718675999999999</c:v>
                </c:pt>
                <c:pt idx="27">
                  <c:v>28.880903</c:v>
                </c:pt>
                <c:pt idx="28">
                  <c:v>29.020451999999999</c:v>
                </c:pt>
                <c:pt idx="29">
                  <c:v>29.160872000000001</c:v>
                </c:pt>
                <c:pt idx="30">
                  <c:v>29.244361999999999</c:v>
                </c:pt>
                <c:pt idx="31">
                  <c:v>29.362907</c:v>
                </c:pt>
                <c:pt idx="32">
                  <c:v>29.332592000000002</c:v>
                </c:pt>
                <c:pt idx="33">
                  <c:v>29.458241000000001</c:v>
                </c:pt>
                <c:pt idx="34">
                  <c:v>29.591298999999999</c:v>
                </c:pt>
                <c:pt idx="35">
                  <c:v>29.698467000000001</c:v>
                </c:pt>
                <c:pt idx="36">
                  <c:v>29.812501999999999</c:v>
                </c:pt>
                <c:pt idx="37">
                  <c:v>29.886261000000001</c:v>
                </c:pt>
                <c:pt idx="38">
                  <c:v>30.076521</c:v>
                </c:pt>
                <c:pt idx="39">
                  <c:v>30.184656</c:v>
                </c:pt>
                <c:pt idx="40">
                  <c:v>30.286072000000001</c:v>
                </c:pt>
                <c:pt idx="41">
                  <c:v>30.449504999999998</c:v>
                </c:pt>
                <c:pt idx="42">
                  <c:v>30.647307999999999</c:v>
                </c:pt>
                <c:pt idx="43">
                  <c:v>30.889517000000001</c:v>
                </c:pt>
                <c:pt idx="44">
                  <c:v>31.096450999999998</c:v>
                </c:pt>
                <c:pt idx="45">
                  <c:v>31.259900999999999</c:v>
                </c:pt>
                <c:pt idx="46">
                  <c:v>31.436423999999999</c:v>
                </c:pt>
                <c:pt idx="47">
                  <c:v>31.644766000000001</c:v>
                </c:pt>
                <c:pt idx="48">
                  <c:v>31.827781999999999</c:v>
                </c:pt>
                <c:pt idx="49">
                  <c:v>31.995550000000001</c:v>
                </c:pt>
                <c:pt idx="50">
                  <c:v>32.223339000000003</c:v>
                </c:pt>
              </c:numCache>
            </c:numRef>
          </c:val>
          <c:smooth val="0"/>
        </c:ser>
        <c:ser>
          <c:idx val="4"/>
          <c:order val="3"/>
          <c:tx>
            <c:strRef>
              <c:f>NEWoverview_cons!$B$29</c:f>
              <c:strCache>
                <c:ptCount val="1"/>
                <c:pt idx="0">
                  <c:v>high oil price</c:v>
                </c:pt>
              </c:strCache>
            </c:strRef>
          </c:tx>
          <c:spPr>
            <a:ln w="28575" cap="rnd">
              <a:solidFill>
                <a:schemeClr val="accent4"/>
              </a:solidFill>
              <a:round/>
            </a:ln>
            <a:effectLst/>
          </c:spPr>
          <c:marker>
            <c:symbol val="none"/>
          </c:marker>
          <c:cat>
            <c:numRef>
              <c:f>NEWoverview_cons!$BC$1:$DA$1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NEWoverview_cons!$BC$29:$DA$29</c:f>
              <c:numCache>
                <c:formatCode>General</c:formatCode>
                <c:ptCount val="51"/>
                <c:pt idx="17">
                  <c:v>26.705400000000001</c:v>
                </c:pt>
                <c:pt idx="18">
                  <c:v>28.704245</c:v>
                </c:pt>
                <c:pt idx="19">
                  <c:v>29.972933000000001</c:v>
                </c:pt>
                <c:pt idx="20">
                  <c:v>29.990279999999998</c:v>
                </c:pt>
                <c:pt idx="21">
                  <c:v>30.572299999999998</c:v>
                </c:pt>
                <c:pt idx="22">
                  <c:v>30.931376</c:v>
                </c:pt>
                <c:pt idx="23">
                  <c:v>31.349682000000001</c:v>
                </c:pt>
                <c:pt idx="24">
                  <c:v>31.586379999999998</c:v>
                </c:pt>
                <c:pt idx="25">
                  <c:v>31.742222000000002</c:v>
                </c:pt>
                <c:pt idx="26">
                  <c:v>31.810628999999999</c:v>
                </c:pt>
                <c:pt idx="27">
                  <c:v>32.057026</c:v>
                </c:pt>
                <c:pt idx="28">
                  <c:v>32.367564999999999</c:v>
                </c:pt>
                <c:pt idx="29">
                  <c:v>32.598846000000002</c:v>
                </c:pt>
                <c:pt idx="30">
                  <c:v>32.899273000000001</c:v>
                </c:pt>
                <c:pt idx="31">
                  <c:v>33.174213000000002</c:v>
                </c:pt>
                <c:pt idx="32">
                  <c:v>33.378726999999998</c:v>
                </c:pt>
                <c:pt idx="33">
                  <c:v>33.570801000000003</c:v>
                </c:pt>
                <c:pt idx="34">
                  <c:v>33.726669000000001</c:v>
                </c:pt>
                <c:pt idx="35">
                  <c:v>33.955021000000002</c:v>
                </c:pt>
                <c:pt idx="36">
                  <c:v>34.169674000000001</c:v>
                </c:pt>
                <c:pt idx="37">
                  <c:v>34.378635000000003</c:v>
                </c:pt>
                <c:pt idx="38">
                  <c:v>34.555732999999996</c:v>
                </c:pt>
                <c:pt idx="39">
                  <c:v>34.466605999999999</c:v>
                </c:pt>
                <c:pt idx="40">
                  <c:v>34.668579000000001</c:v>
                </c:pt>
                <c:pt idx="41">
                  <c:v>34.658569</c:v>
                </c:pt>
                <c:pt idx="42">
                  <c:v>34.97607</c:v>
                </c:pt>
                <c:pt idx="43">
                  <c:v>35.055613999999998</c:v>
                </c:pt>
                <c:pt idx="44">
                  <c:v>35.137894000000003</c:v>
                </c:pt>
                <c:pt idx="45">
                  <c:v>35.274887</c:v>
                </c:pt>
                <c:pt idx="46">
                  <c:v>35.540362999999999</c:v>
                </c:pt>
                <c:pt idx="47">
                  <c:v>35.714745000000001</c:v>
                </c:pt>
                <c:pt idx="48">
                  <c:v>35.954456</c:v>
                </c:pt>
                <c:pt idx="49">
                  <c:v>36.166561000000002</c:v>
                </c:pt>
                <c:pt idx="50">
                  <c:v>36.387787000000003</c:v>
                </c:pt>
              </c:numCache>
            </c:numRef>
          </c:val>
          <c:smooth val="0"/>
        </c:ser>
        <c:ser>
          <c:idx val="5"/>
          <c:order val="4"/>
          <c:tx>
            <c:strRef>
              <c:f>NEWoverview_cons!$B$30</c:f>
              <c:strCache>
                <c:ptCount val="1"/>
                <c:pt idx="0">
                  <c:v>LOGRT</c:v>
                </c:pt>
              </c:strCache>
            </c:strRef>
          </c:tx>
          <c:spPr>
            <a:ln w="28575" cap="rnd">
              <a:solidFill>
                <a:schemeClr val="accent3"/>
              </a:solidFill>
              <a:round/>
            </a:ln>
            <a:effectLst/>
          </c:spPr>
          <c:marker>
            <c:symbol val="none"/>
          </c:marker>
          <c:cat>
            <c:numRef>
              <c:f>NEWoverview_cons!$BC$1:$DA$1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NEWoverview_cons!$BC$30:$DA$30</c:f>
              <c:numCache>
                <c:formatCode>General</c:formatCode>
                <c:ptCount val="51"/>
                <c:pt idx="17">
                  <c:v>26.742338</c:v>
                </c:pt>
                <c:pt idx="18">
                  <c:v>27.988074999999998</c:v>
                </c:pt>
                <c:pt idx="19">
                  <c:v>27.178652</c:v>
                </c:pt>
                <c:pt idx="20">
                  <c:v>26.210750999999998</c:v>
                </c:pt>
                <c:pt idx="21">
                  <c:v>25.593627999999999</c:v>
                </c:pt>
                <c:pt idx="22">
                  <c:v>25.363533</c:v>
                </c:pt>
                <c:pt idx="23">
                  <c:v>25.516618999999999</c:v>
                </c:pt>
                <c:pt idx="24">
                  <c:v>25.561743</c:v>
                </c:pt>
                <c:pt idx="25">
                  <c:v>25.618272999999999</c:v>
                </c:pt>
                <c:pt idx="26">
                  <c:v>25.705587000000001</c:v>
                </c:pt>
                <c:pt idx="27">
                  <c:v>25.662486999999999</c:v>
                </c:pt>
                <c:pt idx="28">
                  <c:v>25.697932999999999</c:v>
                </c:pt>
                <c:pt idx="29">
                  <c:v>25.732941</c:v>
                </c:pt>
                <c:pt idx="30">
                  <c:v>25.646384999999999</c:v>
                </c:pt>
                <c:pt idx="31">
                  <c:v>25.712762999999999</c:v>
                </c:pt>
                <c:pt idx="32">
                  <c:v>25.710087000000001</c:v>
                </c:pt>
                <c:pt idx="33">
                  <c:v>25.773893000000001</c:v>
                </c:pt>
                <c:pt idx="34">
                  <c:v>25.893968999999998</c:v>
                </c:pt>
                <c:pt idx="35">
                  <c:v>25.977208999999998</c:v>
                </c:pt>
                <c:pt idx="36">
                  <c:v>26.079077000000002</c:v>
                </c:pt>
                <c:pt idx="37">
                  <c:v>26.15288</c:v>
                </c:pt>
                <c:pt idx="38">
                  <c:v>26.178508999999998</c:v>
                </c:pt>
                <c:pt idx="39">
                  <c:v>26.262855999999999</c:v>
                </c:pt>
                <c:pt idx="40">
                  <c:v>26.374706</c:v>
                </c:pt>
                <c:pt idx="41">
                  <c:v>26.538520999999999</c:v>
                </c:pt>
                <c:pt idx="42">
                  <c:v>26.710834999999999</c:v>
                </c:pt>
                <c:pt idx="43">
                  <c:v>26.881706000000001</c:v>
                </c:pt>
                <c:pt idx="44">
                  <c:v>26.943104000000002</c:v>
                </c:pt>
                <c:pt idx="45">
                  <c:v>27.046203999999999</c:v>
                </c:pt>
                <c:pt idx="46">
                  <c:v>27.119969999999999</c:v>
                </c:pt>
                <c:pt idx="47">
                  <c:v>27.186299999999999</c:v>
                </c:pt>
                <c:pt idx="48">
                  <c:v>27.293547</c:v>
                </c:pt>
                <c:pt idx="49">
                  <c:v>27.455044000000001</c:v>
                </c:pt>
                <c:pt idx="50">
                  <c:v>27.622387</c:v>
                </c:pt>
              </c:numCache>
            </c:numRef>
          </c:val>
          <c:smooth val="0"/>
        </c:ser>
        <c:ser>
          <c:idx val="6"/>
          <c:order val="5"/>
          <c:tx>
            <c:strRef>
              <c:f>NEWoverview_cons!$B$31</c:f>
              <c:strCache>
                <c:ptCount val="1"/>
                <c:pt idx="0">
                  <c:v>HOGRT</c:v>
                </c:pt>
              </c:strCache>
            </c:strRef>
          </c:tx>
          <c:spPr>
            <a:ln w="28575" cap="rnd">
              <a:solidFill>
                <a:schemeClr val="accent2"/>
              </a:solidFill>
              <a:round/>
            </a:ln>
            <a:effectLst/>
          </c:spPr>
          <c:marker>
            <c:symbol val="none"/>
          </c:marker>
          <c:cat>
            <c:numRef>
              <c:f>NEWoverview_cons!$BC$1:$DA$1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NEWoverview_cons!$BC$31:$DA$31</c:f>
              <c:numCache>
                <c:formatCode>General</c:formatCode>
                <c:ptCount val="51"/>
                <c:pt idx="17">
                  <c:v>26.804459000000001</c:v>
                </c:pt>
                <c:pt idx="18">
                  <c:v>28.318280999999999</c:v>
                </c:pt>
                <c:pt idx="19">
                  <c:v>29.889831999999998</c:v>
                </c:pt>
                <c:pt idx="20">
                  <c:v>29.935680000000001</c:v>
                </c:pt>
                <c:pt idx="21">
                  <c:v>30.868621999999998</c:v>
                </c:pt>
                <c:pt idx="22">
                  <c:v>31.604465000000001</c:v>
                </c:pt>
                <c:pt idx="23">
                  <c:v>32.366604000000002</c:v>
                </c:pt>
                <c:pt idx="24">
                  <c:v>32.756802</c:v>
                </c:pt>
                <c:pt idx="25">
                  <c:v>33.193119000000003</c:v>
                </c:pt>
                <c:pt idx="26">
                  <c:v>33.619090999999997</c:v>
                </c:pt>
                <c:pt idx="27">
                  <c:v>33.833168000000001</c:v>
                </c:pt>
                <c:pt idx="28">
                  <c:v>34.123386000000004</c:v>
                </c:pt>
                <c:pt idx="29">
                  <c:v>34.396346999999999</c:v>
                </c:pt>
                <c:pt idx="30">
                  <c:v>34.675362</c:v>
                </c:pt>
                <c:pt idx="31">
                  <c:v>35.119594999999997</c:v>
                </c:pt>
                <c:pt idx="32">
                  <c:v>35.420611999999998</c:v>
                </c:pt>
                <c:pt idx="33">
                  <c:v>35.803677</c:v>
                </c:pt>
                <c:pt idx="34">
                  <c:v>36.103966</c:v>
                </c:pt>
                <c:pt idx="35">
                  <c:v>36.542816000000002</c:v>
                </c:pt>
                <c:pt idx="36">
                  <c:v>36.911057</c:v>
                </c:pt>
                <c:pt idx="37">
                  <c:v>37.269908999999998</c:v>
                </c:pt>
                <c:pt idx="38">
                  <c:v>37.646220999999997</c:v>
                </c:pt>
                <c:pt idx="39">
                  <c:v>38.028331999999999</c:v>
                </c:pt>
                <c:pt idx="40">
                  <c:v>38.339976999999998</c:v>
                </c:pt>
                <c:pt idx="41">
                  <c:v>38.66169</c:v>
                </c:pt>
                <c:pt idx="42">
                  <c:v>38.976131000000002</c:v>
                </c:pt>
                <c:pt idx="43">
                  <c:v>39.342284999999997</c:v>
                </c:pt>
                <c:pt idx="44">
                  <c:v>39.738574999999997</c:v>
                </c:pt>
                <c:pt idx="45">
                  <c:v>40.091411999999998</c:v>
                </c:pt>
                <c:pt idx="46">
                  <c:v>40.458098999999997</c:v>
                </c:pt>
                <c:pt idx="47">
                  <c:v>40.931072</c:v>
                </c:pt>
                <c:pt idx="48">
                  <c:v>41.371662000000001</c:v>
                </c:pt>
                <c:pt idx="49">
                  <c:v>41.812798000000001</c:v>
                </c:pt>
                <c:pt idx="50">
                  <c:v>42.213290999999998</c:v>
                </c:pt>
              </c:numCache>
            </c:numRef>
          </c:val>
          <c:smooth val="0"/>
        </c:ser>
        <c:ser>
          <c:idx val="1"/>
          <c:order val="6"/>
          <c:tx>
            <c:strRef>
              <c:f>NEWoverview_cons!$B$25</c:f>
              <c:strCache>
                <c:ptCount val="1"/>
                <c:pt idx="0">
                  <c:v>Ref</c:v>
                </c:pt>
              </c:strCache>
            </c:strRef>
          </c:tx>
          <c:spPr>
            <a:ln w="28575" cap="rnd">
              <a:solidFill>
                <a:schemeClr val="tx2"/>
              </a:solidFill>
              <a:round/>
            </a:ln>
            <a:effectLst/>
          </c:spPr>
          <c:marker>
            <c:symbol val="none"/>
          </c:marker>
          <c:cat>
            <c:numRef>
              <c:f>NEWoverview_cons!$BC$1:$DA$1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NEWoverview_cons!$BC$25:$DA$25</c:f>
              <c:numCache>
                <c:formatCode>General</c:formatCode>
                <c:ptCount val="51"/>
                <c:pt idx="0">
                  <c:v>23.333120999999998</c:v>
                </c:pt>
                <c:pt idx="1">
                  <c:v>22.238624000000002</c:v>
                </c:pt>
                <c:pt idx="2">
                  <c:v>23.027021000000001</c:v>
                </c:pt>
                <c:pt idx="3">
                  <c:v>22.276502000000001</c:v>
                </c:pt>
                <c:pt idx="4">
                  <c:v>22.402545999999997</c:v>
                </c:pt>
                <c:pt idx="5">
                  <c:v>22.014434000000001</c:v>
                </c:pt>
                <c:pt idx="6">
                  <c:v>21.699071</c:v>
                </c:pt>
                <c:pt idx="7">
                  <c:v>23.103793000000003</c:v>
                </c:pt>
                <c:pt idx="8">
                  <c:v>23.277007000000001</c:v>
                </c:pt>
                <c:pt idx="9">
                  <c:v>22.910078000000002</c:v>
                </c:pt>
                <c:pt idx="10">
                  <c:v>24.086796999999997</c:v>
                </c:pt>
                <c:pt idx="11">
                  <c:v>24.477425</c:v>
                </c:pt>
                <c:pt idx="12">
                  <c:v>25.538487</c:v>
                </c:pt>
                <c:pt idx="13">
                  <c:v>26.155071</c:v>
                </c:pt>
                <c:pt idx="14">
                  <c:v>26.593375000000002</c:v>
                </c:pt>
                <c:pt idx="15">
                  <c:v>27.248560000000001</c:v>
                </c:pt>
                <c:pt idx="16">
                  <c:v>27.490646999999999</c:v>
                </c:pt>
                <c:pt idx="17">
                  <c:v>26.684505000000001</c:v>
                </c:pt>
                <c:pt idx="18">
                  <c:v>28.176397000000001</c:v>
                </c:pt>
                <c:pt idx="19">
                  <c:v>29.026381000000001</c:v>
                </c:pt>
                <c:pt idx="20">
                  <c:v>29.034351000000001</c:v>
                </c:pt>
                <c:pt idx="21">
                  <c:v>29.164085</c:v>
                </c:pt>
                <c:pt idx="22">
                  <c:v>29.469785999999999</c:v>
                </c:pt>
                <c:pt idx="23">
                  <c:v>29.737483999999998</c:v>
                </c:pt>
                <c:pt idx="24">
                  <c:v>29.632584000000001</c:v>
                </c:pt>
                <c:pt idx="25">
                  <c:v>29.778326</c:v>
                </c:pt>
                <c:pt idx="26">
                  <c:v>29.867735</c:v>
                </c:pt>
                <c:pt idx="27">
                  <c:v>30.107887000000002</c:v>
                </c:pt>
                <c:pt idx="28">
                  <c:v>30.428716999999999</c:v>
                </c:pt>
                <c:pt idx="29">
                  <c:v>30.619463</c:v>
                </c:pt>
                <c:pt idx="30">
                  <c:v>30.721907000000002</c:v>
                </c:pt>
                <c:pt idx="31">
                  <c:v>30.870920000000002</c:v>
                </c:pt>
                <c:pt idx="32">
                  <c:v>30.960523999999999</c:v>
                </c:pt>
                <c:pt idx="33">
                  <c:v>31.066586000000001</c:v>
                </c:pt>
                <c:pt idx="34">
                  <c:v>31.291864</c:v>
                </c:pt>
                <c:pt idx="35">
                  <c:v>31.41526</c:v>
                </c:pt>
                <c:pt idx="36">
                  <c:v>31.599684</c:v>
                </c:pt>
                <c:pt idx="37">
                  <c:v>31.861205999999999</c:v>
                </c:pt>
                <c:pt idx="38">
                  <c:v>32.026885999999998</c:v>
                </c:pt>
                <c:pt idx="39">
                  <c:v>32.214367000000003</c:v>
                </c:pt>
                <c:pt idx="40">
                  <c:v>32.473202000000001</c:v>
                </c:pt>
                <c:pt idx="41">
                  <c:v>32.699218999999999</c:v>
                </c:pt>
                <c:pt idx="42">
                  <c:v>32.948684999999998</c:v>
                </c:pt>
                <c:pt idx="43">
                  <c:v>33.162211999999997</c:v>
                </c:pt>
                <c:pt idx="44">
                  <c:v>33.245711999999997</c:v>
                </c:pt>
                <c:pt idx="45">
                  <c:v>33.402473000000001</c:v>
                </c:pt>
                <c:pt idx="46">
                  <c:v>33.590504000000003</c:v>
                </c:pt>
                <c:pt idx="47">
                  <c:v>33.792225000000002</c:v>
                </c:pt>
                <c:pt idx="48">
                  <c:v>34.032508999999997</c:v>
                </c:pt>
                <c:pt idx="49">
                  <c:v>34.183624000000002</c:v>
                </c:pt>
                <c:pt idx="50">
                  <c:v>34.480891999999997</c:v>
                </c:pt>
              </c:numCache>
            </c:numRef>
          </c:val>
          <c:smooth val="0"/>
        </c:ser>
        <c:dLbls>
          <c:showLegendKey val="0"/>
          <c:showVal val="0"/>
          <c:showCatName val="0"/>
          <c:showSerName val="0"/>
          <c:showPercent val="0"/>
          <c:showBubbleSize val="0"/>
        </c:dLbls>
        <c:marker val="1"/>
        <c:smooth val="0"/>
        <c:axId val="253602448"/>
        <c:axId val="253603008"/>
      </c:lineChart>
      <c:lineChart>
        <c:grouping val="standard"/>
        <c:varyColors val="0"/>
        <c:ser>
          <c:idx val="7"/>
          <c:order val="7"/>
          <c:tx>
            <c:strRef>
              <c:f>NEWoverview_cons!$B$32</c:f>
              <c:strCache>
                <c:ptCount val="1"/>
                <c:pt idx="0">
                  <c:v>LOGRT for secondary axis</c:v>
                </c:pt>
              </c:strCache>
            </c:strRef>
          </c:tx>
          <c:spPr>
            <a:ln w="28575" cap="rnd">
              <a:noFill/>
              <a:round/>
            </a:ln>
            <a:effectLst/>
          </c:spPr>
          <c:marker>
            <c:symbol val="none"/>
          </c:marker>
          <c:val>
            <c:numRef>
              <c:f>NEWoverview_cons!$BC$32:$DA$32</c:f>
              <c:numCache>
                <c:formatCode>General</c:formatCode>
                <c:ptCount val="51"/>
                <c:pt idx="0">
                  <c:v>63.926358904109584</c:v>
                </c:pt>
                <c:pt idx="1">
                  <c:v>60.927736986301369</c:v>
                </c:pt>
                <c:pt idx="2">
                  <c:v>63.087728767123288</c:v>
                </c:pt>
                <c:pt idx="3">
                  <c:v>61.031512328767121</c:v>
                </c:pt>
                <c:pt idx="4">
                  <c:v>61.376838356164377</c:v>
                </c:pt>
                <c:pt idx="5">
                  <c:v>60.313517808219181</c:v>
                </c:pt>
                <c:pt idx="6">
                  <c:v>59.449509589041092</c:v>
                </c:pt>
                <c:pt idx="7">
                  <c:v>63.298063013698638</c:v>
                </c:pt>
                <c:pt idx="8">
                  <c:v>63.772621917808223</c:v>
                </c:pt>
                <c:pt idx="9">
                  <c:v>62.767336986301373</c:v>
                </c:pt>
                <c:pt idx="10">
                  <c:v>65.991224657534246</c:v>
                </c:pt>
                <c:pt idx="11">
                  <c:v>67.061438356164388</c:v>
                </c:pt>
                <c:pt idx="12">
                  <c:v>69.968457534246582</c:v>
                </c:pt>
                <c:pt idx="13">
                  <c:v>71.657728767123288</c:v>
                </c:pt>
                <c:pt idx="14">
                  <c:v>72.858561643835614</c:v>
                </c:pt>
                <c:pt idx="15">
                  <c:v>74.653589041095898</c:v>
                </c:pt>
                <c:pt idx="16">
                  <c:v>75.31684109589041</c:v>
                </c:pt>
                <c:pt idx="17">
                  <c:v>73.266679452054788</c:v>
                </c:pt>
                <c:pt idx="18">
                  <c:v>76.679657534246573</c:v>
                </c:pt>
                <c:pt idx="19">
                  <c:v>74.462060273972597</c:v>
                </c:pt>
                <c:pt idx="20">
                  <c:v>71.810276712328758</c:v>
                </c:pt>
                <c:pt idx="21">
                  <c:v>70.119528767123285</c:v>
                </c:pt>
                <c:pt idx="22">
                  <c:v>69.489131506849318</c:v>
                </c:pt>
                <c:pt idx="23">
                  <c:v>69.908545205479442</c:v>
                </c:pt>
                <c:pt idx="24">
                  <c:v>70.03217260273972</c:v>
                </c:pt>
                <c:pt idx="25">
                  <c:v>70.187049315068492</c:v>
                </c:pt>
                <c:pt idx="26">
                  <c:v>70.426265753424659</c:v>
                </c:pt>
                <c:pt idx="27">
                  <c:v>70.30818356164383</c:v>
                </c:pt>
                <c:pt idx="28">
                  <c:v>70.405295890410954</c:v>
                </c:pt>
                <c:pt idx="29">
                  <c:v>70.501208219178082</c:v>
                </c:pt>
                <c:pt idx="30">
                  <c:v>70.264068493150674</c:v>
                </c:pt>
                <c:pt idx="31">
                  <c:v>70.445926027397263</c:v>
                </c:pt>
                <c:pt idx="32">
                  <c:v>70.438594520547952</c:v>
                </c:pt>
                <c:pt idx="33">
                  <c:v>70.613405479452055</c:v>
                </c:pt>
                <c:pt idx="34">
                  <c:v>70.942380821917794</c:v>
                </c:pt>
                <c:pt idx="35">
                  <c:v>71.170435616438354</c:v>
                </c:pt>
                <c:pt idx="36">
                  <c:v>71.449526027397269</c:v>
                </c:pt>
                <c:pt idx="37">
                  <c:v>71.65172602739726</c:v>
                </c:pt>
                <c:pt idx="38">
                  <c:v>71.721942465753415</c:v>
                </c:pt>
                <c:pt idx="39">
                  <c:v>71.9530301369863</c:v>
                </c:pt>
                <c:pt idx="40">
                  <c:v>72.259468493150678</c:v>
                </c:pt>
                <c:pt idx="41">
                  <c:v>72.708276712328768</c:v>
                </c:pt>
                <c:pt idx="42">
                  <c:v>73.180369863013695</c:v>
                </c:pt>
                <c:pt idx="43">
                  <c:v>73.648509589041097</c:v>
                </c:pt>
                <c:pt idx="44">
                  <c:v>73.816723287671238</c:v>
                </c:pt>
                <c:pt idx="45">
                  <c:v>74.099189041095883</c:v>
                </c:pt>
                <c:pt idx="46">
                  <c:v>74.30128767123287</c:v>
                </c:pt>
                <c:pt idx="47">
                  <c:v>74.483013698630131</c:v>
                </c:pt>
                <c:pt idx="48">
                  <c:v>74.776841095890404</c:v>
                </c:pt>
                <c:pt idx="49">
                  <c:v>75.21929863013699</c:v>
                </c:pt>
                <c:pt idx="50">
                  <c:v>75.677772602739722</c:v>
                </c:pt>
              </c:numCache>
            </c:numRef>
          </c:val>
          <c:smooth val="0"/>
        </c:ser>
        <c:dLbls>
          <c:showLegendKey val="0"/>
          <c:showVal val="0"/>
          <c:showCatName val="0"/>
          <c:showSerName val="0"/>
          <c:showPercent val="0"/>
          <c:showBubbleSize val="0"/>
        </c:dLbls>
        <c:marker val="1"/>
        <c:smooth val="0"/>
        <c:axId val="253604128"/>
        <c:axId val="253603568"/>
      </c:lineChart>
      <c:catAx>
        <c:axId val="253602448"/>
        <c:scaling>
          <c:orientation val="minMax"/>
        </c:scaling>
        <c:delete val="0"/>
        <c:axPos val="b"/>
        <c:numFmt formatCode="General" sourceLinked="1"/>
        <c:majorTickMark val="cross"/>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603008"/>
        <c:crosses val="autoZero"/>
        <c:auto val="1"/>
        <c:lblAlgn val="ctr"/>
        <c:lblOffset val="100"/>
        <c:tickLblSkip val="10"/>
        <c:tickMarkSkip val="10"/>
        <c:noMultiLvlLbl val="0"/>
      </c:catAx>
      <c:valAx>
        <c:axId val="253603008"/>
        <c:scaling>
          <c:orientation val="minMax"/>
          <c:max val="6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602448"/>
        <c:crossesAt val="18"/>
        <c:crossBetween val="midCat"/>
      </c:valAx>
      <c:valAx>
        <c:axId val="253603568"/>
        <c:scaling>
          <c:orientation val="minMax"/>
          <c:max val="167.4"/>
          <c:min val="0"/>
        </c:scaling>
        <c:delete val="0"/>
        <c:axPos val="r"/>
        <c:numFmt formatCode="General" sourceLinked="1"/>
        <c:majorTickMark val="out"/>
        <c:minorTickMark val="none"/>
        <c:tickLblPos val="high"/>
        <c:spPr>
          <a:noFill/>
          <a:ln>
            <a:noFill/>
          </a:ln>
          <a:effectLst/>
        </c:spPr>
        <c:txPr>
          <a:bodyPr rot="-60000000" spcFirstLastPara="1" vertOverflow="ellipsis" vert="horz" wrap="square" anchor="t" anchorCtr="0"/>
          <a:lstStyle/>
          <a:p>
            <a:pPr>
              <a:defRPr sz="1400" b="0" i="0" u="none" strike="noStrike" kern="1200" baseline="0">
                <a:solidFill>
                  <a:sysClr val="windowText" lastClr="000000"/>
                </a:solidFill>
                <a:latin typeface="+mn-lt"/>
                <a:ea typeface="+mn-ea"/>
                <a:cs typeface="+mn-cs"/>
              </a:defRPr>
            </a:pPr>
            <a:endParaRPr lang="en-US"/>
          </a:p>
        </c:txPr>
        <c:crossAx val="253604128"/>
        <c:crosses val="max"/>
        <c:crossBetween val="between"/>
      </c:valAx>
      <c:catAx>
        <c:axId val="253604128"/>
        <c:scaling>
          <c:orientation val="minMax"/>
        </c:scaling>
        <c:delete val="1"/>
        <c:axPos val="t"/>
        <c:majorTickMark val="out"/>
        <c:minorTickMark val="none"/>
        <c:tickLblPos val="nextTo"/>
        <c:crossAx val="253603568"/>
        <c:crosses val="max"/>
        <c:auto val="1"/>
        <c:lblAlgn val="ctr"/>
        <c:lblOffset val="100"/>
        <c:noMultiLvlLbl val="0"/>
      </c:cat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4906331231220932"/>
          <c:w val="0.8700920197475317"/>
          <c:h val="0.76126053709632391"/>
        </c:manualLayout>
      </c:layout>
      <c:lineChart>
        <c:grouping val="standard"/>
        <c:varyColors val="0"/>
        <c:ser>
          <c:idx val="0"/>
          <c:order val="0"/>
          <c:tx>
            <c:strRef>
              <c:f>price!$C$26</c:f>
              <c:strCache>
                <c:ptCount val="1"/>
                <c:pt idx="0">
                  <c:v>LOGRT</c:v>
                </c:pt>
              </c:strCache>
            </c:strRef>
          </c:tx>
          <c:spPr>
            <a:ln w="28575" cap="rnd">
              <a:solidFill>
                <a:schemeClr val="accent3"/>
              </a:solidFill>
              <a:round/>
            </a:ln>
            <a:effectLst/>
          </c:spPr>
          <c:marker>
            <c:symbol val="none"/>
          </c:marker>
          <c:cat>
            <c:numRef>
              <c:f>price!$BC$1:$DA$1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price!$BC$26:$DA$26</c:f>
              <c:numCache>
                <c:formatCode>General</c:formatCode>
                <c:ptCount val="51"/>
                <c:pt idx="17">
                  <c:v>3.045417</c:v>
                </c:pt>
                <c:pt idx="18">
                  <c:v>3.4643760000000001</c:v>
                </c:pt>
                <c:pt idx="19">
                  <c:v>4.2266890000000004</c:v>
                </c:pt>
                <c:pt idx="20">
                  <c:v>5.0710850000000001</c:v>
                </c:pt>
                <c:pt idx="21">
                  <c:v>5.3009690000000003</c:v>
                </c:pt>
                <c:pt idx="22">
                  <c:v>5.5322449999999996</c:v>
                </c:pt>
                <c:pt idx="23">
                  <c:v>5.8726940000000001</c:v>
                </c:pt>
                <c:pt idx="24">
                  <c:v>6.2034060000000002</c:v>
                </c:pt>
                <c:pt idx="25">
                  <c:v>6.4803569999999997</c:v>
                </c:pt>
                <c:pt idx="26">
                  <c:v>6.6280270000000003</c:v>
                </c:pt>
                <c:pt idx="27">
                  <c:v>6.7559199999999997</c:v>
                </c:pt>
                <c:pt idx="28">
                  <c:v>6.8631789999999997</c:v>
                </c:pt>
                <c:pt idx="29">
                  <c:v>6.9945700000000004</c:v>
                </c:pt>
                <c:pt idx="30">
                  <c:v>6.9515880000000001</c:v>
                </c:pt>
                <c:pt idx="31">
                  <c:v>6.9548439999999996</c:v>
                </c:pt>
                <c:pt idx="32">
                  <c:v>7.0018330000000004</c:v>
                </c:pt>
                <c:pt idx="33">
                  <c:v>7.0173649999999999</c:v>
                </c:pt>
                <c:pt idx="34">
                  <c:v>7.1260690000000002</c:v>
                </c:pt>
                <c:pt idx="35">
                  <c:v>7.2086160000000001</c:v>
                </c:pt>
                <c:pt idx="36">
                  <c:v>7.3809259999999997</c:v>
                </c:pt>
                <c:pt idx="37">
                  <c:v>7.4501439999999999</c:v>
                </c:pt>
                <c:pt idx="38">
                  <c:v>7.555466</c:v>
                </c:pt>
                <c:pt idx="39">
                  <c:v>7.610843</c:v>
                </c:pt>
                <c:pt idx="40">
                  <c:v>7.6762810000000004</c:v>
                </c:pt>
                <c:pt idx="41">
                  <c:v>7.7595340000000004</c:v>
                </c:pt>
                <c:pt idx="42">
                  <c:v>7.7707259999999998</c:v>
                </c:pt>
                <c:pt idx="43">
                  <c:v>7.837491</c:v>
                </c:pt>
                <c:pt idx="44">
                  <c:v>8.1239050000000006</c:v>
                </c:pt>
                <c:pt idx="45">
                  <c:v>8.3577549999999992</c:v>
                </c:pt>
                <c:pt idx="46">
                  <c:v>8.4946699999999993</c:v>
                </c:pt>
                <c:pt idx="47">
                  <c:v>8.7002579999999998</c:v>
                </c:pt>
                <c:pt idx="48">
                  <c:v>8.870177</c:v>
                </c:pt>
                <c:pt idx="49">
                  <c:v>9.1532079999999993</c:v>
                </c:pt>
                <c:pt idx="50">
                  <c:v>9.4222219999999997</c:v>
                </c:pt>
              </c:numCache>
            </c:numRef>
          </c:val>
          <c:smooth val="0"/>
        </c:ser>
        <c:ser>
          <c:idx val="1"/>
          <c:order val="1"/>
          <c:tx>
            <c:strRef>
              <c:f>price!$C$27</c:f>
              <c:strCache>
                <c:ptCount val="1"/>
                <c:pt idx="0">
                  <c:v>HOGRT</c:v>
                </c:pt>
              </c:strCache>
            </c:strRef>
          </c:tx>
          <c:spPr>
            <a:ln w="28575" cap="rnd">
              <a:solidFill>
                <a:schemeClr val="accent2"/>
              </a:solidFill>
              <a:round/>
            </a:ln>
            <a:effectLst/>
          </c:spPr>
          <c:marker>
            <c:symbol val="none"/>
          </c:marker>
          <c:cat>
            <c:numRef>
              <c:f>price!$BC$1:$DA$1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price!$BC$27:$DA$27</c:f>
              <c:numCache>
                <c:formatCode>General</c:formatCode>
                <c:ptCount val="51"/>
                <c:pt idx="17">
                  <c:v>3.0453800000000002</c:v>
                </c:pt>
                <c:pt idx="18">
                  <c:v>2.9006069999999999</c:v>
                </c:pt>
                <c:pt idx="19">
                  <c:v>3.1103010000000002</c:v>
                </c:pt>
                <c:pt idx="20">
                  <c:v>3.3087219999999999</c:v>
                </c:pt>
                <c:pt idx="21">
                  <c:v>3.0573980000000001</c:v>
                </c:pt>
                <c:pt idx="22">
                  <c:v>2.8918509999999999</c:v>
                </c:pt>
                <c:pt idx="23">
                  <c:v>2.8753609999999998</c:v>
                </c:pt>
                <c:pt idx="24">
                  <c:v>2.9169610000000001</c:v>
                </c:pt>
                <c:pt idx="25">
                  <c:v>2.9698959999999999</c:v>
                </c:pt>
                <c:pt idx="26">
                  <c:v>3.05463</c:v>
                </c:pt>
                <c:pt idx="27">
                  <c:v>3.1292330000000002</c:v>
                </c:pt>
                <c:pt idx="28">
                  <c:v>3.1676139999999999</c:v>
                </c:pt>
                <c:pt idx="29">
                  <c:v>3.171033</c:v>
                </c:pt>
                <c:pt idx="30">
                  <c:v>3.1470379999999998</c:v>
                </c:pt>
                <c:pt idx="31">
                  <c:v>3.1364019999999999</c:v>
                </c:pt>
                <c:pt idx="32">
                  <c:v>3.1127570000000002</c:v>
                </c:pt>
                <c:pt idx="33">
                  <c:v>3.0650050000000002</c:v>
                </c:pt>
                <c:pt idx="34">
                  <c:v>3.0240999999999998</c:v>
                </c:pt>
                <c:pt idx="35">
                  <c:v>3.0023179999999998</c:v>
                </c:pt>
                <c:pt idx="36">
                  <c:v>3.005941</c:v>
                </c:pt>
                <c:pt idx="37">
                  <c:v>2.9794719999999999</c:v>
                </c:pt>
                <c:pt idx="38">
                  <c:v>2.9919289999999998</c:v>
                </c:pt>
                <c:pt idx="39">
                  <c:v>3.0235430000000001</c:v>
                </c:pt>
                <c:pt idx="40">
                  <c:v>3.0215809999999999</c:v>
                </c:pt>
                <c:pt idx="41">
                  <c:v>3.0056150000000001</c:v>
                </c:pt>
                <c:pt idx="42">
                  <c:v>2.9924520000000001</c:v>
                </c:pt>
                <c:pt idx="43">
                  <c:v>2.9884390000000001</c:v>
                </c:pt>
                <c:pt idx="44">
                  <c:v>2.9975580000000002</c:v>
                </c:pt>
                <c:pt idx="45">
                  <c:v>2.9807969999999999</c:v>
                </c:pt>
                <c:pt idx="46">
                  <c:v>2.9787110000000001</c:v>
                </c:pt>
                <c:pt idx="47">
                  <c:v>2.9887009999999998</c:v>
                </c:pt>
                <c:pt idx="48">
                  <c:v>2.9983659999999999</c:v>
                </c:pt>
                <c:pt idx="49">
                  <c:v>3.0097119999999999</c:v>
                </c:pt>
                <c:pt idx="50">
                  <c:v>3.0154770000000002</c:v>
                </c:pt>
              </c:numCache>
            </c:numRef>
          </c:val>
          <c:smooth val="0"/>
        </c:ser>
        <c:ser>
          <c:idx val="3"/>
          <c:order val="2"/>
          <c:tx>
            <c:strRef>
              <c:f>price!$C$25</c:f>
              <c:strCache>
                <c:ptCount val="1"/>
                <c:pt idx="0">
                  <c:v>REF</c:v>
                </c:pt>
              </c:strCache>
            </c:strRef>
          </c:tx>
          <c:spPr>
            <a:ln w="28575" cap="rnd">
              <a:solidFill>
                <a:schemeClr val="tx2"/>
              </a:solidFill>
              <a:round/>
            </a:ln>
            <a:effectLst/>
          </c:spPr>
          <c:marker>
            <c:symbol val="none"/>
          </c:marker>
          <c:cat>
            <c:numRef>
              <c:f>price!$BC$1:$DA$1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price!$BC$25:$DA$25</c:f>
              <c:numCache>
                <c:formatCode>General</c:formatCode>
                <c:ptCount val="51"/>
                <c:pt idx="0">
                  <c:v>5.8643885232088122</c:v>
                </c:pt>
                <c:pt idx="1">
                  <c:v>5.2680520094562642</c:v>
                </c:pt>
                <c:pt idx="2">
                  <c:v>4.4285237832053532</c:v>
                </c:pt>
                <c:pt idx="3">
                  <c:v>7.0267316654176515</c:v>
                </c:pt>
                <c:pt idx="4">
                  <c:v>7.363775549820466</c:v>
                </c:pt>
                <c:pt idx="5">
                  <c:v>10.525652443797016</c:v>
                </c:pt>
                <c:pt idx="6">
                  <c:v>7.9086621068618568</c:v>
                </c:pt>
                <c:pt idx="7">
                  <c:v>7.978389728469133</c:v>
                </c:pt>
                <c:pt idx="8">
                  <c:v>9.9467484634141421</c:v>
                </c:pt>
                <c:pt idx="9">
                  <c:v>4.3899204200000002</c:v>
                </c:pt>
                <c:pt idx="10">
                  <c:v>4.8102897718852802</c:v>
                </c:pt>
                <c:pt idx="11">
                  <c:v>4.3139375284335646</c:v>
                </c:pt>
                <c:pt idx="12">
                  <c:v>2.9121892048586684</c:v>
                </c:pt>
                <c:pt idx="13">
                  <c:v>3.8872166060254605</c:v>
                </c:pt>
                <c:pt idx="14">
                  <c:v>4.4740539291358843</c:v>
                </c:pt>
                <c:pt idx="15">
                  <c:v>2.6538533973344971</c:v>
                </c:pt>
                <c:pt idx="16">
                  <c:v>2.5194188702947642</c:v>
                </c:pt>
                <c:pt idx="17">
                  <c:v>3.0454129999999999</c:v>
                </c:pt>
                <c:pt idx="18">
                  <c:v>3.061566</c:v>
                </c:pt>
                <c:pt idx="19">
                  <c:v>3.3953329999999999</c:v>
                </c:pt>
                <c:pt idx="20">
                  <c:v>3.6907930000000002</c:v>
                </c:pt>
                <c:pt idx="21">
                  <c:v>3.6560450000000002</c:v>
                </c:pt>
                <c:pt idx="22">
                  <c:v>3.6938550000000001</c:v>
                </c:pt>
                <c:pt idx="23">
                  <c:v>3.8292929999999998</c:v>
                </c:pt>
                <c:pt idx="24">
                  <c:v>3.942958</c:v>
                </c:pt>
                <c:pt idx="25">
                  <c:v>4.0742969999999996</c:v>
                </c:pt>
                <c:pt idx="26">
                  <c:v>4.1170600000000004</c:v>
                </c:pt>
                <c:pt idx="27">
                  <c:v>4.1704730000000003</c:v>
                </c:pt>
                <c:pt idx="28">
                  <c:v>4.1892379999999996</c:v>
                </c:pt>
                <c:pt idx="29">
                  <c:v>4.2574930000000002</c:v>
                </c:pt>
                <c:pt idx="30">
                  <c:v>4.2617200000000004</c:v>
                </c:pt>
                <c:pt idx="31">
                  <c:v>4.2652999999999999</c:v>
                </c:pt>
                <c:pt idx="32">
                  <c:v>4.2745519999999999</c:v>
                </c:pt>
                <c:pt idx="33">
                  <c:v>4.268643</c:v>
                </c:pt>
                <c:pt idx="34">
                  <c:v>4.2683739999999997</c:v>
                </c:pt>
                <c:pt idx="35">
                  <c:v>4.2562280000000001</c:v>
                </c:pt>
                <c:pt idx="36">
                  <c:v>4.3491220000000004</c:v>
                </c:pt>
                <c:pt idx="37">
                  <c:v>4.3619570000000003</c:v>
                </c:pt>
                <c:pt idx="38">
                  <c:v>4.4278810000000002</c:v>
                </c:pt>
                <c:pt idx="39">
                  <c:v>4.4744140000000003</c:v>
                </c:pt>
                <c:pt idx="40">
                  <c:v>4.498278</c:v>
                </c:pt>
                <c:pt idx="41">
                  <c:v>4.5260860000000003</c:v>
                </c:pt>
                <c:pt idx="42">
                  <c:v>4.5799820000000002</c:v>
                </c:pt>
                <c:pt idx="43">
                  <c:v>4.6162369999999999</c:v>
                </c:pt>
                <c:pt idx="44">
                  <c:v>4.6668120000000002</c:v>
                </c:pt>
                <c:pt idx="45">
                  <c:v>4.7080450000000003</c:v>
                </c:pt>
                <c:pt idx="46">
                  <c:v>4.750629</c:v>
                </c:pt>
                <c:pt idx="47">
                  <c:v>4.7947059999999997</c:v>
                </c:pt>
                <c:pt idx="48">
                  <c:v>4.8747420000000004</c:v>
                </c:pt>
                <c:pt idx="49">
                  <c:v>4.936051</c:v>
                </c:pt>
                <c:pt idx="50">
                  <c:v>5.0145970000000002</c:v>
                </c:pt>
              </c:numCache>
            </c:numRef>
          </c:val>
          <c:smooth val="0"/>
        </c:ser>
        <c:ser>
          <c:idx val="2"/>
          <c:order val="3"/>
          <c:tx>
            <c:strRef>
              <c:f>price!$C$28</c:f>
              <c:strCache>
                <c:ptCount val="1"/>
                <c:pt idx="0">
                  <c:v>REF_2017_NOCPP</c:v>
                </c:pt>
              </c:strCache>
            </c:strRef>
          </c:tx>
          <c:spPr>
            <a:ln w="28575" cap="rnd">
              <a:solidFill>
                <a:schemeClr val="accent5"/>
              </a:solidFill>
              <a:prstDash val="sysDash"/>
              <a:round/>
            </a:ln>
            <a:effectLst/>
          </c:spPr>
          <c:marker>
            <c:symbol val="none"/>
          </c:marker>
          <c:cat>
            <c:numRef>
              <c:f>price!$BC$1:$DA$1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price!$BC$28:$DA$28</c:f>
              <c:numCache>
                <c:formatCode>General</c:formatCode>
                <c:ptCount val="51"/>
                <c:pt idx="17">
                  <c:v>3.0384073099515594</c:v>
                </c:pt>
                <c:pt idx="18">
                  <c:v>3.4609812194984872</c:v>
                </c:pt>
                <c:pt idx="19">
                  <c:v>3.9816544586198801</c:v>
                </c:pt>
                <c:pt idx="20">
                  <c:v>4.5508356636488161</c:v>
                </c:pt>
                <c:pt idx="21">
                  <c:v>4.4974290324502695</c:v>
                </c:pt>
                <c:pt idx="22">
                  <c:v>4.4444258805298391</c:v>
                </c:pt>
                <c:pt idx="23">
                  <c:v>4.4697038064879031</c:v>
                </c:pt>
                <c:pt idx="24">
                  <c:v>4.557972266900566</c:v>
                </c:pt>
                <c:pt idx="25">
                  <c:v>4.5816179819753602</c:v>
                </c:pt>
                <c:pt idx="26">
                  <c:v>4.6535673825171395</c:v>
                </c:pt>
                <c:pt idx="27">
                  <c:v>4.6844614961096616</c:v>
                </c:pt>
                <c:pt idx="28">
                  <c:v>4.7955168806902941</c:v>
                </c:pt>
                <c:pt idx="29">
                  <c:v>4.8892836355478391</c:v>
                </c:pt>
                <c:pt idx="30">
                  <c:v>4.9418172473511639</c:v>
                </c:pt>
                <c:pt idx="31">
                  <c:v>5.0862628289174099</c:v>
                </c:pt>
                <c:pt idx="32">
                  <c:v>5.1014242996251298</c:v>
                </c:pt>
                <c:pt idx="33">
                  <c:v>5.0581717275391185</c:v>
                </c:pt>
                <c:pt idx="34">
                  <c:v>4.9892987294529139</c:v>
                </c:pt>
                <c:pt idx="35">
                  <c:v>5.027747154063702</c:v>
                </c:pt>
                <c:pt idx="36">
                  <c:v>5.0562356367965116</c:v>
                </c:pt>
                <c:pt idx="37">
                  <c:v>5.0883950695357774</c:v>
                </c:pt>
                <c:pt idx="38">
                  <c:v>5.0513705100853006</c:v>
                </c:pt>
                <c:pt idx="39">
                  <c:v>5.0909409526382596</c:v>
                </c:pt>
                <c:pt idx="40">
                  <c:v>5.0895546913401422</c:v>
                </c:pt>
                <c:pt idx="41">
                  <c:v>5.0704753047202189</c:v>
                </c:pt>
                <c:pt idx="42">
                  <c:v>5.2250861249255998</c:v>
                </c:pt>
                <c:pt idx="43">
                  <c:v>5.2985213861842766</c:v>
                </c:pt>
                <c:pt idx="44">
                  <c:v>5.3367452039425096</c:v>
                </c:pt>
                <c:pt idx="45">
                  <c:v>5.3948126814117101</c:v>
                </c:pt>
                <c:pt idx="46">
                  <c:v>5.4671228757664156</c:v>
                </c:pt>
                <c:pt idx="47">
                  <c:v>5.5436182783510706</c:v>
                </c:pt>
                <c:pt idx="48">
                  <c:v>5.6058221806614288</c:v>
                </c:pt>
                <c:pt idx="49">
                  <c:v>5.7323988134421073</c:v>
                </c:pt>
                <c:pt idx="50">
                  <c:v>5.7410202610901555</c:v>
                </c:pt>
              </c:numCache>
            </c:numRef>
          </c:val>
          <c:smooth val="0"/>
        </c:ser>
        <c:dLbls>
          <c:showLegendKey val="0"/>
          <c:showVal val="0"/>
          <c:showCatName val="0"/>
          <c:showSerName val="0"/>
          <c:showPercent val="0"/>
          <c:showBubbleSize val="0"/>
        </c:dLbls>
        <c:smooth val="0"/>
        <c:axId val="253608048"/>
        <c:axId val="253608608"/>
      </c:lineChart>
      <c:catAx>
        <c:axId val="25360804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608608"/>
        <c:crosses val="autoZero"/>
        <c:auto val="1"/>
        <c:lblAlgn val="ctr"/>
        <c:lblOffset val="100"/>
        <c:tickLblSkip val="10"/>
        <c:tickMarkSkip val="10"/>
        <c:noMultiLvlLbl val="0"/>
      </c:catAx>
      <c:valAx>
        <c:axId val="253608608"/>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608048"/>
        <c:crossesAt val="18"/>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3090551181102378E-2"/>
          <c:y val="0.2272343275652533"/>
          <c:w val="0.80909274662968644"/>
          <c:h val="0.68308907651193329"/>
        </c:manualLayout>
      </c:layout>
      <c:lineChart>
        <c:grouping val="standard"/>
        <c:varyColors val="0"/>
        <c:ser>
          <c:idx val="5"/>
          <c:order val="0"/>
          <c:tx>
            <c:strRef>
              <c:f>CO2_sector_fuels!$K$10</c:f>
              <c:strCache>
                <c:ptCount val="1"/>
                <c:pt idx="0">
                  <c:v>coal</c:v>
                </c:pt>
              </c:strCache>
            </c:strRef>
          </c:tx>
          <c:spPr>
            <a:ln w="22225" cap="rnd">
              <a:solidFill>
                <a:schemeClr val="accent6"/>
              </a:solidFill>
              <a:round/>
            </a:ln>
            <a:effectLst/>
          </c:spPr>
          <c:marker>
            <c:symbol val="none"/>
          </c:marker>
          <c:cat>
            <c:numRef>
              <c:f>CO2_sector_fuels!$AQ$1:$CY$1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CO2_sector_fuels!$AQ$10:$CY$10</c:f>
              <c:numCache>
                <c:formatCode>0.000</c:formatCode>
                <c:ptCount val="61"/>
                <c:pt idx="0">
                  <c:v>1821.405</c:v>
                </c:pt>
                <c:pt idx="1">
                  <c:v>1807.258</c:v>
                </c:pt>
                <c:pt idx="2">
                  <c:v>1821.923</c:v>
                </c:pt>
                <c:pt idx="3">
                  <c:v>1882.4159999999999</c:v>
                </c:pt>
                <c:pt idx="4">
                  <c:v>1893.24</c:v>
                </c:pt>
                <c:pt idx="5">
                  <c:v>1913.1020000000001</c:v>
                </c:pt>
                <c:pt idx="6">
                  <c:v>1995.4469999999999</c:v>
                </c:pt>
                <c:pt idx="7">
                  <c:v>2039.8879999999999</c:v>
                </c:pt>
                <c:pt idx="8">
                  <c:v>2064.4569999999999</c:v>
                </c:pt>
                <c:pt idx="9">
                  <c:v>2062.3969999999999</c:v>
                </c:pt>
                <c:pt idx="10">
                  <c:v>2155.4949999999999</c:v>
                </c:pt>
                <c:pt idx="11">
                  <c:v>2087.9929999999999</c:v>
                </c:pt>
                <c:pt idx="12">
                  <c:v>2094.5639999999999</c:v>
                </c:pt>
                <c:pt idx="13">
                  <c:v>2135.6509999999998</c:v>
                </c:pt>
                <c:pt idx="14">
                  <c:v>2160.1570000000002</c:v>
                </c:pt>
                <c:pt idx="15">
                  <c:v>2181.8969999999999</c:v>
                </c:pt>
                <c:pt idx="16">
                  <c:v>2146.902</c:v>
                </c:pt>
                <c:pt idx="17">
                  <c:v>2172.1990000000001</c:v>
                </c:pt>
                <c:pt idx="18">
                  <c:v>2139.5819999999999</c:v>
                </c:pt>
                <c:pt idx="19">
                  <c:v>1875.6010000000001</c:v>
                </c:pt>
                <c:pt idx="20">
                  <c:v>1986.164</c:v>
                </c:pt>
                <c:pt idx="21">
                  <c:v>1875.7719999999999</c:v>
                </c:pt>
                <c:pt idx="22">
                  <c:v>1657.183</c:v>
                </c:pt>
                <c:pt idx="23">
                  <c:v>1717.741</c:v>
                </c:pt>
                <c:pt idx="24">
                  <c:v>1713.454</c:v>
                </c:pt>
                <c:pt idx="25">
                  <c:v>1480.2429999999999</c:v>
                </c:pt>
                <c:pt idx="26">
                  <c:v>1354.1849999999999</c:v>
                </c:pt>
                <c:pt idx="27">
                  <c:v>1353.415894</c:v>
                </c:pt>
                <c:pt idx="28">
                  <c:v>1333.94165</c:v>
                </c:pt>
                <c:pt idx="29">
                  <c:v>1280.4492190000001</c:v>
                </c:pt>
                <c:pt idx="30">
                  <c:v>1277.0529790000001</c:v>
                </c:pt>
                <c:pt idx="31">
                  <c:v>1241.5573730000001</c:v>
                </c:pt>
                <c:pt idx="32">
                  <c:v>1205.3616939999999</c:v>
                </c:pt>
                <c:pt idx="33">
                  <c:v>1209.7514650000001</c:v>
                </c:pt>
                <c:pt idx="34">
                  <c:v>1249.0611570000001</c:v>
                </c:pt>
                <c:pt idx="35">
                  <c:v>1264.3210449999999</c:v>
                </c:pt>
                <c:pt idx="36">
                  <c:v>1281.9079589999999</c:v>
                </c:pt>
                <c:pt idx="37">
                  <c:v>1280.6054690000001</c:v>
                </c:pt>
                <c:pt idx="38">
                  <c:v>1274.5329589999999</c:v>
                </c:pt>
                <c:pt idx="39">
                  <c:v>1277.212524</c:v>
                </c:pt>
                <c:pt idx="40">
                  <c:v>1278.5615230000001</c:v>
                </c:pt>
                <c:pt idx="41">
                  <c:v>1268.376953</c:v>
                </c:pt>
                <c:pt idx="42">
                  <c:v>1261.057251</c:v>
                </c:pt>
                <c:pt idx="43">
                  <c:v>1256.652466</c:v>
                </c:pt>
                <c:pt idx="44">
                  <c:v>1254.552612</c:v>
                </c:pt>
                <c:pt idx="45">
                  <c:v>1251.829712</c:v>
                </c:pt>
                <c:pt idx="46">
                  <c:v>1254.74353</c:v>
                </c:pt>
                <c:pt idx="47">
                  <c:v>1253.072876</c:v>
                </c:pt>
                <c:pt idx="48">
                  <c:v>1253.3485109999999</c:v>
                </c:pt>
                <c:pt idx="49">
                  <c:v>1253.658447</c:v>
                </c:pt>
                <c:pt idx="50">
                  <c:v>1248.997803</c:v>
                </c:pt>
                <c:pt idx="51">
                  <c:v>1247.4250489999999</c:v>
                </c:pt>
                <c:pt idx="52">
                  <c:v>1238.767212</c:v>
                </c:pt>
                <c:pt idx="53">
                  <c:v>1237.679077</c:v>
                </c:pt>
                <c:pt idx="54">
                  <c:v>1247.2882079999999</c:v>
                </c:pt>
                <c:pt idx="55">
                  <c:v>1247.3663329999999</c:v>
                </c:pt>
                <c:pt idx="56">
                  <c:v>1240.652832</c:v>
                </c:pt>
                <c:pt idx="57">
                  <c:v>1240.5014650000001</c:v>
                </c:pt>
                <c:pt idx="58">
                  <c:v>1239.2254640000001</c:v>
                </c:pt>
                <c:pt idx="59">
                  <c:v>1247.8504640000001</c:v>
                </c:pt>
                <c:pt idx="60">
                  <c:v>1249.79187</c:v>
                </c:pt>
              </c:numCache>
            </c:numRef>
          </c:val>
          <c:smooth val="0"/>
        </c:ser>
        <c:ser>
          <c:idx val="7"/>
          <c:order val="1"/>
          <c:tx>
            <c:strRef>
              <c:f>CO2_sector_fuels!$K$9</c:f>
              <c:strCache>
                <c:ptCount val="1"/>
                <c:pt idx="0">
                  <c:v>natural gas</c:v>
                </c:pt>
              </c:strCache>
            </c:strRef>
          </c:tx>
          <c:spPr>
            <a:ln w="22225" cap="rnd">
              <a:solidFill>
                <a:srgbClr val="0096D7"/>
              </a:solidFill>
              <a:round/>
            </a:ln>
            <a:effectLst/>
          </c:spPr>
          <c:marker>
            <c:symbol val="none"/>
          </c:marker>
          <c:cat>
            <c:numRef>
              <c:f>CO2_sector_fuels!$AQ$1:$CY$1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CO2_sector_fuels!$AQ$9:$CY$9</c:f>
              <c:numCache>
                <c:formatCode>0.000</c:formatCode>
                <c:ptCount val="61"/>
                <c:pt idx="0">
                  <c:v>1024.3489999999999</c:v>
                </c:pt>
                <c:pt idx="1">
                  <c:v>1046.8910000000001</c:v>
                </c:pt>
                <c:pt idx="2">
                  <c:v>1082.0509999999999</c:v>
                </c:pt>
                <c:pt idx="3">
                  <c:v>1109.068</c:v>
                </c:pt>
                <c:pt idx="4">
                  <c:v>1134.337</c:v>
                </c:pt>
                <c:pt idx="5">
                  <c:v>1183</c:v>
                </c:pt>
                <c:pt idx="6">
                  <c:v>1203.9559999999999</c:v>
                </c:pt>
                <c:pt idx="7">
                  <c:v>1210.2529999999999</c:v>
                </c:pt>
                <c:pt idx="8">
                  <c:v>1188.83</c:v>
                </c:pt>
                <c:pt idx="9">
                  <c:v>1193.202</c:v>
                </c:pt>
                <c:pt idx="10">
                  <c:v>1242.566</c:v>
                </c:pt>
                <c:pt idx="11">
                  <c:v>1187.778</c:v>
                </c:pt>
                <c:pt idx="12">
                  <c:v>1226.962</c:v>
                </c:pt>
                <c:pt idx="13">
                  <c:v>1193.1610000000001</c:v>
                </c:pt>
                <c:pt idx="14">
                  <c:v>1200.2619999999999</c:v>
                </c:pt>
                <c:pt idx="15">
                  <c:v>1182.912</c:v>
                </c:pt>
                <c:pt idx="16">
                  <c:v>1166.924</c:v>
                </c:pt>
                <c:pt idx="17">
                  <c:v>1240.722</c:v>
                </c:pt>
                <c:pt idx="18">
                  <c:v>1248.0440000000001</c:v>
                </c:pt>
                <c:pt idx="19">
                  <c:v>1224.942</c:v>
                </c:pt>
                <c:pt idx="20">
                  <c:v>1285.5609999999999</c:v>
                </c:pt>
                <c:pt idx="21">
                  <c:v>1304.8900000000001</c:v>
                </c:pt>
                <c:pt idx="22">
                  <c:v>1362.7550000000001</c:v>
                </c:pt>
                <c:pt idx="23">
                  <c:v>1400.2639999999999</c:v>
                </c:pt>
                <c:pt idx="24">
                  <c:v>1429.5360000000001</c:v>
                </c:pt>
                <c:pt idx="25">
                  <c:v>1472.558</c:v>
                </c:pt>
                <c:pt idx="26">
                  <c:v>1484.771</c:v>
                </c:pt>
                <c:pt idx="27">
                  <c:v>1441.9652100000001</c:v>
                </c:pt>
                <c:pt idx="28">
                  <c:v>1521.9216309999999</c:v>
                </c:pt>
                <c:pt idx="29">
                  <c:v>1566.998047</c:v>
                </c:pt>
                <c:pt idx="30">
                  <c:v>1567.1682129999999</c:v>
                </c:pt>
                <c:pt idx="31">
                  <c:v>1573.7504879999999</c:v>
                </c:pt>
                <c:pt idx="32">
                  <c:v>1590.0241699999999</c:v>
                </c:pt>
                <c:pt idx="33">
                  <c:v>1604.091553</c:v>
                </c:pt>
                <c:pt idx="34">
                  <c:v>1597.658203</c:v>
                </c:pt>
                <c:pt idx="35">
                  <c:v>1605.3012699999999</c:v>
                </c:pt>
                <c:pt idx="36">
                  <c:v>1609.9323730000001</c:v>
                </c:pt>
                <c:pt idx="37">
                  <c:v>1622.7772219999999</c:v>
                </c:pt>
                <c:pt idx="38">
                  <c:v>1640.0812989999999</c:v>
                </c:pt>
                <c:pt idx="39">
                  <c:v>1650.29126</c:v>
                </c:pt>
                <c:pt idx="40">
                  <c:v>1655.7102050000001</c:v>
                </c:pt>
                <c:pt idx="41">
                  <c:v>1663.68335</c:v>
                </c:pt>
                <c:pt idx="42">
                  <c:v>1668.2851559999999</c:v>
                </c:pt>
                <c:pt idx="43">
                  <c:v>1673.9930420000001</c:v>
                </c:pt>
                <c:pt idx="44">
                  <c:v>1686.303711</c:v>
                </c:pt>
                <c:pt idx="45">
                  <c:v>1693.040039</c:v>
                </c:pt>
                <c:pt idx="46">
                  <c:v>1703.0170900000001</c:v>
                </c:pt>
                <c:pt idx="47">
                  <c:v>1717.150635</c:v>
                </c:pt>
                <c:pt idx="48">
                  <c:v>1725.8967290000001</c:v>
                </c:pt>
                <c:pt idx="49">
                  <c:v>1736.0710449999999</c:v>
                </c:pt>
                <c:pt idx="50">
                  <c:v>1750.2470699999999</c:v>
                </c:pt>
                <c:pt idx="51">
                  <c:v>1762.623047</c:v>
                </c:pt>
                <c:pt idx="52">
                  <c:v>1776.368774</c:v>
                </c:pt>
                <c:pt idx="53">
                  <c:v>1788.097168</c:v>
                </c:pt>
                <c:pt idx="54">
                  <c:v>1792.692749</c:v>
                </c:pt>
                <c:pt idx="55">
                  <c:v>1801.2978519999999</c:v>
                </c:pt>
                <c:pt idx="56">
                  <c:v>1811.647827</c:v>
                </c:pt>
                <c:pt idx="57">
                  <c:v>1822.7048339999999</c:v>
                </c:pt>
                <c:pt idx="58">
                  <c:v>1835.862061</c:v>
                </c:pt>
                <c:pt idx="59">
                  <c:v>1844.12915</c:v>
                </c:pt>
                <c:pt idx="60">
                  <c:v>1860.4001459999999</c:v>
                </c:pt>
              </c:numCache>
            </c:numRef>
          </c:val>
          <c:smooth val="0"/>
        </c:ser>
        <c:ser>
          <c:idx val="0"/>
          <c:order val="2"/>
          <c:tx>
            <c:strRef>
              <c:f>CO2_sector_fuels!$K$8</c:f>
              <c:strCache>
                <c:ptCount val="1"/>
                <c:pt idx="0">
                  <c:v>petroleum</c:v>
                </c:pt>
              </c:strCache>
            </c:strRef>
          </c:tx>
          <c:spPr>
            <a:ln w="22225" cap="rnd">
              <a:solidFill>
                <a:srgbClr val="BD732A"/>
              </a:solidFill>
              <a:round/>
            </a:ln>
            <a:effectLst/>
          </c:spPr>
          <c:marker>
            <c:symbol val="none"/>
          </c:marker>
          <c:cat>
            <c:numRef>
              <c:f>CO2_sector_fuels!$AQ$1:$CY$1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CO2_sector_fuels!$AQ$8:$CY$8</c:f>
              <c:numCache>
                <c:formatCode>0.000</c:formatCode>
                <c:ptCount val="61"/>
                <c:pt idx="0">
                  <c:v>2186.7020000000002</c:v>
                </c:pt>
                <c:pt idx="1">
                  <c:v>2130.855</c:v>
                </c:pt>
                <c:pt idx="2">
                  <c:v>2174.1680000000001</c:v>
                </c:pt>
                <c:pt idx="3">
                  <c:v>2184.1480000000001</c:v>
                </c:pt>
                <c:pt idx="4">
                  <c:v>2224.096</c:v>
                </c:pt>
                <c:pt idx="5">
                  <c:v>2216.3229999999999</c:v>
                </c:pt>
                <c:pt idx="6">
                  <c:v>2300.1060000000002</c:v>
                </c:pt>
                <c:pt idx="7">
                  <c:v>2323.2020000000002</c:v>
                </c:pt>
                <c:pt idx="8">
                  <c:v>2371.6239999999998</c:v>
                </c:pt>
                <c:pt idx="9">
                  <c:v>2421.511</c:v>
                </c:pt>
                <c:pt idx="10">
                  <c:v>2459.3090000000002</c:v>
                </c:pt>
                <c:pt idx="11">
                  <c:v>2474.2840000000001</c:v>
                </c:pt>
                <c:pt idx="12">
                  <c:v>2469.761</c:v>
                </c:pt>
                <c:pt idx="13">
                  <c:v>2512.8530000000001</c:v>
                </c:pt>
                <c:pt idx="14">
                  <c:v>2598.2199999999998</c:v>
                </c:pt>
                <c:pt idx="15">
                  <c:v>2616.8829999999998</c:v>
                </c:pt>
                <c:pt idx="16">
                  <c:v>2584.261</c:v>
                </c:pt>
                <c:pt idx="17">
                  <c:v>2575.88</c:v>
                </c:pt>
                <c:pt idx="18">
                  <c:v>2409.3270000000002</c:v>
                </c:pt>
                <c:pt idx="19">
                  <c:v>2273.4209999999998</c:v>
                </c:pt>
                <c:pt idx="20">
                  <c:v>2298.7739999999999</c:v>
                </c:pt>
                <c:pt idx="21">
                  <c:v>2252.3679999999999</c:v>
                </c:pt>
                <c:pt idx="22">
                  <c:v>2200.136</c:v>
                </c:pt>
                <c:pt idx="23">
                  <c:v>2231.0509999999999</c:v>
                </c:pt>
                <c:pt idx="24">
                  <c:v>2251.799</c:v>
                </c:pt>
                <c:pt idx="25">
                  <c:v>2295.0039999999999</c:v>
                </c:pt>
                <c:pt idx="26">
                  <c:v>2323.5050000000001</c:v>
                </c:pt>
                <c:pt idx="27">
                  <c:v>2343.6140140000002</c:v>
                </c:pt>
                <c:pt idx="28">
                  <c:v>2389.4780270000001</c:v>
                </c:pt>
                <c:pt idx="29">
                  <c:v>2370.7646479999999</c:v>
                </c:pt>
                <c:pt idx="30">
                  <c:v>2331.1669919999999</c:v>
                </c:pt>
                <c:pt idx="31">
                  <c:v>2309.4711910000001</c:v>
                </c:pt>
                <c:pt idx="32">
                  <c:v>2280.9497070000002</c:v>
                </c:pt>
                <c:pt idx="33">
                  <c:v>2252.2094729999999</c:v>
                </c:pt>
                <c:pt idx="34">
                  <c:v>2227.0754390000002</c:v>
                </c:pt>
                <c:pt idx="35">
                  <c:v>2197.6469729999999</c:v>
                </c:pt>
                <c:pt idx="36">
                  <c:v>2171.1435550000001</c:v>
                </c:pt>
                <c:pt idx="37">
                  <c:v>2151.8657229999999</c:v>
                </c:pt>
                <c:pt idx="38">
                  <c:v>2135.4794919999999</c:v>
                </c:pt>
                <c:pt idx="39">
                  <c:v>2120.2641600000002</c:v>
                </c:pt>
                <c:pt idx="40">
                  <c:v>2106.766357</c:v>
                </c:pt>
                <c:pt idx="41">
                  <c:v>2098.7851559999999</c:v>
                </c:pt>
                <c:pt idx="42">
                  <c:v>2088.5061040000001</c:v>
                </c:pt>
                <c:pt idx="43">
                  <c:v>2079.0786130000001</c:v>
                </c:pt>
                <c:pt idx="44">
                  <c:v>2071.5410160000001</c:v>
                </c:pt>
                <c:pt idx="45">
                  <c:v>2066.7077640000002</c:v>
                </c:pt>
                <c:pt idx="46">
                  <c:v>2065.2817380000001</c:v>
                </c:pt>
                <c:pt idx="47">
                  <c:v>2062.6069339999999</c:v>
                </c:pt>
                <c:pt idx="48">
                  <c:v>2064.2670899999998</c:v>
                </c:pt>
                <c:pt idx="49">
                  <c:v>2065.320068</c:v>
                </c:pt>
                <c:pt idx="50">
                  <c:v>2068.6784670000002</c:v>
                </c:pt>
                <c:pt idx="51">
                  <c:v>2072.4375</c:v>
                </c:pt>
                <c:pt idx="52">
                  <c:v>2077.154297</c:v>
                </c:pt>
                <c:pt idx="53">
                  <c:v>2083.8271479999999</c:v>
                </c:pt>
                <c:pt idx="54">
                  <c:v>2091.5974120000001</c:v>
                </c:pt>
                <c:pt idx="55">
                  <c:v>2097.6933589999999</c:v>
                </c:pt>
                <c:pt idx="56">
                  <c:v>2106.017578</c:v>
                </c:pt>
                <c:pt idx="57">
                  <c:v>2116.5417480000001</c:v>
                </c:pt>
                <c:pt idx="58">
                  <c:v>2129.5402829999998</c:v>
                </c:pt>
                <c:pt idx="59">
                  <c:v>2142.7246089999999</c:v>
                </c:pt>
                <c:pt idx="60">
                  <c:v>2155.7436520000001</c:v>
                </c:pt>
              </c:numCache>
            </c:numRef>
          </c:val>
          <c:smooth val="0"/>
        </c:ser>
        <c:dLbls>
          <c:showLegendKey val="0"/>
          <c:showVal val="0"/>
          <c:showCatName val="0"/>
          <c:showSerName val="0"/>
          <c:showPercent val="0"/>
          <c:showBubbleSize val="0"/>
        </c:dLbls>
        <c:smooth val="0"/>
        <c:axId val="157493760"/>
        <c:axId val="157494320"/>
      </c:lineChart>
      <c:catAx>
        <c:axId val="157493760"/>
        <c:scaling>
          <c:orientation val="minMax"/>
        </c:scaling>
        <c:delete val="0"/>
        <c:axPos val="b"/>
        <c:numFmt formatCode="General" sourceLinked="1"/>
        <c:majorTickMark val="out"/>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7494320"/>
        <c:crosses val="autoZero"/>
        <c:auto val="1"/>
        <c:lblAlgn val="ctr"/>
        <c:lblOffset val="100"/>
        <c:tickLblSkip val="10"/>
        <c:tickMarkSkip val="10"/>
        <c:noMultiLvlLbl val="0"/>
      </c:catAx>
      <c:valAx>
        <c:axId val="157494320"/>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7493760"/>
        <c:crossesAt val="28"/>
        <c:crossBetween val="midCat"/>
        <c:dispUnits>
          <c:builtInUnit val="thousands"/>
        </c:dispUnits>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4">
    <c:autoUpdate val="0"/>
  </c:externalData>
  <c:userShapes r:id="rId5"/>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4634222805482647"/>
          <c:w val="0.86413963879515066"/>
          <c:h val="0.76398148148148159"/>
        </c:manualLayout>
      </c:layout>
      <c:lineChart>
        <c:grouping val="standard"/>
        <c:varyColors val="0"/>
        <c:ser>
          <c:idx val="0"/>
          <c:order val="0"/>
          <c:tx>
            <c:strRef>
              <c:f>production_resource_cases!$C$27</c:f>
              <c:strCache>
                <c:ptCount val="1"/>
                <c:pt idx="0">
                  <c:v>LOGRT</c:v>
                </c:pt>
              </c:strCache>
            </c:strRef>
          </c:tx>
          <c:spPr>
            <a:ln w="28575" cap="rnd">
              <a:solidFill>
                <a:schemeClr val="accent3"/>
              </a:solidFill>
              <a:round/>
            </a:ln>
            <a:effectLst/>
          </c:spPr>
          <c:marker>
            <c:symbol val="none"/>
          </c:marker>
          <c:cat>
            <c:numRef>
              <c:f>production_resource_cases!$BC$1:$DA$1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production_resource_cases!$BC$27:$DA$27</c:f>
              <c:numCache>
                <c:formatCode>General</c:formatCode>
                <c:ptCount val="51"/>
                <c:pt idx="17">
                  <c:v>27.097580000000001</c:v>
                </c:pt>
                <c:pt idx="18">
                  <c:v>28.482851</c:v>
                </c:pt>
                <c:pt idx="19">
                  <c:v>29.002251000000001</c:v>
                </c:pt>
                <c:pt idx="20">
                  <c:v>29.390218999999998</c:v>
                </c:pt>
                <c:pt idx="21">
                  <c:v>28.974423999999999</c:v>
                </c:pt>
                <c:pt idx="22">
                  <c:v>29.105701</c:v>
                </c:pt>
                <c:pt idx="23">
                  <c:v>29.483685999999999</c:v>
                </c:pt>
                <c:pt idx="24">
                  <c:v>29.76652</c:v>
                </c:pt>
                <c:pt idx="25">
                  <c:v>29.900908000000001</c:v>
                </c:pt>
                <c:pt idx="26">
                  <c:v>30.006786000000002</c:v>
                </c:pt>
                <c:pt idx="27">
                  <c:v>29.908940999999999</c:v>
                </c:pt>
                <c:pt idx="28">
                  <c:v>29.909279000000002</c:v>
                </c:pt>
                <c:pt idx="29">
                  <c:v>29.93552</c:v>
                </c:pt>
                <c:pt idx="30">
                  <c:v>29.717672</c:v>
                </c:pt>
                <c:pt idx="31">
                  <c:v>29.68965</c:v>
                </c:pt>
                <c:pt idx="32">
                  <c:v>29.632061</c:v>
                </c:pt>
                <c:pt idx="33">
                  <c:v>29.584959000000001</c:v>
                </c:pt>
                <c:pt idx="34">
                  <c:v>29.661776</c:v>
                </c:pt>
                <c:pt idx="35">
                  <c:v>29.589086999999999</c:v>
                </c:pt>
                <c:pt idx="36">
                  <c:v>29.638242999999999</c:v>
                </c:pt>
                <c:pt idx="37">
                  <c:v>29.597887</c:v>
                </c:pt>
                <c:pt idx="38">
                  <c:v>29.631529</c:v>
                </c:pt>
                <c:pt idx="39">
                  <c:v>29.587509000000001</c:v>
                </c:pt>
                <c:pt idx="40">
                  <c:v>29.563723</c:v>
                </c:pt>
                <c:pt idx="41">
                  <c:v>29.517330000000001</c:v>
                </c:pt>
                <c:pt idx="42">
                  <c:v>29.463531</c:v>
                </c:pt>
                <c:pt idx="43">
                  <c:v>29.449245000000001</c:v>
                </c:pt>
                <c:pt idx="44">
                  <c:v>29.562536000000001</c:v>
                </c:pt>
                <c:pt idx="45">
                  <c:v>29.629183000000001</c:v>
                </c:pt>
                <c:pt idx="46">
                  <c:v>29.667104999999999</c:v>
                </c:pt>
                <c:pt idx="47">
                  <c:v>29.743925000000001</c:v>
                </c:pt>
                <c:pt idx="48">
                  <c:v>30.011837</c:v>
                </c:pt>
                <c:pt idx="49">
                  <c:v>30.042496</c:v>
                </c:pt>
                <c:pt idx="50">
                  <c:v>30.202172999999998</c:v>
                </c:pt>
              </c:numCache>
            </c:numRef>
          </c:val>
          <c:smooth val="0"/>
        </c:ser>
        <c:ser>
          <c:idx val="1"/>
          <c:order val="1"/>
          <c:tx>
            <c:strRef>
              <c:f>production_resource_cases!$C$28</c:f>
              <c:strCache>
                <c:ptCount val="1"/>
                <c:pt idx="0">
                  <c:v>HOGRT</c:v>
                </c:pt>
              </c:strCache>
            </c:strRef>
          </c:tx>
          <c:spPr>
            <a:ln w="28575" cap="rnd">
              <a:solidFill>
                <a:schemeClr val="accent2"/>
              </a:solidFill>
              <a:round/>
            </a:ln>
            <a:effectLst/>
          </c:spPr>
          <c:marker>
            <c:symbol val="none"/>
          </c:marker>
          <c:cat>
            <c:numRef>
              <c:f>production_resource_cases!$BC$1:$DA$1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production_resource_cases!$BC$28:$DA$28</c:f>
              <c:numCache>
                <c:formatCode>General</c:formatCode>
                <c:ptCount val="51"/>
                <c:pt idx="17">
                  <c:v>27.111844999999999</c:v>
                </c:pt>
                <c:pt idx="18">
                  <c:v>29.251477999999999</c:v>
                </c:pt>
                <c:pt idx="19">
                  <c:v>32.179554000000003</c:v>
                </c:pt>
                <c:pt idx="20">
                  <c:v>33.691218999999997</c:v>
                </c:pt>
                <c:pt idx="21">
                  <c:v>35.262756000000003</c:v>
                </c:pt>
                <c:pt idx="22">
                  <c:v>36.563231999999999</c:v>
                </c:pt>
                <c:pt idx="23">
                  <c:v>37.833759000000001</c:v>
                </c:pt>
                <c:pt idx="24">
                  <c:v>39.033287000000001</c:v>
                </c:pt>
                <c:pt idx="25">
                  <c:v>40.179619000000002</c:v>
                </c:pt>
                <c:pt idx="26">
                  <c:v>41.278388999999997</c:v>
                </c:pt>
                <c:pt idx="27">
                  <c:v>42.218249999999998</c:v>
                </c:pt>
                <c:pt idx="28">
                  <c:v>43.087994000000002</c:v>
                </c:pt>
                <c:pt idx="29">
                  <c:v>43.851021000000003</c:v>
                </c:pt>
                <c:pt idx="30">
                  <c:v>44.432777000000002</c:v>
                </c:pt>
                <c:pt idx="31">
                  <c:v>45.038021000000001</c:v>
                </c:pt>
                <c:pt idx="32">
                  <c:v>45.486834999999999</c:v>
                </c:pt>
                <c:pt idx="33">
                  <c:v>45.934654000000002</c:v>
                </c:pt>
                <c:pt idx="34">
                  <c:v>46.359138000000002</c:v>
                </c:pt>
                <c:pt idx="35">
                  <c:v>46.855370000000001</c:v>
                </c:pt>
                <c:pt idx="36">
                  <c:v>47.456218999999997</c:v>
                </c:pt>
                <c:pt idx="37">
                  <c:v>48.080638999999998</c:v>
                </c:pt>
                <c:pt idx="38">
                  <c:v>48.741737000000001</c:v>
                </c:pt>
                <c:pt idx="39">
                  <c:v>49.404549000000003</c:v>
                </c:pt>
                <c:pt idx="40">
                  <c:v>49.975833999999999</c:v>
                </c:pt>
                <c:pt idx="41">
                  <c:v>50.516269999999999</c:v>
                </c:pt>
                <c:pt idx="42">
                  <c:v>51.002789</c:v>
                </c:pt>
                <c:pt idx="43">
                  <c:v>51.520640999999998</c:v>
                </c:pt>
                <c:pt idx="44">
                  <c:v>52.107861</c:v>
                </c:pt>
                <c:pt idx="45">
                  <c:v>52.575378000000001</c:v>
                </c:pt>
                <c:pt idx="46">
                  <c:v>53.068119000000003</c:v>
                </c:pt>
                <c:pt idx="47">
                  <c:v>53.654429999999998</c:v>
                </c:pt>
                <c:pt idx="48">
                  <c:v>54.233561999999999</c:v>
                </c:pt>
                <c:pt idx="49">
                  <c:v>54.733929000000003</c:v>
                </c:pt>
                <c:pt idx="50">
                  <c:v>55.266193000000001</c:v>
                </c:pt>
              </c:numCache>
            </c:numRef>
          </c:val>
          <c:smooth val="0"/>
        </c:ser>
        <c:ser>
          <c:idx val="3"/>
          <c:order val="2"/>
          <c:tx>
            <c:strRef>
              <c:f>production_resource_cases!$C$26</c:f>
              <c:strCache>
                <c:ptCount val="1"/>
                <c:pt idx="0">
                  <c:v>REF</c:v>
                </c:pt>
              </c:strCache>
            </c:strRef>
          </c:tx>
          <c:spPr>
            <a:ln w="28575" cap="rnd">
              <a:solidFill>
                <a:schemeClr val="tx2"/>
              </a:solidFill>
              <a:round/>
            </a:ln>
            <a:effectLst/>
          </c:spPr>
          <c:marker>
            <c:symbol val="none"/>
          </c:marker>
          <c:cat>
            <c:numRef>
              <c:f>production_resource_cases!$BC$1:$DA$1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production_resource_cases!$BC$26:$DA$26</c:f>
              <c:numCache>
                <c:formatCode>General</c:formatCode>
                <c:ptCount val="51"/>
                <c:pt idx="0">
                  <c:v>19.181979999999999</c:v>
                </c:pt>
                <c:pt idx="1">
                  <c:v>19.616311000000003</c:v>
                </c:pt>
                <c:pt idx="2">
                  <c:v>18.927788</c:v>
                </c:pt>
                <c:pt idx="3">
                  <c:v>19.098544</c:v>
                </c:pt>
                <c:pt idx="4">
                  <c:v>18.590890999999999</c:v>
                </c:pt>
                <c:pt idx="5">
                  <c:v>18.050598000000001</c:v>
                </c:pt>
                <c:pt idx="6">
                  <c:v>18.503605</c:v>
                </c:pt>
                <c:pt idx="7">
                  <c:v>19.266026</c:v>
                </c:pt>
                <c:pt idx="8">
                  <c:v>20.158601999999998</c:v>
                </c:pt>
                <c:pt idx="9">
                  <c:v>20.623853999999998</c:v>
                </c:pt>
                <c:pt idx="10">
                  <c:v>21.315507</c:v>
                </c:pt>
                <c:pt idx="11">
                  <c:v>22.901879000000001</c:v>
                </c:pt>
                <c:pt idx="12">
                  <c:v>24.033266000000001</c:v>
                </c:pt>
                <c:pt idx="13">
                  <c:v>24.205522999999999</c:v>
                </c:pt>
                <c:pt idx="14">
                  <c:v>25.889605</c:v>
                </c:pt>
                <c:pt idx="15">
                  <c:v>27.059502999999999</c:v>
                </c:pt>
                <c:pt idx="16">
                  <c:v>26.459310000000002</c:v>
                </c:pt>
                <c:pt idx="17">
                  <c:v>27.098717000000001</c:v>
                </c:pt>
                <c:pt idx="18">
                  <c:v>28.957833999999998</c:v>
                </c:pt>
                <c:pt idx="19">
                  <c:v>31.190218000000002</c:v>
                </c:pt>
                <c:pt idx="20">
                  <c:v>32.661513999999997</c:v>
                </c:pt>
                <c:pt idx="21">
                  <c:v>33.089751999999997</c:v>
                </c:pt>
                <c:pt idx="22">
                  <c:v>33.844237999999997</c:v>
                </c:pt>
                <c:pt idx="23">
                  <c:v>34.606892000000002</c:v>
                </c:pt>
                <c:pt idx="24">
                  <c:v>35.178581000000001</c:v>
                </c:pt>
                <c:pt idx="25">
                  <c:v>35.785069</c:v>
                </c:pt>
                <c:pt idx="26">
                  <c:v>36.235439</c:v>
                </c:pt>
                <c:pt idx="27">
                  <c:v>36.818038999999999</c:v>
                </c:pt>
                <c:pt idx="28">
                  <c:v>37.349274000000001</c:v>
                </c:pt>
                <c:pt idx="29">
                  <c:v>37.663001999999999</c:v>
                </c:pt>
                <c:pt idx="30">
                  <c:v>37.829329999999999</c:v>
                </c:pt>
                <c:pt idx="31">
                  <c:v>38.004635</c:v>
                </c:pt>
                <c:pt idx="32">
                  <c:v>38.117004000000001</c:v>
                </c:pt>
                <c:pt idx="33">
                  <c:v>38.249465999999998</c:v>
                </c:pt>
                <c:pt idx="34">
                  <c:v>38.546470999999997</c:v>
                </c:pt>
                <c:pt idx="35">
                  <c:v>38.720581000000003</c:v>
                </c:pt>
                <c:pt idx="36">
                  <c:v>39.017445000000002</c:v>
                </c:pt>
                <c:pt idx="37">
                  <c:v>39.375717000000002</c:v>
                </c:pt>
                <c:pt idx="38">
                  <c:v>39.570228999999998</c:v>
                </c:pt>
                <c:pt idx="39">
                  <c:v>39.820656</c:v>
                </c:pt>
                <c:pt idx="40">
                  <c:v>40.154719999999998</c:v>
                </c:pt>
                <c:pt idx="41">
                  <c:v>40.403953999999999</c:v>
                </c:pt>
                <c:pt idx="42">
                  <c:v>40.718319000000001</c:v>
                </c:pt>
                <c:pt idx="43">
                  <c:v>40.991549999999997</c:v>
                </c:pt>
                <c:pt idx="44">
                  <c:v>41.255589000000001</c:v>
                </c:pt>
                <c:pt idx="45">
                  <c:v>41.462952000000001</c:v>
                </c:pt>
                <c:pt idx="46">
                  <c:v>41.760136000000003</c:v>
                </c:pt>
                <c:pt idx="47">
                  <c:v>42.075218</c:v>
                </c:pt>
                <c:pt idx="48">
                  <c:v>42.399509000000002</c:v>
                </c:pt>
                <c:pt idx="49">
                  <c:v>42.599857</c:v>
                </c:pt>
                <c:pt idx="50">
                  <c:v>42.978988999999999</c:v>
                </c:pt>
              </c:numCache>
            </c:numRef>
          </c:val>
          <c:smooth val="0"/>
        </c:ser>
        <c:ser>
          <c:idx val="2"/>
          <c:order val="3"/>
          <c:tx>
            <c:strRef>
              <c:f>production_resource_cases!$C$29</c:f>
              <c:strCache>
                <c:ptCount val="1"/>
                <c:pt idx="0">
                  <c:v>REF_2017_NOCPP</c:v>
                </c:pt>
              </c:strCache>
            </c:strRef>
          </c:tx>
          <c:spPr>
            <a:ln w="28575" cap="rnd">
              <a:solidFill>
                <a:schemeClr val="accent5"/>
              </a:solidFill>
              <a:prstDash val="sysDash"/>
              <a:round/>
            </a:ln>
            <a:effectLst/>
          </c:spPr>
          <c:marker>
            <c:symbol val="none"/>
          </c:marker>
          <c:cat>
            <c:numRef>
              <c:f>production_resource_cases!$BC$1:$DA$1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production_resource_cases!$BC$29:$DA$29</c:f>
              <c:numCache>
                <c:formatCode>General</c:formatCode>
                <c:ptCount val="51"/>
                <c:pt idx="17">
                  <c:v>27.857693000000001</c:v>
                </c:pt>
                <c:pt idx="18">
                  <c:v>29.149529000000001</c:v>
                </c:pt>
                <c:pt idx="19">
                  <c:v>30.037248999999999</c:v>
                </c:pt>
                <c:pt idx="20">
                  <c:v>30.827705000000002</c:v>
                </c:pt>
                <c:pt idx="21">
                  <c:v>30.954079</c:v>
                </c:pt>
                <c:pt idx="22">
                  <c:v>31.377459000000002</c:v>
                </c:pt>
                <c:pt idx="23">
                  <c:v>31.940556999999998</c:v>
                </c:pt>
                <c:pt idx="24">
                  <c:v>32.471752000000002</c:v>
                </c:pt>
                <c:pt idx="25">
                  <c:v>32.967162999999999</c:v>
                </c:pt>
                <c:pt idx="26">
                  <c:v>33.447758</c:v>
                </c:pt>
                <c:pt idx="27">
                  <c:v>33.636581</c:v>
                </c:pt>
                <c:pt idx="28">
                  <c:v>33.910136999999999</c:v>
                </c:pt>
                <c:pt idx="29">
                  <c:v>34.114662000000003</c:v>
                </c:pt>
                <c:pt idx="30">
                  <c:v>34.250163999999998</c:v>
                </c:pt>
                <c:pt idx="31">
                  <c:v>34.422108000000001</c:v>
                </c:pt>
                <c:pt idx="32">
                  <c:v>34.675708999999998</c:v>
                </c:pt>
                <c:pt idx="33">
                  <c:v>34.946781000000001</c:v>
                </c:pt>
                <c:pt idx="34">
                  <c:v>35.315510000000003</c:v>
                </c:pt>
                <c:pt idx="35">
                  <c:v>35.829951999999999</c:v>
                </c:pt>
                <c:pt idx="36">
                  <c:v>36.240260999999997</c:v>
                </c:pt>
                <c:pt idx="37">
                  <c:v>36.597397000000001</c:v>
                </c:pt>
                <c:pt idx="38">
                  <c:v>36.875061000000002</c:v>
                </c:pt>
                <c:pt idx="39">
                  <c:v>37.218333999999999</c:v>
                </c:pt>
                <c:pt idx="40">
                  <c:v>37.402797999999997</c:v>
                </c:pt>
                <c:pt idx="41">
                  <c:v>37.586575000000003</c:v>
                </c:pt>
                <c:pt idx="42">
                  <c:v>37.697651</c:v>
                </c:pt>
                <c:pt idx="43">
                  <c:v>37.889831999999998</c:v>
                </c:pt>
                <c:pt idx="44">
                  <c:v>38.166415999999998</c:v>
                </c:pt>
                <c:pt idx="45">
                  <c:v>38.437828000000003</c:v>
                </c:pt>
                <c:pt idx="46">
                  <c:v>38.673653000000002</c:v>
                </c:pt>
                <c:pt idx="47">
                  <c:v>38.938693999999998</c:v>
                </c:pt>
                <c:pt idx="48">
                  <c:v>39.158157000000003</c:v>
                </c:pt>
                <c:pt idx="49">
                  <c:v>39.380530999999998</c:v>
                </c:pt>
                <c:pt idx="50">
                  <c:v>39.660843</c:v>
                </c:pt>
              </c:numCache>
            </c:numRef>
          </c:val>
          <c:smooth val="0"/>
        </c:ser>
        <c:dLbls>
          <c:showLegendKey val="0"/>
          <c:showVal val="0"/>
          <c:showCatName val="0"/>
          <c:showSerName val="0"/>
          <c:showPercent val="0"/>
          <c:showBubbleSize val="0"/>
        </c:dLbls>
        <c:smooth val="0"/>
        <c:axId val="253612528"/>
        <c:axId val="253613088"/>
      </c:lineChart>
      <c:catAx>
        <c:axId val="25361252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613088"/>
        <c:crosses val="autoZero"/>
        <c:auto val="1"/>
        <c:lblAlgn val="ctr"/>
        <c:lblOffset val="100"/>
        <c:tickLblSkip val="10"/>
        <c:tickMarkSkip val="10"/>
        <c:noMultiLvlLbl val="0"/>
      </c:catAx>
      <c:valAx>
        <c:axId val="253613088"/>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612528"/>
        <c:crossesAt val="18"/>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4634222805482647"/>
          <c:w val="0.82830244542602904"/>
          <c:h val="0.76398148148148159"/>
        </c:manualLayout>
      </c:layout>
      <c:areaChart>
        <c:grouping val="stacked"/>
        <c:varyColors val="0"/>
        <c:ser>
          <c:idx val="1"/>
          <c:order val="0"/>
          <c:tx>
            <c:strRef>
              <c:f>NEW_production_ref!$B$29</c:f>
              <c:strCache>
                <c:ptCount val="1"/>
                <c:pt idx="0">
                  <c:v>"other"</c:v>
                </c:pt>
              </c:strCache>
            </c:strRef>
          </c:tx>
          <c:spPr>
            <a:solidFill>
              <a:schemeClr val="tx1">
                <a:lumMod val="50000"/>
                <a:lumOff val="50000"/>
              </a:schemeClr>
            </a:solidFill>
            <a:ln w="25400">
              <a:noFill/>
            </a:ln>
            <a:effectLst/>
          </c:spPr>
          <c:cat>
            <c:numRef>
              <c:f>NEW_production_ref!$BC$1:$DA$1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NEW_production_ref!$BC$29:$DA$29</c:f>
              <c:numCache>
                <c:formatCode>General</c:formatCode>
                <c:ptCount val="51"/>
                <c:pt idx="0">
                  <c:v>1.7923979999999999</c:v>
                </c:pt>
                <c:pt idx="1">
                  <c:v>1.8666199999999999</c:v>
                </c:pt>
                <c:pt idx="2">
                  <c:v>1.934866</c:v>
                </c:pt>
                <c:pt idx="3">
                  <c:v>2.064263</c:v>
                </c:pt>
                <c:pt idx="4">
                  <c:v>2.0408499999999998</c:v>
                </c:pt>
                <c:pt idx="5">
                  <c:v>2.1057939999999999</c:v>
                </c:pt>
                <c:pt idx="6">
                  <c:v>2.1048550000000001</c:v>
                </c:pt>
                <c:pt idx="7">
                  <c:v>2.1140499999999998</c:v>
                </c:pt>
                <c:pt idx="8">
                  <c:v>2.1790609999999999</c:v>
                </c:pt>
                <c:pt idx="9">
                  <c:v>2.1819929999999998</c:v>
                </c:pt>
                <c:pt idx="10">
                  <c:v>2.06467</c:v>
                </c:pt>
                <c:pt idx="11">
                  <c:v>1.9306619999999999</c:v>
                </c:pt>
                <c:pt idx="12">
                  <c:v>1.815348</c:v>
                </c:pt>
                <c:pt idx="13">
                  <c:v>1.6078170000000001</c:v>
                </c:pt>
                <c:pt idx="14">
                  <c:v>1.5084419999999998</c:v>
                </c:pt>
                <c:pt idx="15">
                  <c:v>1.4094439999999999</c:v>
                </c:pt>
                <c:pt idx="16">
                  <c:v>1.3027980000000001</c:v>
                </c:pt>
                <c:pt idx="17">
                  <c:v>1.2129780000000001</c:v>
                </c:pt>
                <c:pt idx="18">
                  <c:v>1.1303700000000001</c:v>
                </c:pt>
                <c:pt idx="19">
                  <c:v>1.17371</c:v>
                </c:pt>
                <c:pt idx="20">
                  <c:v>1.1567050000000001</c:v>
                </c:pt>
                <c:pt idx="21">
                  <c:v>1.1297159999999999</c:v>
                </c:pt>
                <c:pt idx="22">
                  <c:v>1.130042</c:v>
                </c:pt>
                <c:pt idx="23">
                  <c:v>1.1303079999999999</c:v>
                </c:pt>
                <c:pt idx="24">
                  <c:v>1.1177140000000001</c:v>
                </c:pt>
                <c:pt idx="25">
                  <c:v>1.106884</c:v>
                </c:pt>
                <c:pt idx="26">
                  <c:v>1.0994999999999999</c:v>
                </c:pt>
                <c:pt idx="27">
                  <c:v>1.082125</c:v>
                </c:pt>
                <c:pt idx="28">
                  <c:v>1.0659700000000001</c:v>
                </c:pt>
                <c:pt idx="29">
                  <c:v>1.056999</c:v>
                </c:pt>
                <c:pt idx="30">
                  <c:v>1.0449580000000001</c:v>
                </c:pt>
                <c:pt idx="31">
                  <c:v>1.036626</c:v>
                </c:pt>
                <c:pt idx="32">
                  <c:v>1.022465</c:v>
                </c:pt>
                <c:pt idx="33">
                  <c:v>0.99964300000000006</c:v>
                </c:pt>
                <c:pt idx="34">
                  <c:v>0.98202499999999993</c:v>
                </c:pt>
                <c:pt idx="35">
                  <c:v>0.96991699999999992</c:v>
                </c:pt>
                <c:pt idx="36">
                  <c:v>0.96580100000000002</c:v>
                </c:pt>
                <c:pt idx="37">
                  <c:v>0.95251600000000003</c:v>
                </c:pt>
                <c:pt idx="38">
                  <c:v>0.941936</c:v>
                </c:pt>
                <c:pt idx="39">
                  <c:v>0.93567600000000006</c:v>
                </c:pt>
                <c:pt idx="40">
                  <c:v>0.93210700000000002</c:v>
                </c:pt>
                <c:pt idx="41">
                  <c:v>0.92080800000000007</c:v>
                </c:pt>
                <c:pt idx="42">
                  <c:v>0.914493</c:v>
                </c:pt>
                <c:pt idx="43">
                  <c:v>0.90732100000000004</c:v>
                </c:pt>
                <c:pt idx="44">
                  <c:v>0.87826800000000005</c:v>
                </c:pt>
                <c:pt idx="45">
                  <c:v>0.87262499999999998</c:v>
                </c:pt>
                <c:pt idx="46">
                  <c:v>0.8504290000000001</c:v>
                </c:pt>
                <c:pt idx="47">
                  <c:v>0.84255000000000002</c:v>
                </c:pt>
                <c:pt idx="48">
                  <c:v>0.82903400000000005</c:v>
                </c:pt>
                <c:pt idx="49">
                  <c:v>0.82139899999999999</c:v>
                </c:pt>
                <c:pt idx="50">
                  <c:v>0.81455500000000003</c:v>
                </c:pt>
              </c:numCache>
            </c:numRef>
          </c:val>
        </c:ser>
        <c:ser>
          <c:idx val="4"/>
          <c:order val="1"/>
          <c:tx>
            <c:strRef>
              <c:f>NEW_production_ref!$B$27</c:f>
              <c:strCache>
                <c:ptCount val="1"/>
                <c:pt idx="0">
                  <c:v>Lower 48 offshore</c:v>
                </c:pt>
              </c:strCache>
            </c:strRef>
          </c:tx>
          <c:spPr>
            <a:solidFill>
              <a:schemeClr val="accent1"/>
            </a:solidFill>
            <a:ln>
              <a:noFill/>
            </a:ln>
            <a:effectLst/>
          </c:spPr>
          <c:cat>
            <c:numRef>
              <c:f>NEW_production_ref!$BC$1:$DA$1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NEW_production_ref!$BC$27:$DA$27</c:f>
              <c:numCache>
                <c:formatCode>General</c:formatCode>
                <c:ptCount val="51"/>
                <c:pt idx="0">
                  <c:v>4.7943119999999997</c:v>
                </c:pt>
                <c:pt idx="1">
                  <c:v>5.4784980000000001</c:v>
                </c:pt>
                <c:pt idx="2">
                  <c:v>4.9472139999999998</c:v>
                </c:pt>
                <c:pt idx="3">
                  <c:v>4.838292</c:v>
                </c:pt>
                <c:pt idx="4">
                  <c:v>4.3347540000000002</c:v>
                </c:pt>
                <c:pt idx="5">
                  <c:v>3.4415870000000002</c:v>
                </c:pt>
                <c:pt idx="6">
                  <c:v>3.2012330000000002</c:v>
                </c:pt>
                <c:pt idx="7">
                  <c:v>3.0896029999999999</c:v>
                </c:pt>
                <c:pt idx="8">
                  <c:v>2.625909</c:v>
                </c:pt>
                <c:pt idx="9">
                  <c:v>2.6911559999999999</c:v>
                </c:pt>
                <c:pt idx="10">
                  <c:v>2.4779140000000002</c:v>
                </c:pt>
                <c:pt idx="11">
                  <c:v>2.024184</c:v>
                </c:pt>
                <c:pt idx="12">
                  <c:v>1.6377360000000001</c:v>
                </c:pt>
                <c:pt idx="13">
                  <c:v>1.431217</c:v>
                </c:pt>
                <c:pt idx="14">
                  <c:v>1.348624</c:v>
                </c:pt>
                <c:pt idx="15">
                  <c:v>1.355281</c:v>
                </c:pt>
                <c:pt idx="16">
                  <c:v>1.264966</c:v>
                </c:pt>
                <c:pt idx="17">
                  <c:v>1.28911</c:v>
                </c:pt>
                <c:pt idx="18">
                  <c:v>1.362514</c:v>
                </c:pt>
                <c:pt idx="19">
                  <c:v>1.357532</c:v>
                </c:pt>
                <c:pt idx="20">
                  <c:v>1.3419190000000001</c:v>
                </c:pt>
                <c:pt idx="21">
                  <c:v>1.3343849999999999</c:v>
                </c:pt>
                <c:pt idx="22">
                  <c:v>1.316773</c:v>
                </c:pt>
                <c:pt idx="23">
                  <c:v>1.205079</c:v>
                </c:pt>
                <c:pt idx="24">
                  <c:v>1.126619</c:v>
                </c:pt>
                <c:pt idx="25">
                  <c:v>1.080511</c:v>
                </c:pt>
                <c:pt idx="26">
                  <c:v>1.01668</c:v>
                </c:pt>
                <c:pt idx="27">
                  <c:v>0.97894700000000001</c:v>
                </c:pt>
                <c:pt idx="28">
                  <c:v>0.96867199999999998</c:v>
                </c:pt>
                <c:pt idx="29">
                  <c:v>0.96113899999999997</c:v>
                </c:pt>
                <c:pt idx="30">
                  <c:v>0.93952500000000005</c:v>
                </c:pt>
                <c:pt idx="31">
                  <c:v>0.92770900000000001</c:v>
                </c:pt>
                <c:pt idx="32">
                  <c:v>0.92076100000000005</c:v>
                </c:pt>
                <c:pt idx="33">
                  <c:v>0.93767400000000001</c:v>
                </c:pt>
                <c:pt idx="34">
                  <c:v>0.97547300000000003</c:v>
                </c:pt>
                <c:pt idx="35">
                  <c:v>1.0000150000000001</c:v>
                </c:pt>
                <c:pt idx="36">
                  <c:v>0.97926500000000005</c:v>
                </c:pt>
                <c:pt idx="37">
                  <c:v>1.029307</c:v>
                </c:pt>
                <c:pt idx="38">
                  <c:v>1.0532349999999999</c:v>
                </c:pt>
                <c:pt idx="39">
                  <c:v>1.091699</c:v>
                </c:pt>
                <c:pt idx="40">
                  <c:v>1.1480189999999999</c:v>
                </c:pt>
                <c:pt idx="41">
                  <c:v>1.1690480000000001</c:v>
                </c:pt>
                <c:pt idx="42">
                  <c:v>1.169999</c:v>
                </c:pt>
                <c:pt idx="43">
                  <c:v>1.1895180000000001</c:v>
                </c:pt>
                <c:pt idx="44">
                  <c:v>1.2032510000000001</c:v>
                </c:pt>
                <c:pt idx="45">
                  <c:v>1.181767</c:v>
                </c:pt>
                <c:pt idx="46">
                  <c:v>1.2037469999999999</c:v>
                </c:pt>
                <c:pt idx="47">
                  <c:v>1.257514</c:v>
                </c:pt>
                <c:pt idx="48">
                  <c:v>1.2329829999999999</c:v>
                </c:pt>
                <c:pt idx="49">
                  <c:v>1.2189160000000001</c:v>
                </c:pt>
                <c:pt idx="50">
                  <c:v>1.210755</c:v>
                </c:pt>
              </c:numCache>
            </c:numRef>
          </c:val>
        </c:ser>
        <c:ser>
          <c:idx val="2"/>
          <c:order val="2"/>
          <c:tx>
            <c:strRef>
              <c:f>NEW_production_ref!$B$26</c:f>
              <c:strCache>
                <c:ptCount val="1"/>
                <c:pt idx="0">
                  <c:v>other Lower 48 onshore</c:v>
                </c:pt>
              </c:strCache>
            </c:strRef>
          </c:tx>
          <c:spPr>
            <a:solidFill>
              <a:schemeClr val="accent6"/>
            </a:solidFill>
            <a:ln>
              <a:noFill/>
            </a:ln>
            <a:effectLst/>
          </c:spPr>
          <c:cat>
            <c:numRef>
              <c:f>NEW_production_ref!$BC$1:$DA$1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NEW_production_ref!$BC$26:$DA$26</c:f>
              <c:numCache>
                <c:formatCode>General</c:formatCode>
                <c:ptCount val="51"/>
                <c:pt idx="0">
                  <c:v>6.2816229999999997</c:v>
                </c:pt>
                <c:pt idx="1">
                  <c:v>6.0671819999999999</c:v>
                </c:pt>
                <c:pt idx="2">
                  <c:v>5.7256229999999997</c:v>
                </c:pt>
                <c:pt idx="3">
                  <c:v>5.6514819999999997</c:v>
                </c:pt>
                <c:pt idx="4">
                  <c:v>5.5444149999999999</c:v>
                </c:pt>
                <c:pt idx="5">
                  <c:v>5.4848710000000001</c:v>
                </c:pt>
                <c:pt idx="6">
                  <c:v>5.5497259999999997</c:v>
                </c:pt>
                <c:pt idx="7">
                  <c:v>5.5059230000000001</c:v>
                </c:pt>
                <c:pt idx="8">
                  <c:v>5.6273720000000003</c:v>
                </c:pt>
                <c:pt idx="9">
                  <c:v>5.0761099999999999</c:v>
                </c:pt>
                <c:pt idx="10">
                  <c:v>4.666334</c:v>
                </c:pt>
                <c:pt idx="11">
                  <c:v>4.4881859999999998</c:v>
                </c:pt>
                <c:pt idx="12">
                  <c:v>4.5201399999999996</c:v>
                </c:pt>
                <c:pt idx="13">
                  <c:v>4.3663629999999998</c:v>
                </c:pt>
                <c:pt idx="14">
                  <c:v>4.7668299999999997</c:v>
                </c:pt>
                <c:pt idx="15">
                  <c:v>4.8646609999999999</c:v>
                </c:pt>
                <c:pt idx="16">
                  <c:v>4.6935250000000002</c:v>
                </c:pt>
                <c:pt idx="17">
                  <c:v>4.5255789999999996</c:v>
                </c:pt>
                <c:pt idx="18">
                  <c:v>4.5688719999999998</c:v>
                </c:pt>
                <c:pt idx="19">
                  <c:v>4.6344120000000002</c:v>
                </c:pt>
                <c:pt idx="20">
                  <c:v>4.5512129999999997</c:v>
                </c:pt>
                <c:pt idx="21">
                  <c:v>4.6204349999999996</c:v>
                </c:pt>
                <c:pt idx="22">
                  <c:v>4.4867229999999996</c:v>
                </c:pt>
                <c:pt idx="23">
                  <c:v>4.3118359999999996</c:v>
                </c:pt>
                <c:pt idx="24">
                  <c:v>4.2358609999999999</c:v>
                </c:pt>
                <c:pt idx="25">
                  <c:v>4.134036</c:v>
                </c:pt>
                <c:pt idx="26">
                  <c:v>4.0815840000000003</c:v>
                </c:pt>
                <c:pt idx="27">
                  <c:v>4.0038289999999996</c:v>
                </c:pt>
                <c:pt idx="28">
                  <c:v>3.9487100000000002</c:v>
                </c:pt>
                <c:pt idx="29">
                  <c:v>3.8646340000000001</c:v>
                </c:pt>
                <c:pt idx="30">
                  <c:v>3.8161019999999999</c:v>
                </c:pt>
                <c:pt idx="31">
                  <c:v>3.7218680000000002</c:v>
                </c:pt>
                <c:pt idx="32">
                  <c:v>3.6610659999999999</c:v>
                </c:pt>
                <c:pt idx="33">
                  <c:v>3.6002139999999998</c:v>
                </c:pt>
                <c:pt idx="34">
                  <c:v>3.5514920000000001</c:v>
                </c:pt>
                <c:pt idx="35">
                  <c:v>3.5082469999999999</c:v>
                </c:pt>
                <c:pt idx="36">
                  <c:v>3.4408949999999998</c:v>
                </c:pt>
                <c:pt idx="37">
                  <c:v>3.4243679999999999</c:v>
                </c:pt>
                <c:pt idx="38">
                  <c:v>3.3765550000000002</c:v>
                </c:pt>
                <c:pt idx="39">
                  <c:v>3.3487640000000001</c:v>
                </c:pt>
                <c:pt idx="40">
                  <c:v>3.3135189999999999</c:v>
                </c:pt>
                <c:pt idx="41">
                  <c:v>3.2415229999999999</c:v>
                </c:pt>
                <c:pt idx="42">
                  <c:v>3.1987329999999998</c:v>
                </c:pt>
                <c:pt idx="43">
                  <c:v>3.1641750000000002</c:v>
                </c:pt>
                <c:pt idx="44">
                  <c:v>3.1224810000000001</c:v>
                </c:pt>
                <c:pt idx="45">
                  <c:v>3.0919759999999998</c:v>
                </c:pt>
                <c:pt idx="46">
                  <c:v>3.0582560000000001</c:v>
                </c:pt>
                <c:pt idx="47">
                  <c:v>3.025954</c:v>
                </c:pt>
                <c:pt idx="48">
                  <c:v>2.987063</c:v>
                </c:pt>
                <c:pt idx="49">
                  <c:v>2.9593509999999998</c:v>
                </c:pt>
                <c:pt idx="50">
                  <c:v>2.9273989999999999</c:v>
                </c:pt>
              </c:numCache>
            </c:numRef>
          </c:val>
        </c:ser>
        <c:ser>
          <c:idx val="5"/>
          <c:order val="3"/>
          <c:tx>
            <c:strRef>
              <c:f>NEW_production_ref!$B$31</c:f>
              <c:strCache>
                <c:ptCount val="1"/>
                <c:pt idx="0">
                  <c:v>tight gas, shale gas, tight oil</c:v>
                </c:pt>
              </c:strCache>
            </c:strRef>
          </c:tx>
          <c:spPr>
            <a:solidFill>
              <a:schemeClr val="accent3"/>
            </a:solidFill>
            <a:ln>
              <a:noFill/>
            </a:ln>
            <a:effectLst/>
          </c:spPr>
          <c:cat>
            <c:numRef>
              <c:f>NEW_production_ref!$BC$1:$DA$1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NEW_production_ref!$BC$31:$DA$31</c:f>
              <c:numCache>
                <c:formatCode>General</c:formatCode>
                <c:ptCount val="51"/>
                <c:pt idx="0">
                  <c:v>6.3136390000000002</c:v>
                </c:pt>
                <c:pt idx="1">
                  <c:v>6.2040139999999999</c:v>
                </c:pt>
                <c:pt idx="2">
                  <c:v>6.3200869999999991</c:v>
                </c:pt>
                <c:pt idx="3">
                  <c:v>6.544511</c:v>
                </c:pt>
                <c:pt idx="4">
                  <c:v>6.6708809999999996</c:v>
                </c:pt>
                <c:pt idx="5">
                  <c:v>7.0183499999999999</c:v>
                </c:pt>
                <c:pt idx="6">
                  <c:v>7.6477880000000003</c:v>
                </c:pt>
                <c:pt idx="7">
                  <c:v>8.5564640000000001</c:v>
                </c:pt>
                <c:pt idx="8">
                  <c:v>9.7262570000000004</c:v>
                </c:pt>
                <c:pt idx="9">
                  <c:v>10.674590999999999</c:v>
                </c:pt>
                <c:pt idx="10">
                  <c:v>12.106588</c:v>
                </c:pt>
                <c:pt idx="11">
                  <c:v>14.458843999999999</c:v>
                </c:pt>
                <c:pt idx="12">
                  <c:v>16.060039</c:v>
                </c:pt>
                <c:pt idx="13">
                  <c:v>16.800125999999999</c:v>
                </c:pt>
                <c:pt idx="14">
                  <c:v>18.301723000000003</c:v>
                </c:pt>
                <c:pt idx="15">
                  <c:v>19.430114</c:v>
                </c:pt>
                <c:pt idx="16">
                  <c:v>19.678322000000001</c:v>
                </c:pt>
                <c:pt idx="17">
                  <c:v>20.071051000000001</c:v>
                </c:pt>
                <c:pt idx="18">
                  <c:v>21.896077999999999</c:v>
                </c:pt>
                <c:pt idx="19">
                  <c:v>24.024563999999998</c:v>
                </c:pt>
                <c:pt idx="20">
                  <c:v>25.611677</c:v>
                </c:pt>
                <c:pt idx="21">
                  <c:v>26.005215</c:v>
                </c:pt>
                <c:pt idx="22">
                  <c:v>26.910699000000001</c:v>
                </c:pt>
                <c:pt idx="23">
                  <c:v>27.959665000000001</c:v>
                </c:pt>
                <c:pt idx="24">
                  <c:v>28.698378999999999</c:v>
                </c:pt>
                <c:pt idx="25">
                  <c:v>29.463637000000002</c:v>
                </c:pt>
                <c:pt idx="26">
                  <c:v>30.037669000000001</c:v>
                </c:pt>
                <c:pt idx="27">
                  <c:v>30.753141999999997</c:v>
                </c:pt>
                <c:pt idx="28">
                  <c:v>31.365921999999998</c:v>
                </c:pt>
                <c:pt idx="29">
                  <c:v>31.780229000000002</c:v>
                </c:pt>
                <c:pt idx="30">
                  <c:v>32.028747000000003</c:v>
                </c:pt>
                <c:pt idx="31">
                  <c:v>32.318427</c:v>
                </c:pt>
                <c:pt idx="32">
                  <c:v>32.512712000000001</c:v>
                </c:pt>
                <c:pt idx="33">
                  <c:v>32.711933000000002</c:v>
                </c:pt>
                <c:pt idx="34">
                  <c:v>33.037481</c:v>
                </c:pt>
                <c:pt idx="35">
                  <c:v>33.242395000000002</c:v>
                </c:pt>
                <c:pt idx="36">
                  <c:v>33.631483000000003</c:v>
                </c:pt>
                <c:pt idx="37">
                  <c:v>33.969524</c:v>
                </c:pt>
                <c:pt idx="38">
                  <c:v>34.198501</c:v>
                </c:pt>
                <c:pt idx="39">
                  <c:v>34.444516</c:v>
                </c:pt>
                <c:pt idx="40">
                  <c:v>34.761071000000001</c:v>
                </c:pt>
                <c:pt idx="41">
                  <c:v>35.072574000000003</c:v>
                </c:pt>
                <c:pt idx="42">
                  <c:v>35.435087000000003</c:v>
                </c:pt>
                <c:pt idx="43">
                  <c:v>35.730528999999997</c:v>
                </c:pt>
                <c:pt idx="44">
                  <c:v>36.051589</c:v>
                </c:pt>
                <c:pt idx="45">
                  <c:v>36.316583000000001</c:v>
                </c:pt>
                <c:pt idx="46">
                  <c:v>36.647701999999995</c:v>
                </c:pt>
                <c:pt idx="47">
                  <c:v>36.949202</c:v>
                </c:pt>
                <c:pt idx="48">
                  <c:v>37.350427999999994</c:v>
                </c:pt>
                <c:pt idx="49">
                  <c:v>37.600187000000005</c:v>
                </c:pt>
                <c:pt idx="50">
                  <c:v>38.02628</c:v>
                </c:pt>
              </c:numCache>
            </c:numRef>
          </c:val>
        </c:ser>
        <c:dLbls>
          <c:showLegendKey val="0"/>
          <c:showVal val="0"/>
          <c:showCatName val="0"/>
          <c:showSerName val="0"/>
          <c:showPercent val="0"/>
          <c:showBubbleSize val="0"/>
        </c:dLbls>
        <c:axId val="253614768"/>
        <c:axId val="253618688"/>
        <c:extLst/>
      </c:areaChart>
      <c:catAx>
        <c:axId val="25361476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618688"/>
        <c:crosses val="autoZero"/>
        <c:auto val="1"/>
        <c:lblAlgn val="ctr"/>
        <c:lblOffset val="100"/>
        <c:tickLblSkip val="10"/>
        <c:tickMarkSkip val="10"/>
        <c:noMultiLvlLbl val="0"/>
      </c:catAx>
      <c:valAx>
        <c:axId val="253618688"/>
        <c:scaling>
          <c:orientation val="minMax"/>
          <c:max val="6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614768"/>
        <c:crossesAt val="1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483561535710257E-2"/>
          <c:y val="0.14123632983377077"/>
          <c:w val="0.82417503998133079"/>
          <c:h val="0.77152955177594784"/>
        </c:manualLayout>
      </c:layout>
      <c:areaChart>
        <c:grouping val="stacked"/>
        <c:varyColors val="0"/>
        <c:ser>
          <c:idx val="1"/>
          <c:order val="0"/>
          <c:tx>
            <c:strRef>
              <c:f>NEW_production_high_rt!$B$30</c:f>
              <c:strCache>
                <c:ptCount val="1"/>
                <c:pt idx="0">
                  <c:v>"other"</c:v>
                </c:pt>
              </c:strCache>
            </c:strRef>
          </c:tx>
          <c:spPr>
            <a:solidFill>
              <a:schemeClr val="tx1">
                <a:lumMod val="50000"/>
                <a:lumOff val="50000"/>
              </a:schemeClr>
            </a:solidFill>
            <a:ln w="25400">
              <a:noFill/>
            </a:ln>
            <a:effectLst/>
          </c:spPr>
          <c:cat>
            <c:numRef>
              <c:f>NEW_production_high_rt!$BM$2:$DA$2</c:f>
              <c:numCache>
                <c:formatCode>General</c:formatCode>
                <c:ptCount val="41"/>
                <c:pt idx="0">
                  <c:v>2010</c:v>
                </c:pt>
                <c:pt idx="10">
                  <c:v>2020</c:v>
                </c:pt>
                <c:pt idx="20">
                  <c:v>2030</c:v>
                </c:pt>
                <c:pt idx="30">
                  <c:v>2040</c:v>
                </c:pt>
                <c:pt idx="40">
                  <c:v>2050</c:v>
                </c:pt>
              </c:numCache>
            </c:numRef>
          </c:cat>
          <c:val>
            <c:numRef>
              <c:f>NEW_production_high_rt!$BM$30:$DA$30</c:f>
              <c:numCache>
                <c:formatCode>General</c:formatCode>
                <c:ptCount val="41"/>
                <c:pt idx="0">
                  <c:v>2.06467</c:v>
                </c:pt>
                <c:pt idx="1">
                  <c:v>1.9306619999999999</c:v>
                </c:pt>
                <c:pt idx="2">
                  <c:v>1.815348</c:v>
                </c:pt>
                <c:pt idx="3">
                  <c:v>1.6078170000000001</c:v>
                </c:pt>
                <c:pt idx="4">
                  <c:v>1.5084419999999998</c:v>
                </c:pt>
                <c:pt idx="5">
                  <c:v>1.4094439999999999</c:v>
                </c:pt>
                <c:pt idx="6">
                  <c:v>1.3027980000000001</c:v>
                </c:pt>
                <c:pt idx="7">
                  <c:v>1.221398</c:v>
                </c:pt>
                <c:pt idx="8">
                  <c:v>1.109731</c:v>
                </c:pt>
                <c:pt idx="9">
                  <c:v>1.1705619999999999</c:v>
                </c:pt>
                <c:pt idx="10">
                  <c:v>1.1599120000000001</c:v>
                </c:pt>
                <c:pt idx="11">
                  <c:v>1.1104810000000001</c:v>
                </c:pt>
                <c:pt idx="12">
                  <c:v>1.1081559999999999</c:v>
                </c:pt>
                <c:pt idx="13">
                  <c:v>1.125785</c:v>
                </c:pt>
                <c:pt idx="14">
                  <c:v>1.1256999999999999</c:v>
                </c:pt>
                <c:pt idx="15">
                  <c:v>1.117132</c:v>
                </c:pt>
                <c:pt idx="16">
                  <c:v>1.123929</c:v>
                </c:pt>
                <c:pt idx="17">
                  <c:v>1.1017700000000001</c:v>
                </c:pt>
                <c:pt idx="18">
                  <c:v>1.0863350000000001</c:v>
                </c:pt>
                <c:pt idx="19">
                  <c:v>1.0668310000000001</c:v>
                </c:pt>
                <c:pt idx="20">
                  <c:v>1.0540780000000001</c:v>
                </c:pt>
                <c:pt idx="21">
                  <c:v>1.0460290000000001</c:v>
                </c:pt>
                <c:pt idx="22">
                  <c:v>1.027928</c:v>
                </c:pt>
                <c:pt idx="23">
                  <c:v>0.99981000000000009</c:v>
                </c:pt>
                <c:pt idx="24">
                  <c:v>0.98573099999999991</c:v>
                </c:pt>
                <c:pt idx="25">
                  <c:v>0.96382699999999999</c:v>
                </c:pt>
                <c:pt idx="26">
                  <c:v>0.93561399999999995</c:v>
                </c:pt>
                <c:pt idx="27">
                  <c:v>0.91982399999999997</c:v>
                </c:pt>
                <c:pt idx="28">
                  <c:v>0.91065099999999988</c:v>
                </c:pt>
                <c:pt idx="29">
                  <c:v>0.89356999999999998</c:v>
                </c:pt>
                <c:pt idx="30">
                  <c:v>0.88547700000000007</c:v>
                </c:pt>
                <c:pt idx="31">
                  <c:v>0.87562899999999999</c:v>
                </c:pt>
                <c:pt idx="32">
                  <c:v>0.85945999999999989</c:v>
                </c:pt>
                <c:pt idx="33">
                  <c:v>0.86227199999999993</c:v>
                </c:pt>
                <c:pt idx="34">
                  <c:v>0.85200100000000001</c:v>
                </c:pt>
                <c:pt idx="35">
                  <c:v>0.84031499999999992</c:v>
                </c:pt>
                <c:pt idx="36">
                  <c:v>0.83954200000000001</c:v>
                </c:pt>
                <c:pt idx="37">
                  <c:v>0.83459700000000003</c:v>
                </c:pt>
                <c:pt idx="38">
                  <c:v>0.81159899999999996</c:v>
                </c:pt>
                <c:pt idx="39">
                  <c:v>0.80386999999999997</c:v>
                </c:pt>
                <c:pt idx="40">
                  <c:v>0.78847800000000001</c:v>
                </c:pt>
              </c:numCache>
            </c:numRef>
          </c:val>
        </c:ser>
        <c:ser>
          <c:idx val="4"/>
          <c:order val="1"/>
          <c:tx>
            <c:strRef>
              <c:f>NEW_production_high_rt!$B$28</c:f>
              <c:strCache>
                <c:ptCount val="1"/>
                <c:pt idx="0">
                  <c:v>Lower 48 offshore</c:v>
                </c:pt>
              </c:strCache>
            </c:strRef>
          </c:tx>
          <c:spPr>
            <a:solidFill>
              <a:schemeClr val="accent1"/>
            </a:solidFill>
            <a:ln>
              <a:noFill/>
            </a:ln>
            <a:effectLst/>
          </c:spPr>
          <c:cat>
            <c:numRef>
              <c:f>NEW_production_high_rt!$BM$2:$DA$2</c:f>
              <c:numCache>
                <c:formatCode>General</c:formatCode>
                <c:ptCount val="41"/>
                <c:pt idx="0">
                  <c:v>2010</c:v>
                </c:pt>
                <c:pt idx="10">
                  <c:v>2020</c:v>
                </c:pt>
                <c:pt idx="20">
                  <c:v>2030</c:v>
                </c:pt>
                <c:pt idx="30">
                  <c:v>2040</c:v>
                </c:pt>
                <c:pt idx="40">
                  <c:v>2050</c:v>
                </c:pt>
              </c:numCache>
            </c:numRef>
          </c:cat>
          <c:val>
            <c:numRef>
              <c:f>NEW_production_high_rt!$BM$28:$DA$28</c:f>
              <c:numCache>
                <c:formatCode>General</c:formatCode>
                <c:ptCount val="41"/>
                <c:pt idx="0">
                  <c:v>2.4779140000000002</c:v>
                </c:pt>
                <c:pt idx="1">
                  <c:v>2.024184</c:v>
                </c:pt>
                <c:pt idx="2">
                  <c:v>1.6377360000000001</c:v>
                </c:pt>
                <c:pt idx="3">
                  <c:v>1.431217</c:v>
                </c:pt>
                <c:pt idx="4">
                  <c:v>1.348624</c:v>
                </c:pt>
                <c:pt idx="5">
                  <c:v>1.355281</c:v>
                </c:pt>
                <c:pt idx="6">
                  <c:v>1.264966</c:v>
                </c:pt>
                <c:pt idx="7">
                  <c:v>1.2892680000000001</c:v>
                </c:pt>
                <c:pt idx="8">
                  <c:v>1.3413330000000001</c:v>
                </c:pt>
                <c:pt idx="9">
                  <c:v>1.410655</c:v>
                </c:pt>
                <c:pt idx="10">
                  <c:v>1.436291</c:v>
                </c:pt>
                <c:pt idx="11">
                  <c:v>1.4063369999999999</c:v>
                </c:pt>
                <c:pt idx="12">
                  <c:v>1.4217340000000001</c:v>
                </c:pt>
                <c:pt idx="13">
                  <c:v>1.348463</c:v>
                </c:pt>
                <c:pt idx="14">
                  <c:v>1.290756</c:v>
                </c:pt>
                <c:pt idx="15">
                  <c:v>1.2531319999999999</c:v>
                </c:pt>
                <c:pt idx="16">
                  <c:v>1.194374</c:v>
                </c:pt>
                <c:pt idx="17">
                  <c:v>1.174247</c:v>
                </c:pt>
                <c:pt idx="18">
                  <c:v>1.1682170000000001</c:v>
                </c:pt>
                <c:pt idx="19">
                  <c:v>1.1545049999999999</c:v>
                </c:pt>
                <c:pt idx="20">
                  <c:v>1.1286849999999999</c:v>
                </c:pt>
                <c:pt idx="21">
                  <c:v>1.142496</c:v>
                </c:pt>
                <c:pt idx="22">
                  <c:v>1.126628</c:v>
                </c:pt>
                <c:pt idx="23">
                  <c:v>1.1397120000000001</c:v>
                </c:pt>
                <c:pt idx="24">
                  <c:v>1.1298060000000001</c:v>
                </c:pt>
                <c:pt idx="25">
                  <c:v>1.1691929999999999</c:v>
                </c:pt>
                <c:pt idx="26">
                  <c:v>1.2724279999999999</c:v>
                </c:pt>
                <c:pt idx="27">
                  <c:v>1.298054</c:v>
                </c:pt>
                <c:pt idx="28">
                  <c:v>1.2755650000000001</c:v>
                </c:pt>
                <c:pt idx="29">
                  <c:v>1.304778</c:v>
                </c:pt>
                <c:pt idx="30">
                  <c:v>1.351362</c:v>
                </c:pt>
                <c:pt idx="31">
                  <c:v>1.3793169999999999</c:v>
                </c:pt>
                <c:pt idx="32">
                  <c:v>1.4080779999999999</c:v>
                </c:pt>
                <c:pt idx="33">
                  <c:v>1.401632</c:v>
                </c:pt>
                <c:pt idx="34">
                  <c:v>1.4415230000000001</c:v>
                </c:pt>
                <c:pt idx="35">
                  <c:v>1.496732</c:v>
                </c:pt>
                <c:pt idx="36">
                  <c:v>1.479611</c:v>
                </c:pt>
                <c:pt idx="37">
                  <c:v>1.532184</c:v>
                </c:pt>
                <c:pt idx="38">
                  <c:v>1.624717</c:v>
                </c:pt>
                <c:pt idx="39">
                  <c:v>1.660258</c:v>
                </c:pt>
                <c:pt idx="40">
                  <c:v>1.649993</c:v>
                </c:pt>
              </c:numCache>
            </c:numRef>
          </c:val>
        </c:ser>
        <c:ser>
          <c:idx val="2"/>
          <c:order val="2"/>
          <c:tx>
            <c:strRef>
              <c:f>NEW_production_high_rt!$B$27</c:f>
              <c:strCache>
                <c:ptCount val="1"/>
                <c:pt idx="0">
                  <c:v>other Lower 48 onshore</c:v>
                </c:pt>
              </c:strCache>
            </c:strRef>
          </c:tx>
          <c:spPr>
            <a:solidFill>
              <a:schemeClr val="accent6"/>
            </a:solidFill>
            <a:ln>
              <a:noFill/>
            </a:ln>
            <a:effectLst/>
          </c:spPr>
          <c:cat>
            <c:numRef>
              <c:f>NEW_production_high_rt!$BM$2:$DA$2</c:f>
              <c:numCache>
                <c:formatCode>General</c:formatCode>
                <c:ptCount val="41"/>
                <c:pt idx="0">
                  <c:v>2010</c:v>
                </c:pt>
                <c:pt idx="10">
                  <c:v>2020</c:v>
                </c:pt>
                <c:pt idx="20">
                  <c:v>2030</c:v>
                </c:pt>
                <c:pt idx="30">
                  <c:v>2040</c:v>
                </c:pt>
                <c:pt idx="40">
                  <c:v>2050</c:v>
                </c:pt>
              </c:numCache>
            </c:numRef>
          </c:cat>
          <c:val>
            <c:numRef>
              <c:f>NEW_production_high_rt!$BM$27:$DA$27</c:f>
              <c:numCache>
                <c:formatCode>General</c:formatCode>
                <c:ptCount val="41"/>
                <c:pt idx="0">
                  <c:v>4.666334</c:v>
                </c:pt>
                <c:pt idx="1">
                  <c:v>4.4881859999999998</c:v>
                </c:pt>
                <c:pt idx="2">
                  <c:v>4.5201399999999996</c:v>
                </c:pt>
                <c:pt idx="3">
                  <c:v>4.3663629999999998</c:v>
                </c:pt>
                <c:pt idx="4">
                  <c:v>4.7668299999999997</c:v>
                </c:pt>
                <c:pt idx="5">
                  <c:v>4.8646609999999999</c:v>
                </c:pt>
                <c:pt idx="6">
                  <c:v>4.6935250000000002</c:v>
                </c:pt>
                <c:pt idx="7">
                  <c:v>4.5482940000000003</c:v>
                </c:pt>
                <c:pt idx="8">
                  <c:v>4.5237600000000002</c:v>
                </c:pt>
                <c:pt idx="9">
                  <c:v>4.6825549999999998</c:v>
                </c:pt>
                <c:pt idx="10">
                  <c:v>4.5641600000000002</c:v>
                </c:pt>
                <c:pt idx="11">
                  <c:v>4.6427509999999996</c:v>
                </c:pt>
                <c:pt idx="12">
                  <c:v>4.5380950000000002</c:v>
                </c:pt>
                <c:pt idx="13">
                  <c:v>4.3928399999999996</c:v>
                </c:pt>
                <c:pt idx="14">
                  <c:v>4.2594620000000001</c:v>
                </c:pt>
                <c:pt idx="15">
                  <c:v>4.1425200000000002</c:v>
                </c:pt>
                <c:pt idx="16">
                  <c:v>4.0135370000000004</c:v>
                </c:pt>
                <c:pt idx="17">
                  <c:v>3.9426369999999999</c:v>
                </c:pt>
                <c:pt idx="18">
                  <c:v>3.8986130000000001</c:v>
                </c:pt>
                <c:pt idx="19">
                  <c:v>3.8638629999999998</c:v>
                </c:pt>
                <c:pt idx="20">
                  <c:v>3.8075869999999998</c:v>
                </c:pt>
                <c:pt idx="21">
                  <c:v>3.7070310000000002</c:v>
                </c:pt>
                <c:pt idx="22">
                  <c:v>3.650566</c:v>
                </c:pt>
                <c:pt idx="23">
                  <c:v>3.5869399999999998</c:v>
                </c:pt>
                <c:pt idx="24">
                  <c:v>3.5361220000000002</c:v>
                </c:pt>
                <c:pt idx="25">
                  <c:v>3.4847320000000002</c:v>
                </c:pt>
                <c:pt idx="26">
                  <c:v>3.4362170000000001</c:v>
                </c:pt>
                <c:pt idx="27">
                  <c:v>3.4089489999999998</c:v>
                </c:pt>
                <c:pt idx="28">
                  <c:v>3.3618199999999998</c:v>
                </c:pt>
                <c:pt idx="29">
                  <c:v>3.3153030000000001</c:v>
                </c:pt>
                <c:pt idx="30">
                  <c:v>3.2884709999999999</c:v>
                </c:pt>
                <c:pt idx="31">
                  <c:v>3.2206899999999998</c:v>
                </c:pt>
                <c:pt idx="32">
                  <c:v>3.1863670000000002</c:v>
                </c:pt>
                <c:pt idx="33">
                  <c:v>3.1406740000000002</c:v>
                </c:pt>
                <c:pt idx="34">
                  <c:v>3.089448</c:v>
                </c:pt>
                <c:pt idx="35">
                  <c:v>3.0611649999999999</c:v>
                </c:pt>
                <c:pt idx="36">
                  <c:v>3.0218780000000001</c:v>
                </c:pt>
                <c:pt idx="37">
                  <c:v>2.9797479999999998</c:v>
                </c:pt>
                <c:pt idx="38">
                  <c:v>2.9506649999999999</c:v>
                </c:pt>
                <c:pt idx="39">
                  <c:v>2.9157419999999998</c:v>
                </c:pt>
                <c:pt idx="40">
                  <c:v>2.8941210000000002</c:v>
                </c:pt>
              </c:numCache>
            </c:numRef>
          </c:val>
        </c:ser>
        <c:ser>
          <c:idx val="0"/>
          <c:order val="4"/>
          <c:tx>
            <c:strRef>
              <c:f>NEW_production_high_rt!$B$32</c:f>
              <c:strCache>
                <c:ptCount val="1"/>
                <c:pt idx="0">
                  <c:v>tight gas, shale gas, tight oil</c:v>
                </c:pt>
              </c:strCache>
            </c:strRef>
          </c:tx>
          <c:spPr>
            <a:solidFill>
              <a:schemeClr val="accent3"/>
            </a:solidFill>
            <a:ln>
              <a:noFill/>
            </a:ln>
            <a:effectLst/>
          </c:spPr>
          <c:cat>
            <c:numRef>
              <c:f>NEW_production_high_rt!$BM$2:$DA$2</c:f>
              <c:numCache>
                <c:formatCode>General</c:formatCode>
                <c:ptCount val="41"/>
                <c:pt idx="0">
                  <c:v>2010</c:v>
                </c:pt>
                <c:pt idx="10">
                  <c:v>2020</c:v>
                </c:pt>
                <c:pt idx="20">
                  <c:v>2030</c:v>
                </c:pt>
                <c:pt idx="30">
                  <c:v>2040</c:v>
                </c:pt>
                <c:pt idx="40">
                  <c:v>2050</c:v>
                </c:pt>
              </c:numCache>
            </c:numRef>
          </c:cat>
          <c:val>
            <c:numRef>
              <c:f>NEW_production_high_rt!$BM$32:$DA$32</c:f>
              <c:numCache>
                <c:formatCode>General</c:formatCode>
                <c:ptCount val="41"/>
                <c:pt idx="0">
                  <c:v>12.106588</c:v>
                </c:pt>
                <c:pt idx="1">
                  <c:v>14.458843999999999</c:v>
                </c:pt>
                <c:pt idx="2">
                  <c:v>16.060039</c:v>
                </c:pt>
                <c:pt idx="3">
                  <c:v>16.800125999999999</c:v>
                </c:pt>
                <c:pt idx="4">
                  <c:v>18.301723000000003</c:v>
                </c:pt>
                <c:pt idx="5">
                  <c:v>19.430114</c:v>
                </c:pt>
                <c:pt idx="6">
                  <c:v>19.678322000000001</c:v>
                </c:pt>
                <c:pt idx="7">
                  <c:v>20.052883999999999</c:v>
                </c:pt>
                <c:pt idx="8">
                  <c:v>22.276653000000003</c:v>
                </c:pt>
                <c:pt idx="9">
                  <c:v>24.915778</c:v>
                </c:pt>
                <c:pt idx="10">
                  <c:v>26.530858000000002</c:v>
                </c:pt>
                <c:pt idx="11">
                  <c:v>28.103180999999999</c:v>
                </c:pt>
                <c:pt idx="12">
                  <c:v>29.495248</c:v>
                </c:pt>
                <c:pt idx="13">
                  <c:v>30.966664000000002</c:v>
                </c:pt>
                <c:pt idx="14">
                  <c:v>32.357365999999999</c:v>
                </c:pt>
                <c:pt idx="15">
                  <c:v>33.666829</c:v>
                </c:pt>
                <c:pt idx="16">
                  <c:v>34.946550000000002</c:v>
                </c:pt>
                <c:pt idx="17">
                  <c:v>35.999597000000001</c:v>
                </c:pt>
                <c:pt idx="18">
                  <c:v>36.934823999999999</c:v>
                </c:pt>
                <c:pt idx="19">
                  <c:v>37.765822</c:v>
                </c:pt>
                <c:pt idx="20">
                  <c:v>38.442420999999996</c:v>
                </c:pt>
                <c:pt idx="21">
                  <c:v>39.142462000000002</c:v>
                </c:pt>
                <c:pt idx="22">
                  <c:v>39.681714999999997</c:v>
                </c:pt>
                <c:pt idx="23">
                  <c:v>40.208190000000002</c:v>
                </c:pt>
                <c:pt idx="24">
                  <c:v>40.707479999999997</c:v>
                </c:pt>
                <c:pt idx="25">
                  <c:v>41.237617</c:v>
                </c:pt>
                <c:pt idx="26">
                  <c:v>41.811958000000004</c:v>
                </c:pt>
                <c:pt idx="27">
                  <c:v>42.453810000000004</c:v>
                </c:pt>
                <c:pt idx="28">
                  <c:v>43.193694000000001</c:v>
                </c:pt>
                <c:pt idx="29">
                  <c:v>43.890900999999999</c:v>
                </c:pt>
                <c:pt idx="30">
                  <c:v>44.450519999999997</c:v>
                </c:pt>
                <c:pt idx="31">
                  <c:v>45.040632000000002</c:v>
                </c:pt>
                <c:pt idx="32">
                  <c:v>45.548881999999999</c:v>
                </c:pt>
                <c:pt idx="33">
                  <c:v>46.116064999999999</c:v>
                </c:pt>
                <c:pt idx="34">
                  <c:v>46.724883000000005</c:v>
                </c:pt>
                <c:pt idx="35">
                  <c:v>47.177160000000001</c:v>
                </c:pt>
                <c:pt idx="36">
                  <c:v>47.727083</c:v>
                </c:pt>
                <c:pt idx="37">
                  <c:v>48.307901999999999</c:v>
                </c:pt>
                <c:pt idx="38">
                  <c:v>48.846572000000002</c:v>
                </c:pt>
                <c:pt idx="39">
                  <c:v>49.354056999999997</c:v>
                </c:pt>
                <c:pt idx="40">
                  <c:v>49.933599999999998</c:v>
                </c:pt>
              </c:numCache>
            </c:numRef>
          </c:val>
        </c:ser>
        <c:dLbls>
          <c:showLegendKey val="0"/>
          <c:showVal val="0"/>
          <c:showCatName val="0"/>
          <c:showSerName val="0"/>
          <c:showPercent val="0"/>
          <c:showBubbleSize val="0"/>
        </c:dLbls>
        <c:axId val="255327632"/>
        <c:axId val="255328192"/>
        <c:extLst>
          <c:ext xmlns:c15="http://schemas.microsoft.com/office/drawing/2012/chart" uri="{02D57815-91ED-43cb-92C2-25804820EDAC}">
            <c15:filteredAreaSeries>
              <c15:ser>
                <c:idx val="3"/>
                <c:order val="3"/>
                <c:tx>
                  <c:strRef>
                    <c:extLst>
                      <c:ext uri="{02D57815-91ED-43cb-92C2-25804820EDAC}">
                        <c15:formulaRef>
                          <c15:sqref>NEW_production_high_rt!$B$24</c15:sqref>
                        </c15:formulaRef>
                      </c:ext>
                    </c:extLst>
                    <c:strCache>
                      <c:ptCount val="1"/>
                      <c:pt idx="0">
                        <c:v>tight gas</c:v>
                      </c:pt>
                    </c:strCache>
                  </c:strRef>
                </c:tx>
                <c:spPr>
                  <a:solidFill>
                    <a:schemeClr val="accent3"/>
                  </a:solidFill>
                  <a:ln>
                    <a:noFill/>
                  </a:ln>
                  <a:effectLst/>
                </c:spPr>
                <c:cat>
                  <c:numRef>
                    <c:extLst>
                      <c:ext uri="{02D57815-91ED-43cb-92C2-25804820EDAC}">
                        <c15:formulaRef>
                          <c15:sqref>NEW_production_high_rt!$BM$2:$DA$2</c15:sqref>
                        </c15:formulaRef>
                      </c:ext>
                    </c:extLst>
                    <c:numCache>
                      <c:formatCode>General</c:formatCode>
                      <c:ptCount val="41"/>
                      <c:pt idx="0">
                        <c:v>2010</c:v>
                      </c:pt>
                      <c:pt idx="10">
                        <c:v>2020</c:v>
                      </c:pt>
                      <c:pt idx="20">
                        <c:v>2030</c:v>
                      </c:pt>
                      <c:pt idx="30">
                        <c:v>2040</c:v>
                      </c:pt>
                      <c:pt idx="40">
                        <c:v>2050</c:v>
                      </c:pt>
                    </c:numCache>
                  </c:numRef>
                </c:cat>
                <c:val>
                  <c:numRef>
                    <c:extLst>
                      <c:ext uri="{02D57815-91ED-43cb-92C2-25804820EDAC}">
                        <c15:formulaRef>
                          <c15:sqref>NEW_production_high_rt!$BM$24:$DA$24</c15:sqref>
                        </c15:formulaRef>
                      </c:ext>
                    </c:extLst>
                    <c:numCache>
                      <c:formatCode>General</c:formatCode>
                      <c:ptCount val="41"/>
                      <c:pt idx="0">
                        <c:v>5.9355880000000001</c:v>
                      </c:pt>
                      <c:pt idx="1">
                        <c:v>5.8618439999999996</c:v>
                      </c:pt>
                      <c:pt idx="2">
                        <c:v>5.7670389999999996</c:v>
                      </c:pt>
                      <c:pt idx="3">
                        <c:v>5.4911250000000003</c:v>
                      </c:pt>
                      <c:pt idx="4">
                        <c:v>5.4097220000000004</c:v>
                      </c:pt>
                      <c:pt idx="5">
                        <c:v>5.418113</c:v>
                      </c:pt>
                      <c:pt idx="6">
                        <c:v>5.4403240000000004</c:v>
                      </c:pt>
                      <c:pt idx="7">
                        <c:v>5.2798829999999999</c:v>
                      </c:pt>
                      <c:pt idx="8">
                        <c:v>5.3697350000000004</c:v>
                      </c:pt>
                      <c:pt idx="9">
                        <c:v>5.7727820000000003</c:v>
                      </c:pt>
                      <c:pt idx="10">
                        <c:v>5.7358460000000004</c:v>
                      </c:pt>
                      <c:pt idx="11">
                        <c:v>5.4534919999999998</c:v>
                      </c:pt>
                      <c:pt idx="12">
                        <c:v>5.6401339999999998</c:v>
                      </c:pt>
                      <c:pt idx="13">
                        <c:v>5.8586470000000004</c:v>
                      </c:pt>
                      <c:pt idx="14">
                        <c:v>5.9470929999999997</c:v>
                      </c:pt>
                      <c:pt idx="15">
                        <c:v>5.9623689999999998</c:v>
                      </c:pt>
                      <c:pt idx="16">
                        <c:v>6.0423520000000002</c:v>
                      </c:pt>
                      <c:pt idx="17">
                        <c:v>6.0194470000000004</c:v>
                      </c:pt>
                      <c:pt idx="18">
                        <c:v>5.9761920000000002</c:v>
                      </c:pt>
                      <c:pt idx="19">
                        <c:v>5.9532689999999997</c:v>
                      </c:pt>
                      <c:pt idx="20">
                        <c:v>5.9638059999999999</c:v>
                      </c:pt>
                      <c:pt idx="21">
                        <c:v>6.0091609999999998</c:v>
                      </c:pt>
                      <c:pt idx="22">
                        <c:v>6.0381340000000003</c:v>
                      </c:pt>
                      <c:pt idx="23">
                        <c:v>6.0956599999999996</c:v>
                      </c:pt>
                      <c:pt idx="24">
                        <c:v>6.1866979999999998</c:v>
                      </c:pt>
                      <c:pt idx="25">
                        <c:v>6.3188849999999999</c:v>
                      </c:pt>
                      <c:pt idx="26">
                        <c:v>6.4380680000000003</c:v>
                      </c:pt>
                      <c:pt idx="27">
                        <c:v>6.4940550000000004</c:v>
                      </c:pt>
                      <c:pt idx="28">
                        <c:v>6.6026639999999999</c:v>
                      </c:pt>
                      <c:pt idx="29">
                        <c:v>6.67204</c:v>
                      </c:pt>
                      <c:pt idx="30">
                        <c:v>6.6962279999999996</c:v>
                      </c:pt>
                      <c:pt idx="31">
                        <c:v>6.7303750000000004</c:v>
                      </c:pt>
                      <c:pt idx="32">
                        <c:v>6.74796</c:v>
                      </c:pt>
                      <c:pt idx="33">
                        <c:v>6.8038930000000004</c:v>
                      </c:pt>
                      <c:pt idx="34">
                        <c:v>6.8666520000000002</c:v>
                      </c:pt>
                      <c:pt idx="35">
                        <c:v>6.894857</c:v>
                      </c:pt>
                      <c:pt idx="36">
                        <c:v>6.9906940000000004</c:v>
                      </c:pt>
                      <c:pt idx="37">
                        <c:v>7.1289350000000002</c:v>
                      </c:pt>
                      <c:pt idx="38">
                        <c:v>7.2062099999999996</c:v>
                      </c:pt>
                      <c:pt idx="39">
                        <c:v>7.3131789999999999</c:v>
                      </c:pt>
                      <c:pt idx="40">
                        <c:v>7.3836890000000004</c:v>
                      </c:pt>
                    </c:numCache>
                  </c:numRef>
                </c:val>
              </c15:ser>
            </c15:filteredAreaSeries>
          </c:ext>
        </c:extLst>
      </c:areaChart>
      <c:areaChart>
        <c:grouping val="stacked"/>
        <c:varyColors val="0"/>
        <c:dLbls>
          <c:showLegendKey val="0"/>
          <c:showVal val="0"/>
          <c:showCatName val="0"/>
          <c:showSerName val="0"/>
          <c:showPercent val="0"/>
          <c:showBubbleSize val="0"/>
        </c:dLbls>
        <c:axId val="255329312"/>
        <c:axId val="255328752"/>
        <c:extLst/>
      </c:areaChart>
      <c:catAx>
        <c:axId val="25532763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5328192"/>
        <c:crosses val="autoZero"/>
        <c:auto val="1"/>
        <c:lblAlgn val="ctr"/>
        <c:lblOffset val="100"/>
        <c:tickMarkSkip val="10"/>
        <c:noMultiLvlLbl val="0"/>
      </c:catAx>
      <c:valAx>
        <c:axId val="25532819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00" b="0" i="0" u="none" strike="noStrike" kern="1200" baseline="0">
                <a:solidFill>
                  <a:schemeClr val="bg1"/>
                </a:solidFill>
                <a:latin typeface="+mn-lt"/>
                <a:ea typeface="+mn-ea"/>
                <a:cs typeface="+mn-cs"/>
              </a:defRPr>
            </a:pPr>
            <a:endParaRPr lang="en-US"/>
          </a:p>
        </c:txPr>
        <c:crossAx val="255327632"/>
        <c:crossesAt val="8"/>
        <c:crossBetween val="midCat"/>
      </c:valAx>
      <c:valAx>
        <c:axId val="255328752"/>
        <c:scaling>
          <c:orientation val="minMax"/>
          <c:max val="167"/>
          <c:min val="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5329312"/>
        <c:crosses val="max"/>
        <c:crossBetween val="midCat"/>
        <c:majorUnit val="20"/>
      </c:valAx>
      <c:catAx>
        <c:axId val="255329312"/>
        <c:scaling>
          <c:orientation val="minMax"/>
        </c:scaling>
        <c:delete val="1"/>
        <c:axPos val="b"/>
        <c:numFmt formatCode="General" sourceLinked="1"/>
        <c:majorTickMark val="out"/>
        <c:minorTickMark val="none"/>
        <c:tickLblPos val="nextTo"/>
        <c:crossAx val="255328752"/>
        <c:crosses val="autoZero"/>
        <c:auto val="1"/>
        <c:lblAlgn val="ctr"/>
        <c:lblOffset val="100"/>
        <c:noMultiLvlLbl val="0"/>
      </c:cat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42311233546695E-2"/>
          <c:y val="0.14635482985871273"/>
          <c:w val="0.86274021640653198"/>
          <c:h val="0.73791128481149071"/>
        </c:manualLayout>
      </c:layout>
      <c:areaChart>
        <c:grouping val="stacked"/>
        <c:varyColors val="0"/>
        <c:ser>
          <c:idx val="2"/>
          <c:order val="0"/>
          <c:tx>
            <c:strRef>
              <c:f>NEWshaleprodbyreg_ref!$C$29</c:f>
              <c:strCache>
                <c:ptCount val="1"/>
                <c:pt idx="0">
                  <c:v>rest of U.S. </c:v>
                </c:pt>
              </c:strCache>
            </c:strRef>
          </c:tx>
          <c:spPr>
            <a:solidFill>
              <a:schemeClr val="bg1">
                <a:lumMod val="75000"/>
              </a:schemeClr>
            </a:solidFill>
            <a:ln>
              <a:noFill/>
            </a:ln>
            <a:effectLst/>
          </c:spPr>
          <c:cat>
            <c:numRef>
              <c:f>NEWshaleprodbyreg_ref!$BC$1:$DA$1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NEWshaleprodbyreg_ref!$BC$29:$DA$29</c:f>
              <c:numCache>
                <c:formatCode>General</c:formatCode>
                <c:ptCount val="51"/>
                <c:pt idx="0">
                  <c:v>0.39430499999999991</c:v>
                </c:pt>
                <c:pt idx="1">
                  <c:v>0.50044700000000009</c:v>
                </c:pt>
                <c:pt idx="2">
                  <c:v>0.55448799999999987</c:v>
                </c:pt>
                <c:pt idx="3">
                  <c:v>0.64972100000000022</c:v>
                </c:pt>
                <c:pt idx="4">
                  <c:v>0.68729099999999987</c:v>
                </c:pt>
                <c:pt idx="5">
                  <c:v>0.86321600000000009</c:v>
                </c:pt>
                <c:pt idx="6">
                  <c:v>1.0904999999999996</c:v>
                </c:pt>
                <c:pt idx="7">
                  <c:v>1.5765970000000002</c:v>
                </c:pt>
                <c:pt idx="8">
                  <c:v>2.3516949999999999</c:v>
                </c:pt>
                <c:pt idx="9">
                  <c:v>2.825726</c:v>
                </c:pt>
                <c:pt idx="10">
                  <c:v>3.2711859999999993</c:v>
                </c:pt>
                <c:pt idx="11">
                  <c:v>3.7281859999999996</c:v>
                </c:pt>
                <c:pt idx="12">
                  <c:v>4.1510799999999985</c:v>
                </c:pt>
                <c:pt idx="13">
                  <c:v>4.2223600000000001</c:v>
                </c:pt>
                <c:pt idx="14">
                  <c:v>4.2156030000000015</c:v>
                </c:pt>
                <c:pt idx="15">
                  <c:v>4.0726139999999997</c:v>
                </c:pt>
                <c:pt idx="16">
                  <c:v>4.132013999999999</c:v>
                </c:pt>
                <c:pt idx="17">
                  <c:v>3.9577390000000006</c:v>
                </c:pt>
                <c:pt idx="18">
                  <c:v>4.6131069999999994</c:v>
                </c:pt>
                <c:pt idx="19">
                  <c:v>4.9875679999999987</c:v>
                </c:pt>
                <c:pt idx="20">
                  <c:v>5.2584110000000015</c:v>
                </c:pt>
                <c:pt idx="21">
                  <c:v>5.1125710000000018</c:v>
                </c:pt>
                <c:pt idx="22">
                  <c:v>5.2786259999999992</c:v>
                </c:pt>
                <c:pt idx="23">
                  <c:v>5.5224959999999994</c:v>
                </c:pt>
                <c:pt idx="24">
                  <c:v>5.6391720000000003</c:v>
                </c:pt>
                <c:pt idx="25">
                  <c:v>5.7642559999999996</c:v>
                </c:pt>
                <c:pt idx="26">
                  <c:v>5.8313579999999989</c:v>
                </c:pt>
                <c:pt idx="27">
                  <c:v>5.9560690000000003</c:v>
                </c:pt>
                <c:pt idx="28">
                  <c:v>6.0339300000000007</c:v>
                </c:pt>
                <c:pt idx="29">
                  <c:v>6.1556430000000013</c:v>
                </c:pt>
                <c:pt idx="30">
                  <c:v>6.1616470000000021</c:v>
                </c:pt>
                <c:pt idx="31">
                  <c:v>6.2328619999999999</c:v>
                </c:pt>
                <c:pt idx="32">
                  <c:v>6.2837189999999996</c:v>
                </c:pt>
                <c:pt idx="33">
                  <c:v>6.3283140000000024</c:v>
                </c:pt>
                <c:pt idx="34">
                  <c:v>6.4647500000000004</c:v>
                </c:pt>
                <c:pt idx="35">
                  <c:v>6.4974460000000027</c:v>
                </c:pt>
                <c:pt idx="36">
                  <c:v>6.6178619999999988</c:v>
                </c:pt>
                <c:pt idx="37">
                  <c:v>6.6663470000000009</c:v>
                </c:pt>
                <c:pt idx="38">
                  <c:v>6.6947259999999975</c:v>
                </c:pt>
                <c:pt idx="39">
                  <c:v>6.7313839999999985</c:v>
                </c:pt>
                <c:pt idx="40">
                  <c:v>6.751133000000002</c:v>
                </c:pt>
                <c:pt idx="41">
                  <c:v>6.7752559999999997</c:v>
                </c:pt>
                <c:pt idx="42">
                  <c:v>6.8335640000000009</c:v>
                </c:pt>
                <c:pt idx="43">
                  <c:v>6.8581899999999978</c:v>
                </c:pt>
                <c:pt idx="44">
                  <c:v>6.9091100000000001</c:v>
                </c:pt>
                <c:pt idx="45">
                  <c:v>6.8119189999999996</c:v>
                </c:pt>
                <c:pt idx="46">
                  <c:v>6.8355609999999984</c:v>
                </c:pt>
                <c:pt idx="47">
                  <c:v>6.9210209999999979</c:v>
                </c:pt>
                <c:pt idx="48">
                  <c:v>6.9658079999999982</c:v>
                </c:pt>
                <c:pt idx="49">
                  <c:v>6.9414230000000003</c:v>
                </c:pt>
                <c:pt idx="50">
                  <c:v>6.9785890000000004</c:v>
                </c:pt>
              </c:numCache>
            </c:numRef>
          </c:val>
        </c:ser>
        <c:ser>
          <c:idx val="3"/>
          <c:order val="1"/>
          <c:tx>
            <c:strRef>
              <c:f>NEWshaleprodbyreg_ref!$C$28</c:f>
              <c:strCache>
                <c:ptCount val="1"/>
                <c:pt idx="0">
                  <c:v>    Gulf Coast</c:v>
                </c:pt>
              </c:strCache>
            </c:strRef>
          </c:tx>
          <c:spPr>
            <a:solidFill>
              <a:schemeClr val="accent3"/>
            </a:solidFill>
            <a:ln>
              <a:noFill/>
            </a:ln>
            <a:effectLst/>
          </c:spPr>
          <c:cat>
            <c:numRef>
              <c:f>NEWshaleprodbyreg_ref!$BC$1:$DA$1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NEWshaleprodbyreg_ref!$BC$28:$DA$28</c:f>
              <c:numCache>
                <c:formatCode>General</c:formatCode>
                <c:ptCount val="51"/>
                <c:pt idx="0">
                  <c:v>0.98308300000000015</c:v>
                </c:pt>
                <c:pt idx="1">
                  <c:v>1.1602399999999999</c:v>
                </c:pt>
                <c:pt idx="2">
                  <c:v>1.1545260000000002</c:v>
                </c:pt>
                <c:pt idx="3">
                  <c:v>1.1368449999999997</c:v>
                </c:pt>
                <c:pt idx="4">
                  <c:v>1.0622739999999999</c:v>
                </c:pt>
                <c:pt idx="5">
                  <c:v>0.93801499999999993</c:v>
                </c:pt>
                <c:pt idx="6">
                  <c:v>0.92436399999999985</c:v>
                </c:pt>
                <c:pt idx="7">
                  <c:v>0.89083199999999985</c:v>
                </c:pt>
                <c:pt idx="8">
                  <c:v>0.8009239999999993</c:v>
                </c:pt>
                <c:pt idx="9">
                  <c:v>1.3058089999999996</c:v>
                </c:pt>
                <c:pt idx="10">
                  <c:v>2.335751000000001</c:v>
                </c:pt>
                <c:pt idx="11">
                  <c:v>3.543739</c:v>
                </c:pt>
                <c:pt idx="12">
                  <c:v>3.6857740000000003</c:v>
                </c:pt>
                <c:pt idx="13">
                  <c:v>3.3446940000000009</c:v>
                </c:pt>
                <c:pt idx="14">
                  <c:v>3.2785419999999985</c:v>
                </c:pt>
                <c:pt idx="15">
                  <c:v>3.3918040000000009</c:v>
                </c:pt>
                <c:pt idx="16">
                  <c:v>3.4456790000000002</c:v>
                </c:pt>
                <c:pt idx="17">
                  <c:v>3.2174640000000001</c:v>
                </c:pt>
                <c:pt idx="18">
                  <c:v>3.6031469999999999</c:v>
                </c:pt>
                <c:pt idx="19">
                  <c:v>4.0388960000000003</c:v>
                </c:pt>
                <c:pt idx="20">
                  <c:v>4.3366499999999997</c:v>
                </c:pt>
                <c:pt idx="21">
                  <c:v>4.4360369999999998</c:v>
                </c:pt>
                <c:pt idx="22">
                  <c:v>4.5631550000000001</c:v>
                </c:pt>
                <c:pt idx="23">
                  <c:v>4.79718</c:v>
                </c:pt>
                <c:pt idx="24">
                  <c:v>4.9768319999999999</c:v>
                </c:pt>
                <c:pt idx="25">
                  <c:v>5.1369819999999997</c:v>
                </c:pt>
                <c:pt idx="26">
                  <c:v>5.2740140000000002</c:v>
                </c:pt>
                <c:pt idx="27">
                  <c:v>5.3966859999999999</c:v>
                </c:pt>
                <c:pt idx="28">
                  <c:v>5.536098</c:v>
                </c:pt>
                <c:pt idx="29">
                  <c:v>5.5762450000000001</c:v>
                </c:pt>
                <c:pt idx="30">
                  <c:v>5.6148059999999997</c:v>
                </c:pt>
                <c:pt idx="31">
                  <c:v>5.64886</c:v>
                </c:pt>
                <c:pt idx="32">
                  <c:v>5.6661149999999996</c:v>
                </c:pt>
                <c:pt idx="33">
                  <c:v>5.6832729999999998</c:v>
                </c:pt>
                <c:pt idx="34">
                  <c:v>5.7186859999999999</c:v>
                </c:pt>
                <c:pt idx="35">
                  <c:v>5.7582829999999996</c:v>
                </c:pt>
                <c:pt idx="36">
                  <c:v>5.8418659999999996</c:v>
                </c:pt>
                <c:pt idx="37">
                  <c:v>5.9103690000000002</c:v>
                </c:pt>
                <c:pt idx="38">
                  <c:v>5.9238920000000004</c:v>
                </c:pt>
                <c:pt idx="39">
                  <c:v>5.9600790000000003</c:v>
                </c:pt>
                <c:pt idx="40">
                  <c:v>6.0313869999999996</c:v>
                </c:pt>
                <c:pt idx="41">
                  <c:v>6.076778</c:v>
                </c:pt>
                <c:pt idx="42">
                  <c:v>6.1163720000000001</c:v>
                </c:pt>
                <c:pt idx="43">
                  <c:v>6.1363399999999997</c:v>
                </c:pt>
                <c:pt idx="44">
                  <c:v>6.1642390000000002</c:v>
                </c:pt>
                <c:pt idx="45">
                  <c:v>6.2012830000000001</c:v>
                </c:pt>
                <c:pt idx="46">
                  <c:v>6.224736</c:v>
                </c:pt>
                <c:pt idx="47">
                  <c:v>6.2583900000000003</c:v>
                </c:pt>
                <c:pt idx="48">
                  <c:v>6.3086460000000004</c:v>
                </c:pt>
                <c:pt idx="49">
                  <c:v>6.3485849999999999</c:v>
                </c:pt>
                <c:pt idx="50">
                  <c:v>6.4078819999999999</c:v>
                </c:pt>
              </c:numCache>
            </c:numRef>
          </c:val>
        </c:ser>
        <c:ser>
          <c:idx val="0"/>
          <c:order val="2"/>
          <c:tx>
            <c:strRef>
              <c:f>NEWshaleprodbyreg_ref!$C$27</c:f>
              <c:strCache>
                <c:ptCount val="1"/>
                <c:pt idx="0">
                  <c:v>    East</c:v>
                </c:pt>
              </c:strCache>
            </c:strRef>
          </c:tx>
          <c:spPr>
            <a:solidFill>
              <a:schemeClr val="accent3">
                <a:lumMod val="50000"/>
              </a:schemeClr>
            </a:solidFill>
            <a:ln>
              <a:noFill/>
            </a:ln>
            <a:effectLst/>
          </c:spPr>
          <c:cat>
            <c:numRef>
              <c:f>NEWshaleprodbyreg_ref!$BC$1:$DA$1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NEWshaleprodbyreg_ref!$BC$27:$DA$27</c:f>
              <c:numCache>
                <c:formatCode>General</c:formatCode>
                <c:ptCount val="51"/>
                <c:pt idx="0">
                  <c:v>0.27961200000000003</c:v>
                </c:pt>
                <c:pt idx="1">
                  <c:v>0.25631300000000001</c:v>
                </c:pt>
                <c:pt idx="2">
                  <c:v>0.262986</c:v>
                </c:pt>
                <c:pt idx="3">
                  <c:v>0.24743399999999999</c:v>
                </c:pt>
                <c:pt idx="4">
                  <c:v>0.26043500000000003</c:v>
                </c:pt>
                <c:pt idx="5">
                  <c:v>0.27176899999999998</c:v>
                </c:pt>
                <c:pt idx="6">
                  <c:v>0.27713599999999999</c:v>
                </c:pt>
                <c:pt idx="7">
                  <c:v>0.29457100000000003</c:v>
                </c:pt>
                <c:pt idx="8">
                  <c:v>0.224381</c:v>
                </c:pt>
                <c:pt idx="9">
                  <c:v>0.30446499999999999</c:v>
                </c:pt>
                <c:pt idx="10">
                  <c:v>0.56406299999999998</c:v>
                </c:pt>
                <c:pt idx="11">
                  <c:v>1.325075</c:v>
                </c:pt>
                <c:pt idx="12">
                  <c:v>2.4561459999999999</c:v>
                </c:pt>
                <c:pt idx="13">
                  <c:v>3.7419449999999999</c:v>
                </c:pt>
                <c:pt idx="14">
                  <c:v>5.3978549999999998</c:v>
                </c:pt>
                <c:pt idx="15">
                  <c:v>6.5475820000000002</c:v>
                </c:pt>
                <c:pt idx="16">
                  <c:v>6.6603079999999997</c:v>
                </c:pt>
                <c:pt idx="17">
                  <c:v>7.574058</c:v>
                </c:pt>
                <c:pt idx="18">
                  <c:v>8.1563289999999995</c:v>
                </c:pt>
                <c:pt idx="19">
                  <c:v>9.1824150000000007</c:v>
                </c:pt>
                <c:pt idx="20">
                  <c:v>10.292507000000001</c:v>
                </c:pt>
                <c:pt idx="21">
                  <c:v>11.003216999999999</c:v>
                </c:pt>
                <c:pt idx="22">
                  <c:v>11.602883</c:v>
                </c:pt>
                <c:pt idx="23">
                  <c:v>12.138774</c:v>
                </c:pt>
                <c:pt idx="24">
                  <c:v>12.649487000000001</c:v>
                </c:pt>
                <c:pt idx="25">
                  <c:v>13.190822000000001</c:v>
                </c:pt>
                <c:pt idx="26">
                  <c:v>13.61392</c:v>
                </c:pt>
                <c:pt idx="27">
                  <c:v>14.106336000000001</c:v>
                </c:pt>
                <c:pt idx="28">
                  <c:v>14.559096</c:v>
                </c:pt>
                <c:pt idx="29">
                  <c:v>14.829371999999999</c:v>
                </c:pt>
                <c:pt idx="30">
                  <c:v>15.093361</c:v>
                </c:pt>
                <c:pt idx="31">
                  <c:v>15.312932</c:v>
                </c:pt>
                <c:pt idx="32">
                  <c:v>15.474591</c:v>
                </c:pt>
                <c:pt idx="33">
                  <c:v>15.644895999999999</c:v>
                </c:pt>
                <c:pt idx="34">
                  <c:v>15.815708000000001</c:v>
                </c:pt>
                <c:pt idx="35">
                  <c:v>15.987833999999999</c:v>
                </c:pt>
                <c:pt idx="36">
                  <c:v>16.150604000000001</c:v>
                </c:pt>
                <c:pt idx="37">
                  <c:v>16.435955</c:v>
                </c:pt>
                <c:pt idx="38">
                  <c:v>16.624193000000002</c:v>
                </c:pt>
                <c:pt idx="39">
                  <c:v>16.806767000000001</c:v>
                </c:pt>
                <c:pt idx="40">
                  <c:v>16.989249999999998</c:v>
                </c:pt>
                <c:pt idx="41">
                  <c:v>17.162303999999999</c:v>
                </c:pt>
                <c:pt idx="42">
                  <c:v>17.362278</c:v>
                </c:pt>
                <c:pt idx="43">
                  <c:v>17.574791000000001</c:v>
                </c:pt>
                <c:pt idx="44">
                  <c:v>17.79739</c:v>
                </c:pt>
                <c:pt idx="45">
                  <c:v>18.086924</c:v>
                </c:pt>
                <c:pt idx="46">
                  <c:v>18.346281000000001</c:v>
                </c:pt>
                <c:pt idx="47">
                  <c:v>18.546358000000001</c:v>
                </c:pt>
                <c:pt idx="48">
                  <c:v>18.821100000000001</c:v>
                </c:pt>
                <c:pt idx="49">
                  <c:v>19.019649999999999</c:v>
                </c:pt>
                <c:pt idx="50">
                  <c:v>19.310226</c:v>
                </c:pt>
              </c:numCache>
            </c:numRef>
          </c:val>
        </c:ser>
        <c:dLbls>
          <c:showLegendKey val="0"/>
          <c:showVal val="0"/>
          <c:showCatName val="0"/>
          <c:showSerName val="0"/>
          <c:showPercent val="0"/>
          <c:showBubbleSize val="0"/>
        </c:dLbls>
        <c:axId val="255333792"/>
        <c:axId val="255334352"/>
      </c:areaChart>
      <c:areaChart>
        <c:grouping val="stacked"/>
        <c:varyColors val="0"/>
        <c:ser>
          <c:idx val="1"/>
          <c:order val="3"/>
          <c:tx>
            <c:strRef>
              <c:f>NEWshaleprodbyreg_ref!#REF!</c:f>
              <c:strCache>
                <c:ptCount val="1"/>
                <c:pt idx="0">
                  <c:v>#REF!</c:v>
                </c:pt>
              </c:strCache>
              <c:extLst xmlns:c15="http://schemas.microsoft.com/office/drawing/2012/chart"/>
            </c:strRef>
          </c:tx>
          <c:spPr>
            <a:noFill/>
            <a:ln w="25400">
              <a:noFill/>
            </a:ln>
            <a:effectLst/>
          </c:spPr>
          <c:val>
            <c:numRef>
              <c:f>NEWshaleprodbyreg_ref!#REF!</c:f>
              <c:numCache>
                <c:formatCode>General</c:formatCode>
                <c:ptCount val="1"/>
                <c:pt idx="0">
                  <c:v>1</c:v>
                </c:pt>
              </c:numCache>
            </c:numRef>
          </c:val>
        </c:ser>
        <c:dLbls>
          <c:showLegendKey val="0"/>
          <c:showVal val="0"/>
          <c:showCatName val="0"/>
          <c:showSerName val="0"/>
          <c:showPercent val="0"/>
          <c:showBubbleSize val="0"/>
        </c:dLbls>
        <c:axId val="255335472"/>
        <c:axId val="255334912"/>
        <c:extLst/>
      </c:areaChart>
      <c:catAx>
        <c:axId val="25533379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5334352"/>
        <c:crosses val="autoZero"/>
        <c:auto val="1"/>
        <c:lblAlgn val="ctr"/>
        <c:lblOffset val="100"/>
        <c:tickLblSkip val="10"/>
        <c:tickMarkSkip val="10"/>
        <c:noMultiLvlLbl val="0"/>
      </c:catAx>
      <c:valAx>
        <c:axId val="255334352"/>
        <c:scaling>
          <c:orientation val="minMax"/>
          <c:max val="45"/>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5333792"/>
        <c:crossesAt val="18"/>
        <c:crossBetween val="midCat"/>
        <c:majorUnit val="5"/>
      </c:valAx>
      <c:valAx>
        <c:axId val="255334912"/>
        <c:scaling>
          <c:orientation val="minMax"/>
          <c:max val="68"/>
          <c:min val="0"/>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en-US"/>
          </a:p>
        </c:txPr>
        <c:crossAx val="255335472"/>
        <c:crosses val="max"/>
        <c:crossBetween val="midCat"/>
      </c:valAx>
      <c:catAx>
        <c:axId val="255335472"/>
        <c:scaling>
          <c:orientation val="minMax"/>
        </c:scaling>
        <c:delete val="1"/>
        <c:axPos val="b"/>
        <c:majorTickMark val="out"/>
        <c:minorTickMark val="none"/>
        <c:tickLblPos val="nextTo"/>
        <c:crossAx val="255334912"/>
        <c:crosses val="autoZero"/>
        <c:auto val="1"/>
        <c:lblAlgn val="ctr"/>
        <c:lblOffset val="100"/>
        <c:noMultiLvlLbl val="0"/>
      </c:cat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0069727362965937E-2"/>
          <c:y val="0.17079058110610282"/>
          <c:w val="0.73557557045508526"/>
          <c:h val="0.73968222936434735"/>
        </c:manualLayout>
      </c:layout>
      <c:areaChart>
        <c:grouping val="stacked"/>
        <c:varyColors val="0"/>
        <c:ser>
          <c:idx val="2"/>
          <c:order val="0"/>
          <c:tx>
            <c:strRef>
              <c:f>NEWshaleprodbyreg_high_rt!$C$28</c:f>
              <c:strCache>
                <c:ptCount val="1"/>
                <c:pt idx="0">
                  <c:v>rest of U.S. </c:v>
                </c:pt>
              </c:strCache>
            </c:strRef>
          </c:tx>
          <c:spPr>
            <a:solidFill>
              <a:schemeClr val="bg1">
                <a:lumMod val="75000"/>
              </a:schemeClr>
            </a:solidFill>
            <a:ln>
              <a:noFill/>
            </a:ln>
            <a:effectLst/>
          </c:spPr>
          <c:cat>
            <c:numRef>
              <c:f>NEWshaleprodbyreg_high_rt!$BM$2:$DA$2</c:f>
              <c:numCache>
                <c:formatCode>General</c:formatCode>
                <c:ptCount val="41"/>
                <c:pt idx="0">
                  <c:v>2010</c:v>
                </c:pt>
                <c:pt idx="10">
                  <c:v>2020</c:v>
                </c:pt>
                <c:pt idx="20">
                  <c:v>2030</c:v>
                </c:pt>
                <c:pt idx="30">
                  <c:v>2040</c:v>
                </c:pt>
                <c:pt idx="40">
                  <c:v>2050</c:v>
                </c:pt>
              </c:numCache>
            </c:numRef>
          </c:cat>
          <c:val>
            <c:numRef>
              <c:f>NEWshaleprodbyreg_high_rt!$BM$28:$DA$28</c:f>
              <c:numCache>
                <c:formatCode>General</c:formatCode>
                <c:ptCount val="41"/>
                <c:pt idx="0">
                  <c:v>3.2711859999999993</c:v>
                </c:pt>
                <c:pt idx="1">
                  <c:v>3.7281859999999996</c:v>
                </c:pt>
                <c:pt idx="2">
                  <c:v>4.1510799999999985</c:v>
                </c:pt>
                <c:pt idx="3">
                  <c:v>4.2223600000000001</c:v>
                </c:pt>
                <c:pt idx="4">
                  <c:v>4.2156030000000015</c:v>
                </c:pt>
                <c:pt idx="5">
                  <c:v>4.0726139999999997</c:v>
                </c:pt>
                <c:pt idx="6">
                  <c:v>4.132013999999999</c:v>
                </c:pt>
                <c:pt idx="7">
                  <c:v>3.957269999999999</c:v>
                </c:pt>
                <c:pt idx="8">
                  <c:v>4.7735880000000011</c:v>
                </c:pt>
                <c:pt idx="9">
                  <c:v>5.3963140000000021</c:v>
                </c:pt>
                <c:pt idx="10">
                  <c:v>5.8119039999999993</c:v>
                </c:pt>
                <c:pt idx="11">
                  <c:v>6.002813999999999</c:v>
                </c:pt>
                <c:pt idx="12">
                  <c:v>6.3234200000000005</c:v>
                </c:pt>
                <c:pt idx="13">
                  <c:v>6.6944040000000014</c:v>
                </c:pt>
                <c:pt idx="14">
                  <c:v>7.0376410000000016</c:v>
                </c:pt>
                <c:pt idx="15">
                  <c:v>7.3375569999999986</c:v>
                </c:pt>
                <c:pt idx="16">
                  <c:v>7.5735950000000001</c:v>
                </c:pt>
                <c:pt idx="17">
                  <c:v>7.7543119999999988</c:v>
                </c:pt>
                <c:pt idx="18">
                  <c:v>7.9377779999999989</c:v>
                </c:pt>
                <c:pt idx="19">
                  <c:v>8.061398999999998</c:v>
                </c:pt>
                <c:pt idx="20">
                  <c:v>8.1720770000000016</c:v>
                </c:pt>
                <c:pt idx="21">
                  <c:v>8.3287180000000003</c:v>
                </c:pt>
                <c:pt idx="22">
                  <c:v>8.4640789999999981</c:v>
                </c:pt>
                <c:pt idx="23">
                  <c:v>8.6026460000000018</c:v>
                </c:pt>
                <c:pt idx="24">
                  <c:v>8.7702119999999955</c:v>
                </c:pt>
                <c:pt idx="25">
                  <c:v>8.8700930000000042</c:v>
                </c:pt>
                <c:pt idx="26">
                  <c:v>9.011566000000002</c:v>
                </c:pt>
                <c:pt idx="27">
                  <c:v>9.1346679999999996</c:v>
                </c:pt>
                <c:pt idx="28">
                  <c:v>9.2877600000000022</c:v>
                </c:pt>
                <c:pt idx="29">
                  <c:v>9.4183499999999984</c:v>
                </c:pt>
                <c:pt idx="30">
                  <c:v>9.5222939999999987</c:v>
                </c:pt>
                <c:pt idx="31">
                  <c:v>9.7192019999999992</c:v>
                </c:pt>
                <c:pt idx="32">
                  <c:v>9.853355999999998</c:v>
                </c:pt>
                <c:pt idx="33">
                  <c:v>10.00338</c:v>
                </c:pt>
                <c:pt idx="34">
                  <c:v>10.152659</c:v>
                </c:pt>
                <c:pt idx="35">
                  <c:v>10.246110000000002</c:v>
                </c:pt>
                <c:pt idx="36">
                  <c:v>10.304212999999999</c:v>
                </c:pt>
                <c:pt idx="37">
                  <c:v>10.439662999999996</c:v>
                </c:pt>
                <c:pt idx="38">
                  <c:v>10.516983000000002</c:v>
                </c:pt>
                <c:pt idx="39">
                  <c:v>10.551559000000003</c:v>
                </c:pt>
                <c:pt idx="40">
                  <c:v>10.679372000000003</c:v>
                </c:pt>
              </c:numCache>
            </c:numRef>
          </c:val>
        </c:ser>
        <c:ser>
          <c:idx val="3"/>
          <c:order val="1"/>
          <c:tx>
            <c:strRef>
              <c:f>NEWshaleprodbyreg_high_rt!$C$27</c:f>
              <c:strCache>
                <c:ptCount val="1"/>
                <c:pt idx="0">
                  <c:v>    Gulf Coast</c:v>
                </c:pt>
              </c:strCache>
            </c:strRef>
          </c:tx>
          <c:spPr>
            <a:solidFill>
              <a:schemeClr val="accent3"/>
            </a:solidFill>
            <a:ln>
              <a:noFill/>
            </a:ln>
            <a:effectLst/>
          </c:spPr>
          <c:cat>
            <c:numRef>
              <c:f>NEWshaleprodbyreg_high_rt!$BM$2:$DA$2</c:f>
              <c:numCache>
                <c:formatCode>General</c:formatCode>
                <c:ptCount val="41"/>
                <c:pt idx="0">
                  <c:v>2010</c:v>
                </c:pt>
                <c:pt idx="10">
                  <c:v>2020</c:v>
                </c:pt>
                <c:pt idx="20">
                  <c:v>2030</c:v>
                </c:pt>
                <c:pt idx="30">
                  <c:v>2040</c:v>
                </c:pt>
                <c:pt idx="40">
                  <c:v>2050</c:v>
                </c:pt>
              </c:numCache>
            </c:numRef>
          </c:cat>
          <c:val>
            <c:numRef>
              <c:f>NEWshaleprodbyreg_high_rt!$BM$27:$DA$27</c:f>
              <c:numCache>
                <c:formatCode>General</c:formatCode>
                <c:ptCount val="41"/>
                <c:pt idx="0">
                  <c:v>2.335751000000001</c:v>
                </c:pt>
                <c:pt idx="1">
                  <c:v>3.543739</c:v>
                </c:pt>
                <c:pt idx="2">
                  <c:v>3.6857740000000003</c:v>
                </c:pt>
                <c:pt idx="3">
                  <c:v>3.3446940000000009</c:v>
                </c:pt>
                <c:pt idx="4">
                  <c:v>3.2785419999999985</c:v>
                </c:pt>
                <c:pt idx="5">
                  <c:v>3.3918040000000009</c:v>
                </c:pt>
                <c:pt idx="6">
                  <c:v>3.4456790000000002</c:v>
                </c:pt>
                <c:pt idx="7">
                  <c:v>3.2306050000000002</c:v>
                </c:pt>
                <c:pt idx="8">
                  <c:v>3.7109519999999998</c:v>
                </c:pt>
                <c:pt idx="9">
                  <c:v>4.1780109999999997</c:v>
                </c:pt>
                <c:pt idx="10">
                  <c:v>4.4979009999999997</c:v>
                </c:pt>
                <c:pt idx="11">
                  <c:v>4.9902870000000004</c:v>
                </c:pt>
                <c:pt idx="12">
                  <c:v>5.2385599999999997</c:v>
                </c:pt>
                <c:pt idx="13">
                  <c:v>5.508883</c:v>
                </c:pt>
                <c:pt idx="14">
                  <c:v>5.7822310000000003</c:v>
                </c:pt>
                <c:pt idx="15">
                  <c:v>6.0804980000000004</c:v>
                </c:pt>
                <c:pt idx="16">
                  <c:v>6.3652670000000002</c:v>
                </c:pt>
                <c:pt idx="17">
                  <c:v>6.5706860000000002</c:v>
                </c:pt>
                <c:pt idx="18">
                  <c:v>6.7300519999999997</c:v>
                </c:pt>
                <c:pt idx="19">
                  <c:v>6.8403799999999997</c:v>
                </c:pt>
                <c:pt idx="20">
                  <c:v>6.9493299999999998</c:v>
                </c:pt>
                <c:pt idx="21">
                  <c:v>7.0428850000000001</c:v>
                </c:pt>
                <c:pt idx="22">
                  <c:v>7.0690489999999997</c:v>
                </c:pt>
                <c:pt idx="23">
                  <c:v>7.1636620000000004</c:v>
                </c:pt>
                <c:pt idx="24">
                  <c:v>7.2135920000000002</c:v>
                </c:pt>
                <c:pt idx="25">
                  <c:v>7.3813409999999999</c:v>
                </c:pt>
                <c:pt idx="26">
                  <c:v>7.4241700000000002</c:v>
                </c:pt>
                <c:pt idx="27">
                  <c:v>7.5022760000000002</c:v>
                </c:pt>
                <c:pt idx="28">
                  <c:v>7.5797330000000001</c:v>
                </c:pt>
                <c:pt idx="29">
                  <c:v>7.6982499999999998</c:v>
                </c:pt>
                <c:pt idx="30">
                  <c:v>7.7658139999999998</c:v>
                </c:pt>
                <c:pt idx="31">
                  <c:v>7.8283009999999997</c:v>
                </c:pt>
                <c:pt idx="32">
                  <c:v>7.8713179999999996</c:v>
                </c:pt>
                <c:pt idx="33">
                  <c:v>7.9485590000000004</c:v>
                </c:pt>
                <c:pt idx="34">
                  <c:v>8.0403249999999993</c:v>
                </c:pt>
                <c:pt idx="35">
                  <c:v>8.0896439999999998</c:v>
                </c:pt>
                <c:pt idx="36">
                  <c:v>8.1453410000000002</c:v>
                </c:pt>
                <c:pt idx="37">
                  <c:v>8.2324389999999994</c:v>
                </c:pt>
                <c:pt idx="38">
                  <c:v>8.3200880000000002</c:v>
                </c:pt>
                <c:pt idx="39">
                  <c:v>8.4172449999999994</c:v>
                </c:pt>
                <c:pt idx="40">
                  <c:v>8.5076330000000002</c:v>
                </c:pt>
              </c:numCache>
            </c:numRef>
          </c:val>
        </c:ser>
        <c:ser>
          <c:idx val="0"/>
          <c:order val="2"/>
          <c:tx>
            <c:strRef>
              <c:f>NEWshaleprodbyreg_high_rt!$C$26</c:f>
              <c:strCache>
                <c:ptCount val="1"/>
                <c:pt idx="0">
                  <c:v>    East</c:v>
                </c:pt>
              </c:strCache>
            </c:strRef>
          </c:tx>
          <c:spPr>
            <a:solidFill>
              <a:schemeClr val="accent3">
                <a:lumMod val="50000"/>
              </a:schemeClr>
            </a:solidFill>
            <a:ln>
              <a:noFill/>
            </a:ln>
            <a:effectLst/>
          </c:spPr>
          <c:cat>
            <c:numRef>
              <c:f>NEWshaleprodbyreg_high_rt!$BM$2:$DA$2</c:f>
              <c:numCache>
                <c:formatCode>General</c:formatCode>
                <c:ptCount val="41"/>
                <c:pt idx="0">
                  <c:v>2010</c:v>
                </c:pt>
                <c:pt idx="10">
                  <c:v>2020</c:v>
                </c:pt>
                <c:pt idx="20">
                  <c:v>2030</c:v>
                </c:pt>
                <c:pt idx="30">
                  <c:v>2040</c:v>
                </c:pt>
                <c:pt idx="40">
                  <c:v>2050</c:v>
                </c:pt>
              </c:numCache>
            </c:numRef>
          </c:cat>
          <c:val>
            <c:numRef>
              <c:f>NEWshaleprodbyreg_high_rt!$BM$26:$DA$26</c:f>
              <c:numCache>
                <c:formatCode>General</c:formatCode>
                <c:ptCount val="41"/>
                <c:pt idx="0">
                  <c:v>0.56406299999999998</c:v>
                </c:pt>
                <c:pt idx="1">
                  <c:v>1.325075</c:v>
                </c:pt>
                <c:pt idx="2">
                  <c:v>2.4561459999999999</c:v>
                </c:pt>
                <c:pt idx="3">
                  <c:v>3.7419449999999999</c:v>
                </c:pt>
                <c:pt idx="4">
                  <c:v>5.3978549999999998</c:v>
                </c:pt>
                <c:pt idx="5">
                  <c:v>6.5475820000000002</c:v>
                </c:pt>
                <c:pt idx="6">
                  <c:v>6.6603079999999997</c:v>
                </c:pt>
                <c:pt idx="7">
                  <c:v>7.5730110000000002</c:v>
                </c:pt>
                <c:pt idx="8">
                  <c:v>8.4187080000000005</c:v>
                </c:pt>
                <c:pt idx="9">
                  <c:v>9.5676769999999998</c:v>
                </c:pt>
                <c:pt idx="10">
                  <c:v>10.485207000000001</c:v>
                </c:pt>
                <c:pt idx="11">
                  <c:v>11.656587999999999</c:v>
                </c:pt>
                <c:pt idx="12">
                  <c:v>12.29313</c:v>
                </c:pt>
                <c:pt idx="13">
                  <c:v>12.904728</c:v>
                </c:pt>
                <c:pt idx="14">
                  <c:v>13.590399</c:v>
                </c:pt>
                <c:pt idx="15">
                  <c:v>14.286407000000001</c:v>
                </c:pt>
                <c:pt idx="16">
                  <c:v>14.965336000000001</c:v>
                </c:pt>
                <c:pt idx="17">
                  <c:v>15.655156</c:v>
                </c:pt>
                <c:pt idx="18">
                  <c:v>16.290800000000001</c:v>
                </c:pt>
                <c:pt idx="19">
                  <c:v>16.910772000000001</c:v>
                </c:pt>
                <c:pt idx="20">
                  <c:v>17.357203999999999</c:v>
                </c:pt>
                <c:pt idx="21">
                  <c:v>17.761702</c:v>
                </c:pt>
                <c:pt idx="22">
                  <c:v>18.110453</c:v>
                </c:pt>
                <c:pt idx="23">
                  <c:v>18.346218</c:v>
                </c:pt>
                <c:pt idx="24">
                  <c:v>18.536978000000001</c:v>
                </c:pt>
                <c:pt idx="25">
                  <c:v>18.667293999999998</c:v>
                </c:pt>
                <c:pt idx="26">
                  <c:v>18.938154000000001</c:v>
                </c:pt>
                <c:pt idx="27">
                  <c:v>19.322811000000002</c:v>
                </c:pt>
                <c:pt idx="28">
                  <c:v>19.723537</c:v>
                </c:pt>
                <c:pt idx="29">
                  <c:v>20.102257000000002</c:v>
                </c:pt>
                <c:pt idx="30">
                  <c:v>20.466187000000001</c:v>
                </c:pt>
                <c:pt idx="31">
                  <c:v>20.762754000000001</c:v>
                </c:pt>
                <c:pt idx="32">
                  <c:v>21.076252</c:v>
                </c:pt>
                <c:pt idx="33">
                  <c:v>21.360229</c:v>
                </c:pt>
                <c:pt idx="34">
                  <c:v>21.665243</c:v>
                </c:pt>
                <c:pt idx="35">
                  <c:v>21.946556000000001</c:v>
                </c:pt>
                <c:pt idx="36">
                  <c:v>22.286839000000001</c:v>
                </c:pt>
                <c:pt idx="37">
                  <c:v>22.506872000000001</c:v>
                </c:pt>
                <c:pt idx="38">
                  <c:v>22.803291000000002</c:v>
                </c:pt>
                <c:pt idx="39">
                  <c:v>23.072067000000001</c:v>
                </c:pt>
                <c:pt idx="40">
                  <c:v>23.362905999999999</c:v>
                </c:pt>
              </c:numCache>
            </c:numRef>
          </c:val>
        </c:ser>
        <c:dLbls>
          <c:showLegendKey val="0"/>
          <c:showVal val="0"/>
          <c:showCatName val="0"/>
          <c:showSerName val="0"/>
          <c:showPercent val="0"/>
          <c:showBubbleSize val="0"/>
        </c:dLbls>
        <c:axId val="255339392"/>
        <c:axId val="255339952"/>
      </c:areaChart>
      <c:areaChart>
        <c:grouping val="stacked"/>
        <c:varyColors val="0"/>
        <c:ser>
          <c:idx val="1"/>
          <c:order val="3"/>
          <c:tx>
            <c:strRef>
              <c:f>NEWshaleprodbyreg_high_rt!#REF!</c:f>
              <c:strCache>
                <c:ptCount val="1"/>
                <c:pt idx="0">
                  <c:v>#REF!</c:v>
                </c:pt>
              </c:strCache>
            </c:strRef>
          </c:tx>
          <c:spPr>
            <a:noFill/>
            <a:ln w="25400">
              <a:noFill/>
            </a:ln>
            <a:effectLst/>
          </c:spPr>
          <c:val>
            <c:numRef>
              <c:f>NEWshaleprodbyreg_high_rt!#REF!</c:f>
              <c:numCache>
                <c:formatCode>General</c:formatCode>
                <c:ptCount val="1"/>
                <c:pt idx="0">
                  <c:v>1</c:v>
                </c:pt>
              </c:numCache>
            </c:numRef>
          </c:val>
        </c:ser>
        <c:dLbls>
          <c:showLegendKey val="0"/>
          <c:showVal val="0"/>
          <c:showCatName val="0"/>
          <c:showSerName val="0"/>
          <c:showPercent val="0"/>
          <c:showBubbleSize val="0"/>
        </c:dLbls>
        <c:axId val="254730768"/>
        <c:axId val="255340512"/>
        <c:extLst/>
      </c:areaChart>
      <c:catAx>
        <c:axId val="25533939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5339952"/>
        <c:crossesAt val="0"/>
        <c:auto val="1"/>
        <c:lblAlgn val="ctr"/>
        <c:lblOffset val="100"/>
        <c:tickLblSkip val="5"/>
        <c:tickMarkSkip val="10"/>
        <c:noMultiLvlLbl val="0"/>
      </c:catAx>
      <c:valAx>
        <c:axId val="255339952"/>
        <c:scaling>
          <c:orientation val="minMax"/>
          <c:max val="45"/>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rgbClr val="FFFFFF"/>
                </a:solidFill>
                <a:latin typeface="+mn-lt"/>
                <a:ea typeface="+mn-ea"/>
                <a:cs typeface="+mn-cs"/>
              </a:defRPr>
            </a:pPr>
            <a:endParaRPr lang="en-US"/>
          </a:p>
        </c:txPr>
        <c:crossAx val="255339392"/>
        <c:crossesAt val="8"/>
        <c:crossBetween val="midCat"/>
      </c:valAx>
      <c:valAx>
        <c:axId val="255340512"/>
        <c:scaling>
          <c:orientation val="minMax"/>
          <c:max val="123.29"/>
          <c:min val="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730768"/>
        <c:crosses val="max"/>
        <c:crossBetween val="midCat"/>
      </c:valAx>
      <c:catAx>
        <c:axId val="254730768"/>
        <c:scaling>
          <c:orientation val="minMax"/>
        </c:scaling>
        <c:delete val="1"/>
        <c:axPos val="b"/>
        <c:majorTickMark val="out"/>
        <c:minorTickMark val="none"/>
        <c:tickLblPos val="nextTo"/>
        <c:crossAx val="255340512"/>
        <c:crosses val="autoZero"/>
        <c:auto val="1"/>
        <c:lblAlgn val="ctr"/>
        <c:lblOffset val="100"/>
        <c:noMultiLvlLbl val="0"/>
      </c:cat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31073199183434E-2"/>
          <c:y val="0.14022346165062702"/>
          <c:w val="0.73016420975135599"/>
          <c:h val="0.77314814814814814"/>
        </c:manualLayout>
      </c:layout>
      <c:areaChart>
        <c:grouping val="stacked"/>
        <c:varyColors val="0"/>
        <c:ser>
          <c:idx val="0"/>
          <c:order val="0"/>
          <c:tx>
            <c:strRef>
              <c:f>consumption!$B$25</c:f>
              <c:strCache>
                <c:ptCount val="1"/>
                <c:pt idx="0">
                  <c:v>residential</c:v>
                </c:pt>
              </c:strCache>
            </c:strRef>
          </c:tx>
          <c:spPr>
            <a:solidFill>
              <a:schemeClr val="accent5"/>
            </a:solidFill>
            <a:ln>
              <a:noFill/>
            </a:ln>
            <a:effectLst/>
          </c:spPr>
          <c:cat>
            <c:numRef>
              <c:f>consumption!$BC$1:$DA$1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consumption!$BC$25:$DA$25</c:f>
              <c:numCache>
                <c:formatCode>General</c:formatCode>
                <c:ptCount val="51"/>
                <c:pt idx="0">
                  <c:v>4.9961789999999997</c:v>
                </c:pt>
                <c:pt idx="1">
                  <c:v>4.7713400000000004</c:v>
                </c:pt>
                <c:pt idx="2">
                  <c:v>4.8888180000000006</c:v>
                </c:pt>
                <c:pt idx="3">
                  <c:v>5.0793509999999999</c:v>
                </c:pt>
                <c:pt idx="4">
                  <c:v>4.8687969999999998</c:v>
                </c:pt>
                <c:pt idx="5">
                  <c:v>4.8267749999999996</c:v>
                </c:pt>
                <c:pt idx="6">
                  <c:v>4.3684660000000006</c:v>
                </c:pt>
                <c:pt idx="7">
                  <c:v>4.7223579999999998</c:v>
                </c:pt>
                <c:pt idx="8">
                  <c:v>4.892277</c:v>
                </c:pt>
                <c:pt idx="9">
                  <c:v>4.7789070000000002</c:v>
                </c:pt>
                <c:pt idx="10">
                  <c:v>4.7824119999999999</c:v>
                </c:pt>
                <c:pt idx="11">
                  <c:v>4.7137770000000003</c:v>
                </c:pt>
                <c:pt idx="12">
                  <c:v>4.1495190000000006</c:v>
                </c:pt>
                <c:pt idx="13">
                  <c:v>4.8973720000000007</c:v>
                </c:pt>
                <c:pt idx="14">
                  <c:v>5.0874709999999999</c:v>
                </c:pt>
                <c:pt idx="15">
                  <c:v>4.6096700000000004</c:v>
                </c:pt>
                <c:pt idx="16">
                  <c:v>4.3450249999999997</c:v>
                </c:pt>
                <c:pt idx="17">
                  <c:v>4.3810019999999996</c:v>
                </c:pt>
                <c:pt idx="18">
                  <c:v>4.74064</c:v>
                </c:pt>
                <c:pt idx="19">
                  <c:v>4.6168089999999999</c:v>
                </c:pt>
                <c:pt idx="20">
                  <c:v>4.6039300000000001</c:v>
                </c:pt>
                <c:pt idx="21">
                  <c:v>4.5947300000000002</c:v>
                </c:pt>
                <c:pt idx="22">
                  <c:v>4.5927730000000002</c:v>
                </c:pt>
                <c:pt idx="23">
                  <c:v>4.589798</c:v>
                </c:pt>
                <c:pt idx="24">
                  <c:v>4.5821870000000002</c:v>
                </c:pt>
                <c:pt idx="25">
                  <c:v>4.5751670000000004</c:v>
                </c:pt>
                <c:pt idx="26">
                  <c:v>4.5735109999999999</c:v>
                </c:pt>
                <c:pt idx="27">
                  <c:v>4.5734490000000001</c:v>
                </c:pt>
                <c:pt idx="28">
                  <c:v>4.5740860000000003</c:v>
                </c:pt>
                <c:pt idx="29">
                  <c:v>4.571599</c:v>
                </c:pt>
                <c:pt idx="30">
                  <c:v>4.5703279999999999</c:v>
                </c:pt>
                <c:pt idx="31">
                  <c:v>4.5689760000000001</c:v>
                </c:pt>
                <c:pt idx="32">
                  <c:v>4.565239</c:v>
                </c:pt>
                <c:pt idx="33">
                  <c:v>4.5604779999999998</c:v>
                </c:pt>
                <c:pt idx="34">
                  <c:v>4.55497</c:v>
                </c:pt>
                <c:pt idx="35">
                  <c:v>4.5505000000000004</c:v>
                </c:pt>
                <c:pt idx="36">
                  <c:v>4.542916</c:v>
                </c:pt>
                <c:pt idx="37">
                  <c:v>4.5349930000000001</c:v>
                </c:pt>
                <c:pt idx="38">
                  <c:v>4.5272189999999997</c:v>
                </c:pt>
                <c:pt idx="39">
                  <c:v>4.52142</c:v>
                </c:pt>
                <c:pt idx="40">
                  <c:v>4.5183540000000004</c:v>
                </c:pt>
                <c:pt idx="41">
                  <c:v>4.5168460000000001</c:v>
                </c:pt>
                <c:pt idx="42">
                  <c:v>4.5154500000000004</c:v>
                </c:pt>
                <c:pt idx="43">
                  <c:v>4.5163099999999998</c:v>
                </c:pt>
                <c:pt idx="44">
                  <c:v>4.519501</c:v>
                </c:pt>
                <c:pt idx="45">
                  <c:v>4.5224080000000004</c:v>
                </c:pt>
                <c:pt idx="46">
                  <c:v>4.5256150000000002</c:v>
                </c:pt>
                <c:pt idx="47">
                  <c:v>4.5287870000000003</c:v>
                </c:pt>
                <c:pt idx="48">
                  <c:v>4.5318849999999999</c:v>
                </c:pt>
                <c:pt idx="49">
                  <c:v>4.5341719999999999</c:v>
                </c:pt>
                <c:pt idx="50">
                  <c:v>4.5356719999999999</c:v>
                </c:pt>
              </c:numCache>
            </c:numRef>
          </c:val>
        </c:ser>
        <c:ser>
          <c:idx val="1"/>
          <c:order val="1"/>
          <c:tx>
            <c:strRef>
              <c:f>consumption!$B$26</c:f>
              <c:strCache>
                <c:ptCount val="1"/>
                <c:pt idx="0">
                  <c:v>commercial</c:v>
                </c:pt>
              </c:strCache>
            </c:strRef>
          </c:tx>
          <c:spPr>
            <a:solidFill>
              <a:schemeClr val="accent5">
                <a:lumMod val="60000"/>
                <a:lumOff val="40000"/>
              </a:schemeClr>
            </a:solidFill>
            <a:ln>
              <a:noFill/>
            </a:ln>
            <a:effectLst/>
          </c:spPr>
          <c:cat>
            <c:numRef>
              <c:f>consumption!$BC$1:$DA$1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consumption!$BC$26:$DA$26</c:f>
              <c:numCache>
                <c:formatCode>General</c:formatCode>
                <c:ptCount val="51"/>
                <c:pt idx="0">
                  <c:v>3.1824690000000002</c:v>
                </c:pt>
                <c:pt idx="1">
                  <c:v>3.0227119999999998</c:v>
                </c:pt>
                <c:pt idx="2">
                  <c:v>3.1441699999999999</c:v>
                </c:pt>
                <c:pt idx="3">
                  <c:v>3.1794929999999999</c:v>
                </c:pt>
                <c:pt idx="4">
                  <c:v>3.1289720000000001</c:v>
                </c:pt>
                <c:pt idx="5">
                  <c:v>2.99892</c:v>
                </c:pt>
                <c:pt idx="6">
                  <c:v>2.83203</c:v>
                </c:pt>
                <c:pt idx="7">
                  <c:v>3.0129039999999998</c:v>
                </c:pt>
                <c:pt idx="8">
                  <c:v>3.1525289999999999</c:v>
                </c:pt>
                <c:pt idx="9">
                  <c:v>3.118592</c:v>
                </c:pt>
                <c:pt idx="10">
                  <c:v>3.1025929999999997</c:v>
                </c:pt>
                <c:pt idx="11">
                  <c:v>3.155319</c:v>
                </c:pt>
                <c:pt idx="12">
                  <c:v>2.8949259999999999</c:v>
                </c:pt>
                <c:pt idx="13">
                  <c:v>3.2953009999999998</c:v>
                </c:pt>
                <c:pt idx="14">
                  <c:v>3.4663080000000002</c:v>
                </c:pt>
                <c:pt idx="15">
                  <c:v>3.1987969999999999</c:v>
                </c:pt>
                <c:pt idx="16">
                  <c:v>3.105483</c:v>
                </c:pt>
                <c:pt idx="17">
                  <c:v>3.1470180000000001</c:v>
                </c:pt>
                <c:pt idx="18">
                  <c:v>3.3196539999999999</c:v>
                </c:pt>
                <c:pt idx="19">
                  <c:v>3.2721770000000001</c:v>
                </c:pt>
                <c:pt idx="20">
                  <c:v>3.2553230000000002</c:v>
                </c:pt>
                <c:pt idx="21">
                  <c:v>3.239563</c:v>
                </c:pt>
                <c:pt idx="22">
                  <c:v>3.2296330000000002</c:v>
                </c:pt>
                <c:pt idx="23">
                  <c:v>3.2236090000000002</c:v>
                </c:pt>
                <c:pt idx="24">
                  <c:v>3.2169620000000001</c:v>
                </c:pt>
                <c:pt idx="25">
                  <c:v>3.2172160000000001</c:v>
                </c:pt>
                <c:pt idx="26">
                  <c:v>3.2279300000000002</c:v>
                </c:pt>
                <c:pt idx="27">
                  <c:v>3.2431190000000001</c:v>
                </c:pt>
                <c:pt idx="28">
                  <c:v>3.2634690000000002</c:v>
                </c:pt>
                <c:pt idx="29">
                  <c:v>3.280697</c:v>
                </c:pt>
                <c:pt idx="30">
                  <c:v>3.3027880000000001</c:v>
                </c:pt>
                <c:pt idx="31">
                  <c:v>3.3275190000000001</c:v>
                </c:pt>
                <c:pt idx="32">
                  <c:v>3.3537910000000002</c:v>
                </c:pt>
                <c:pt idx="33">
                  <c:v>3.3805800000000001</c:v>
                </c:pt>
                <c:pt idx="34">
                  <c:v>3.4075739999999999</c:v>
                </c:pt>
                <c:pt idx="35">
                  <c:v>3.4357350000000002</c:v>
                </c:pt>
                <c:pt idx="36">
                  <c:v>3.4613749999999999</c:v>
                </c:pt>
                <c:pt idx="37">
                  <c:v>3.4874779999999999</c:v>
                </c:pt>
                <c:pt idx="38">
                  <c:v>3.5145059999999999</c:v>
                </c:pt>
                <c:pt idx="39">
                  <c:v>3.543704</c:v>
                </c:pt>
                <c:pt idx="40">
                  <c:v>3.5753439999999999</c:v>
                </c:pt>
                <c:pt idx="41">
                  <c:v>3.607656</c:v>
                </c:pt>
                <c:pt idx="42">
                  <c:v>3.6391239999999998</c:v>
                </c:pt>
                <c:pt idx="43">
                  <c:v>3.6740390000000001</c:v>
                </c:pt>
                <c:pt idx="44">
                  <c:v>3.711999</c:v>
                </c:pt>
                <c:pt idx="45">
                  <c:v>3.7510829999999999</c:v>
                </c:pt>
                <c:pt idx="46">
                  <c:v>3.7895500000000002</c:v>
                </c:pt>
                <c:pt idx="47">
                  <c:v>3.8283260000000001</c:v>
                </c:pt>
                <c:pt idx="48">
                  <c:v>3.8677679999999999</c:v>
                </c:pt>
                <c:pt idx="49">
                  <c:v>3.9059349999999999</c:v>
                </c:pt>
                <c:pt idx="50">
                  <c:v>3.9430719999999999</c:v>
                </c:pt>
              </c:numCache>
            </c:numRef>
          </c:val>
        </c:ser>
        <c:ser>
          <c:idx val="3"/>
          <c:order val="2"/>
          <c:tx>
            <c:strRef>
              <c:f>consumption!$B$28</c:f>
              <c:strCache>
                <c:ptCount val="1"/>
                <c:pt idx="0">
                  <c:v>transportation</c:v>
                </c:pt>
              </c:strCache>
            </c:strRef>
          </c:tx>
          <c:spPr>
            <a:solidFill>
              <a:schemeClr val="accent6"/>
            </a:solidFill>
            <a:ln>
              <a:noFill/>
            </a:ln>
            <a:effectLst/>
          </c:spPr>
          <c:cat>
            <c:numRef>
              <c:f>consumption!$BC$1:$DA$1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consumption!$BC$28:$DA$28</c:f>
              <c:numCache>
                <c:formatCode>General</c:formatCode>
                <c:ptCount val="51"/>
                <c:pt idx="0">
                  <c:v>0.65496200000000004</c:v>
                </c:pt>
                <c:pt idx="1">
                  <c:v>0.63950099999999999</c:v>
                </c:pt>
                <c:pt idx="2">
                  <c:v>0.68186900000000006</c:v>
                </c:pt>
                <c:pt idx="3">
                  <c:v>0.60976300000000005</c:v>
                </c:pt>
                <c:pt idx="4">
                  <c:v>0.58670100000000003</c:v>
                </c:pt>
                <c:pt idx="5">
                  <c:v>0.60690900000000003</c:v>
                </c:pt>
                <c:pt idx="6">
                  <c:v>0.60795200000000005</c:v>
                </c:pt>
                <c:pt idx="7">
                  <c:v>0.64601999999999993</c:v>
                </c:pt>
                <c:pt idx="8">
                  <c:v>0.67393800000000004</c:v>
                </c:pt>
                <c:pt idx="9">
                  <c:v>0.69743600000000006</c:v>
                </c:pt>
                <c:pt idx="10">
                  <c:v>0.70278799999999997</c:v>
                </c:pt>
                <c:pt idx="11">
                  <c:v>0.71775800000000001</c:v>
                </c:pt>
                <c:pt idx="12">
                  <c:v>0.76075999999999999</c:v>
                </c:pt>
                <c:pt idx="13">
                  <c:v>0.86310600000000004</c:v>
                </c:pt>
                <c:pt idx="14">
                  <c:v>0.73543199999999997</c:v>
                </c:pt>
                <c:pt idx="15">
                  <c:v>0.70559299999999991</c:v>
                </c:pt>
                <c:pt idx="16">
                  <c:v>0.75080899999999995</c:v>
                </c:pt>
                <c:pt idx="17">
                  <c:v>0.69365900000000003</c:v>
                </c:pt>
                <c:pt idx="18">
                  <c:v>0.73432799999999998</c:v>
                </c:pt>
                <c:pt idx="19">
                  <c:v>0.76127299999999998</c:v>
                </c:pt>
                <c:pt idx="20">
                  <c:v>0.77100600000000008</c:v>
                </c:pt>
                <c:pt idx="21">
                  <c:v>0.808446</c:v>
                </c:pt>
                <c:pt idx="22">
                  <c:v>0.82994000000000001</c:v>
                </c:pt>
                <c:pt idx="23">
                  <c:v>0.847414</c:v>
                </c:pt>
                <c:pt idx="24">
                  <c:v>0.85833700000000002</c:v>
                </c:pt>
                <c:pt idx="25">
                  <c:v>0.87437299999999996</c:v>
                </c:pt>
                <c:pt idx="26">
                  <c:v>0.88807000000000003</c:v>
                </c:pt>
                <c:pt idx="27">
                  <c:v>0.90590899999999996</c:v>
                </c:pt>
                <c:pt idx="28">
                  <c:v>0.92358299999999993</c:v>
                </c:pt>
                <c:pt idx="29">
                  <c:v>0.94012399999999996</c:v>
                </c:pt>
                <c:pt idx="30">
                  <c:v>0.95363799999999999</c:v>
                </c:pt>
                <c:pt idx="31">
                  <c:v>0.96988300000000005</c:v>
                </c:pt>
                <c:pt idx="32">
                  <c:v>0.98687400000000003</c:v>
                </c:pt>
                <c:pt idx="33">
                  <c:v>1.0020739999999999</c:v>
                </c:pt>
                <c:pt idx="34">
                  <c:v>1.0203249999999999</c:v>
                </c:pt>
                <c:pt idx="35">
                  <c:v>1.0378430000000001</c:v>
                </c:pt>
                <c:pt idx="36">
                  <c:v>1.0565560000000001</c:v>
                </c:pt>
                <c:pt idx="37">
                  <c:v>1.079078</c:v>
                </c:pt>
                <c:pt idx="38">
                  <c:v>1.097305</c:v>
                </c:pt>
                <c:pt idx="39">
                  <c:v>1.116765</c:v>
                </c:pt>
                <c:pt idx="40">
                  <c:v>1.136487</c:v>
                </c:pt>
                <c:pt idx="41">
                  <c:v>1.158641</c:v>
                </c:pt>
                <c:pt idx="42">
                  <c:v>1.179972</c:v>
                </c:pt>
                <c:pt idx="43">
                  <c:v>1.2033149999999999</c:v>
                </c:pt>
                <c:pt idx="44">
                  <c:v>1.2241740000000001</c:v>
                </c:pt>
                <c:pt idx="45">
                  <c:v>1.248016</c:v>
                </c:pt>
                <c:pt idx="46">
                  <c:v>1.2708569999999999</c:v>
                </c:pt>
                <c:pt idx="47">
                  <c:v>1.2949519999999999</c:v>
                </c:pt>
                <c:pt idx="48">
                  <c:v>1.322195</c:v>
                </c:pt>
                <c:pt idx="49">
                  <c:v>1.3492169999999999</c:v>
                </c:pt>
                <c:pt idx="50">
                  <c:v>1.3794119999999999</c:v>
                </c:pt>
              </c:numCache>
            </c:numRef>
          </c:val>
        </c:ser>
        <c:ser>
          <c:idx val="2"/>
          <c:order val="3"/>
          <c:tx>
            <c:strRef>
              <c:f>consumption!$B$27</c:f>
              <c:strCache>
                <c:ptCount val="1"/>
                <c:pt idx="0">
                  <c:v>industrial</c:v>
                </c:pt>
              </c:strCache>
            </c:strRef>
          </c:tx>
          <c:spPr>
            <a:solidFill>
              <a:schemeClr val="accent2"/>
            </a:solidFill>
            <a:ln>
              <a:noFill/>
            </a:ln>
            <a:effectLst/>
          </c:spPr>
          <c:cat>
            <c:numRef>
              <c:f>consumption!$BC$1:$DA$1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consumption!$BC$27:$DA$27</c:f>
              <c:numCache>
                <c:formatCode>General</c:formatCode>
                <c:ptCount val="51"/>
                <c:pt idx="0">
                  <c:v>9.2931869999999996</c:v>
                </c:pt>
                <c:pt idx="1">
                  <c:v>8.462771</c:v>
                </c:pt>
                <c:pt idx="2">
                  <c:v>8.6402660000000004</c:v>
                </c:pt>
                <c:pt idx="3">
                  <c:v>8.2726790000000001</c:v>
                </c:pt>
                <c:pt idx="4">
                  <c:v>8.3543120000000002</c:v>
                </c:pt>
                <c:pt idx="5">
                  <c:v>7.7126840000000003</c:v>
                </c:pt>
                <c:pt idx="6">
                  <c:v>7.6685230000000004</c:v>
                </c:pt>
                <c:pt idx="7">
                  <c:v>7.8811030000000004</c:v>
                </c:pt>
                <c:pt idx="8">
                  <c:v>7.8898840000000003</c:v>
                </c:pt>
                <c:pt idx="9">
                  <c:v>7.4426099999999993</c:v>
                </c:pt>
                <c:pt idx="10">
                  <c:v>8.1118190000000006</c:v>
                </c:pt>
                <c:pt idx="11">
                  <c:v>8.3167080000000002</c:v>
                </c:pt>
                <c:pt idx="12">
                  <c:v>8.6224889999999998</c:v>
                </c:pt>
                <c:pt idx="13">
                  <c:v>8.9085370000000008</c:v>
                </c:pt>
                <c:pt idx="14">
                  <c:v>9.158182</c:v>
                </c:pt>
                <c:pt idx="15">
                  <c:v>9.1211299999999991</c:v>
                </c:pt>
                <c:pt idx="16">
                  <c:v>9.3323600000000013</c:v>
                </c:pt>
                <c:pt idx="17">
                  <c:v>9.4473660000000006</c:v>
                </c:pt>
                <c:pt idx="18">
                  <c:v>9.8144210000000012</c:v>
                </c:pt>
                <c:pt idx="19">
                  <c:v>10.197164999999998</c:v>
                </c:pt>
                <c:pt idx="20">
                  <c:v>10.657692000000001</c:v>
                </c:pt>
                <c:pt idx="21">
                  <c:v>10.861523</c:v>
                </c:pt>
                <c:pt idx="22">
                  <c:v>11.026878</c:v>
                </c:pt>
                <c:pt idx="23">
                  <c:v>11.180894</c:v>
                </c:pt>
                <c:pt idx="24">
                  <c:v>11.231114</c:v>
                </c:pt>
                <c:pt idx="25">
                  <c:v>11.290826000000001</c:v>
                </c:pt>
                <c:pt idx="26">
                  <c:v>11.368162</c:v>
                </c:pt>
                <c:pt idx="27">
                  <c:v>11.469213</c:v>
                </c:pt>
                <c:pt idx="28">
                  <c:v>11.578707000000001</c:v>
                </c:pt>
                <c:pt idx="29">
                  <c:v>11.65428</c:v>
                </c:pt>
                <c:pt idx="30">
                  <c:v>11.721439999999999</c:v>
                </c:pt>
                <c:pt idx="31">
                  <c:v>11.780919000000001</c:v>
                </c:pt>
                <c:pt idx="32">
                  <c:v>11.858212000000002</c:v>
                </c:pt>
                <c:pt idx="33">
                  <c:v>11.925132</c:v>
                </c:pt>
                <c:pt idx="34">
                  <c:v>12.006141</c:v>
                </c:pt>
                <c:pt idx="35">
                  <c:v>12.087898000000001</c:v>
                </c:pt>
                <c:pt idx="36">
                  <c:v>12.146975000000001</c:v>
                </c:pt>
                <c:pt idx="37">
                  <c:v>12.264868</c:v>
                </c:pt>
                <c:pt idx="38">
                  <c:v>12.371978</c:v>
                </c:pt>
                <c:pt idx="39">
                  <c:v>12.458339</c:v>
                </c:pt>
                <c:pt idx="40">
                  <c:v>12.553984</c:v>
                </c:pt>
                <c:pt idx="41">
                  <c:v>12.634516999999999</c:v>
                </c:pt>
                <c:pt idx="42">
                  <c:v>12.696679</c:v>
                </c:pt>
                <c:pt idx="43">
                  <c:v>12.772575</c:v>
                </c:pt>
                <c:pt idx="44">
                  <c:v>12.831937</c:v>
                </c:pt>
                <c:pt idx="45">
                  <c:v>12.897775000000001</c:v>
                </c:pt>
                <c:pt idx="46">
                  <c:v>12.944677000000002</c:v>
                </c:pt>
                <c:pt idx="47">
                  <c:v>12.996184</c:v>
                </c:pt>
                <c:pt idx="48">
                  <c:v>13.059524000000001</c:v>
                </c:pt>
                <c:pt idx="49">
                  <c:v>13.115217000000001</c:v>
                </c:pt>
                <c:pt idx="50">
                  <c:v>13.18196</c:v>
                </c:pt>
              </c:numCache>
            </c:numRef>
          </c:val>
        </c:ser>
        <c:ser>
          <c:idx val="4"/>
          <c:order val="4"/>
          <c:tx>
            <c:strRef>
              <c:f>consumption!$B$29</c:f>
              <c:strCache>
                <c:ptCount val="1"/>
                <c:pt idx="0">
                  <c:v>power</c:v>
                </c:pt>
              </c:strCache>
            </c:strRef>
          </c:tx>
          <c:spPr>
            <a:solidFill>
              <a:schemeClr val="accent1"/>
            </a:solidFill>
            <a:ln>
              <a:noFill/>
            </a:ln>
            <a:effectLst/>
          </c:spPr>
          <c:cat>
            <c:numRef>
              <c:f>consumption!$BC$1:$DA$1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consumption!$BC$29:$DA$29</c:f>
              <c:numCache>
                <c:formatCode>General</c:formatCode>
                <c:ptCount val="51"/>
                <c:pt idx="0">
                  <c:v>5.2063239999999995</c:v>
                </c:pt>
                <c:pt idx="1">
                  <c:v>5.342301</c:v>
                </c:pt>
                <c:pt idx="2">
                  <c:v>5.6718969999999995</c:v>
                </c:pt>
                <c:pt idx="3">
                  <c:v>5.1352150000000005</c:v>
                </c:pt>
                <c:pt idx="4">
                  <c:v>5.4637630000000001</c:v>
                </c:pt>
                <c:pt idx="5">
                  <c:v>5.8691450000000005</c:v>
                </c:pt>
                <c:pt idx="6">
                  <c:v>6.2221000000000002</c:v>
                </c:pt>
                <c:pt idx="7">
                  <c:v>6.8414080000000004</c:v>
                </c:pt>
                <c:pt idx="8">
                  <c:v>6.6683789999999998</c:v>
                </c:pt>
                <c:pt idx="9">
                  <c:v>6.8725330000000007</c:v>
                </c:pt>
                <c:pt idx="10">
                  <c:v>7.3871840000000004</c:v>
                </c:pt>
                <c:pt idx="11">
                  <c:v>7.5738630000000002</c:v>
                </c:pt>
                <c:pt idx="12">
                  <c:v>9.1107929999999993</c:v>
                </c:pt>
                <c:pt idx="13">
                  <c:v>8.1907560000000004</c:v>
                </c:pt>
                <c:pt idx="14">
                  <c:v>8.1459820000000001</c:v>
                </c:pt>
                <c:pt idx="15">
                  <c:v>9.6133700000000015</c:v>
                </c:pt>
                <c:pt idx="16">
                  <c:v>9.9699989999999996</c:v>
                </c:pt>
                <c:pt idx="17">
                  <c:v>9.0154610000000002</c:v>
                </c:pt>
                <c:pt idx="18">
                  <c:v>9.5673530000000007</c:v>
                </c:pt>
                <c:pt idx="19">
                  <c:v>10.178958</c:v>
                </c:pt>
                <c:pt idx="20">
                  <c:v>9.7463999999999995</c:v>
                </c:pt>
                <c:pt idx="21">
                  <c:v>9.6598249999999997</c:v>
                </c:pt>
                <c:pt idx="22">
                  <c:v>9.7905619999999995</c:v>
                </c:pt>
                <c:pt idx="23">
                  <c:v>9.8957660000000001</c:v>
                </c:pt>
                <c:pt idx="24">
                  <c:v>9.7439820000000008</c:v>
                </c:pt>
                <c:pt idx="25">
                  <c:v>9.8207439999999995</c:v>
                </c:pt>
                <c:pt idx="26">
                  <c:v>9.8100620000000003</c:v>
                </c:pt>
                <c:pt idx="27">
                  <c:v>9.9161990000000007</c:v>
                </c:pt>
                <c:pt idx="28">
                  <c:v>10.088870999999999</c:v>
                </c:pt>
                <c:pt idx="29">
                  <c:v>10.172763</c:v>
                </c:pt>
                <c:pt idx="30">
                  <c:v>10.173712999999999</c:v>
                </c:pt>
                <c:pt idx="31">
                  <c:v>10.223623999999999</c:v>
                </c:pt>
                <c:pt idx="32">
                  <c:v>10.196405</c:v>
                </c:pt>
                <c:pt idx="33">
                  <c:v>10.198323</c:v>
                </c:pt>
                <c:pt idx="34">
                  <c:v>10.302854999999999</c:v>
                </c:pt>
                <c:pt idx="35">
                  <c:v>10.303284</c:v>
                </c:pt>
                <c:pt idx="36">
                  <c:v>10.391859999999999</c:v>
                </c:pt>
                <c:pt idx="37">
                  <c:v>10.49479</c:v>
                </c:pt>
                <c:pt idx="38">
                  <c:v>10.515878000000001</c:v>
                </c:pt>
                <c:pt idx="39">
                  <c:v>10.574138</c:v>
                </c:pt>
                <c:pt idx="40">
                  <c:v>10.689033999999999</c:v>
                </c:pt>
                <c:pt idx="41">
                  <c:v>10.781563999999999</c:v>
                </c:pt>
                <c:pt idx="42">
                  <c:v>10.917464000000001</c:v>
                </c:pt>
                <c:pt idx="43">
                  <c:v>10.995972</c:v>
                </c:pt>
                <c:pt idx="44">
                  <c:v>10.958104000000001</c:v>
                </c:pt>
                <c:pt idx="45">
                  <c:v>10.983193999999999</c:v>
                </c:pt>
                <c:pt idx="46">
                  <c:v>11.059808</c:v>
                </c:pt>
                <c:pt idx="47">
                  <c:v>11.143978000000001</c:v>
                </c:pt>
                <c:pt idx="48">
                  <c:v>11.251142</c:v>
                </c:pt>
                <c:pt idx="49">
                  <c:v>11.279088</c:v>
                </c:pt>
                <c:pt idx="50">
                  <c:v>11.440778</c:v>
                </c:pt>
              </c:numCache>
            </c:numRef>
          </c:val>
        </c:ser>
        <c:dLbls>
          <c:showLegendKey val="0"/>
          <c:showVal val="0"/>
          <c:showCatName val="0"/>
          <c:showSerName val="0"/>
          <c:showPercent val="0"/>
          <c:showBubbleSize val="0"/>
        </c:dLbls>
        <c:axId val="254735808"/>
        <c:axId val="254736368"/>
      </c:areaChart>
      <c:lineChart>
        <c:grouping val="standard"/>
        <c:varyColors val="0"/>
        <c:dLbls>
          <c:showLegendKey val="0"/>
          <c:showVal val="0"/>
          <c:showCatName val="0"/>
          <c:showSerName val="0"/>
          <c:showPercent val="0"/>
          <c:showBubbleSize val="0"/>
        </c:dLbls>
        <c:marker val="1"/>
        <c:smooth val="0"/>
        <c:axId val="254737488"/>
        <c:axId val="254736928"/>
        <c:extLst>
          <c:ext xmlns:c15="http://schemas.microsoft.com/office/drawing/2012/chart" uri="{02D57815-91ED-43cb-92C2-25804820EDAC}">
            <c15:filteredLineSeries>
              <c15:ser>
                <c:idx val="5"/>
                <c:order val="5"/>
                <c:tx>
                  <c:strRef>
                    <c:extLst>
                      <c:ext uri="{02D57815-91ED-43cb-92C2-25804820EDAC}">
                        <c15:formulaRef>
                          <c15:sqref>consumption!$B$29</c15:sqref>
                        </c15:formulaRef>
                      </c:ext>
                    </c:extLst>
                    <c:strCache>
                      <c:ptCount val="1"/>
                      <c:pt idx="0">
                        <c:v>power</c:v>
                      </c:pt>
                    </c:strCache>
                  </c:strRef>
                </c:tx>
                <c:spPr>
                  <a:ln w="28575" cap="rnd">
                    <a:solidFill>
                      <a:schemeClr val="accent6"/>
                    </a:solidFill>
                    <a:round/>
                  </a:ln>
                  <a:effectLst/>
                </c:spPr>
                <c:marker>
                  <c:symbol val="none"/>
                </c:marker>
                <c:cat>
                  <c:numRef>
                    <c:extLst>
                      <c:ext uri="{02D57815-91ED-43cb-92C2-25804820EDAC}">
                        <c15:formulaRef>
                          <c15:sqref>consumption!$BC$1:$DA$1</c15:sqref>
                        </c15:formulaRef>
                      </c:ext>
                    </c:extLst>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extLst>
                      <c:ext uri="{02D57815-91ED-43cb-92C2-25804820EDAC}">
                        <c15:formulaRef>
                          <c15:sqref>consumption!$BC$29:$DA$29</c15:sqref>
                        </c15:formulaRef>
                      </c:ext>
                    </c:extLst>
                    <c:numCache>
                      <c:formatCode>General</c:formatCode>
                      <c:ptCount val="51"/>
                      <c:pt idx="0">
                        <c:v>5.2063239999999995</c:v>
                      </c:pt>
                      <c:pt idx="1">
                        <c:v>5.342301</c:v>
                      </c:pt>
                      <c:pt idx="2">
                        <c:v>5.6718969999999995</c:v>
                      </c:pt>
                      <c:pt idx="3">
                        <c:v>5.1352150000000005</c:v>
                      </c:pt>
                      <c:pt idx="4">
                        <c:v>5.4637630000000001</c:v>
                      </c:pt>
                      <c:pt idx="5">
                        <c:v>5.8691450000000005</c:v>
                      </c:pt>
                      <c:pt idx="6">
                        <c:v>6.2221000000000002</c:v>
                      </c:pt>
                      <c:pt idx="7">
                        <c:v>6.8414080000000004</c:v>
                      </c:pt>
                      <c:pt idx="8">
                        <c:v>6.6683789999999998</c:v>
                      </c:pt>
                      <c:pt idx="9">
                        <c:v>6.8725330000000007</c:v>
                      </c:pt>
                      <c:pt idx="10">
                        <c:v>7.3871840000000004</c:v>
                      </c:pt>
                      <c:pt idx="11">
                        <c:v>7.5738630000000002</c:v>
                      </c:pt>
                      <c:pt idx="12">
                        <c:v>9.1107929999999993</c:v>
                      </c:pt>
                      <c:pt idx="13">
                        <c:v>8.1907560000000004</c:v>
                      </c:pt>
                      <c:pt idx="14">
                        <c:v>8.1459820000000001</c:v>
                      </c:pt>
                      <c:pt idx="15">
                        <c:v>9.6133700000000015</c:v>
                      </c:pt>
                      <c:pt idx="16">
                        <c:v>9.9699989999999996</c:v>
                      </c:pt>
                      <c:pt idx="17">
                        <c:v>9.0154610000000002</c:v>
                      </c:pt>
                      <c:pt idx="18">
                        <c:v>9.5673530000000007</c:v>
                      </c:pt>
                      <c:pt idx="19">
                        <c:v>10.178958</c:v>
                      </c:pt>
                      <c:pt idx="20">
                        <c:v>9.7463999999999995</c:v>
                      </c:pt>
                      <c:pt idx="21">
                        <c:v>9.6598249999999997</c:v>
                      </c:pt>
                      <c:pt idx="22">
                        <c:v>9.7905619999999995</c:v>
                      </c:pt>
                      <c:pt idx="23">
                        <c:v>9.8957660000000001</c:v>
                      </c:pt>
                      <c:pt idx="24">
                        <c:v>9.7439820000000008</c:v>
                      </c:pt>
                      <c:pt idx="25">
                        <c:v>9.8207439999999995</c:v>
                      </c:pt>
                      <c:pt idx="26">
                        <c:v>9.8100620000000003</c:v>
                      </c:pt>
                      <c:pt idx="27">
                        <c:v>9.9161990000000007</c:v>
                      </c:pt>
                      <c:pt idx="28">
                        <c:v>10.088870999999999</c:v>
                      </c:pt>
                      <c:pt idx="29">
                        <c:v>10.172763</c:v>
                      </c:pt>
                      <c:pt idx="30">
                        <c:v>10.173712999999999</c:v>
                      </c:pt>
                      <c:pt idx="31">
                        <c:v>10.223623999999999</c:v>
                      </c:pt>
                      <c:pt idx="32">
                        <c:v>10.196405</c:v>
                      </c:pt>
                      <c:pt idx="33">
                        <c:v>10.198323</c:v>
                      </c:pt>
                      <c:pt idx="34">
                        <c:v>10.302854999999999</c:v>
                      </c:pt>
                      <c:pt idx="35">
                        <c:v>10.303284</c:v>
                      </c:pt>
                      <c:pt idx="36">
                        <c:v>10.391859999999999</c:v>
                      </c:pt>
                      <c:pt idx="37">
                        <c:v>10.49479</c:v>
                      </c:pt>
                      <c:pt idx="38">
                        <c:v>10.515878000000001</c:v>
                      </c:pt>
                      <c:pt idx="39">
                        <c:v>10.574138</c:v>
                      </c:pt>
                      <c:pt idx="40">
                        <c:v>10.689033999999999</c:v>
                      </c:pt>
                      <c:pt idx="41">
                        <c:v>10.781563999999999</c:v>
                      </c:pt>
                      <c:pt idx="42">
                        <c:v>10.917464000000001</c:v>
                      </c:pt>
                      <c:pt idx="43">
                        <c:v>10.995972</c:v>
                      </c:pt>
                      <c:pt idx="44">
                        <c:v>10.958104000000001</c:v>
                      </c:pt>
                      <c:pt idx="45">
                        <c:v>10.983193999999999</c:v>
                      </c:pt>
                      <c:pt idx="46">
                        <c:v>11.059808</c:v>
                      </c:pt>
                      <c:pt idx="47">
                        <c:v>11.143978000000001</c:v>
                      </c:pt>
                      <c:pt idx="48">
                        <c:v>11.251142</c:v>
                      </c:pt>
                      <c:pt idx="49">
                        <c:v>11.279088</c:v>
                      </c:pt>
                      <c:pt idx="50">
                        <c:v>11.440778</c:v>
                      </c:pt>
                    </c:numCache>
                  </c:numRef>
                </c:val>
                <c:smooth val="0"/>
              </c15:ser>
            </c15:filteredLineSeries>
          </c:ext>
        </c:extLst>
      </c:lineChart>
      <c:catAx>
        <c:axId val="254735808"/>
        <c:scaling>
          <c:orientation val="minMax"/>
        </c:scaling>
        <c:delete val="0"/>
        <c:axPos val="b"/>
        <c:numFmt formatCode="General" sourceLinked="1"/>
        <c:majorTickMark val="out"/>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54736368"/>
        <c:crosses val="autoZero"/>
        <c:auto val="1"/>
        <c:lblAlgn val="ctr"/>
        <c:lblOffset val="100"/>
        <c:tickLblSkip val="10"/>
        <c:tickMarkSkip val="10"/>
        <c:noMultiLvlLbl val="0"/>
      </c:catAx>
      <c:valAx>
        <c:axId val="254736368"/>
        <c:scaling>
          <c:orientation val="minMax"/>
          <c:max val="4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54735808"/>
        <c:crossesAt val="18"/>
        <c:crossBetween val="between"/>
      </c:valAx>
      <c:valAx>
        <c:axId val="254736928"/>
        <c:scaling>
          <c:orientation val="minMax"/>
          <c:max val="109.5"/>
          <c:min val="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54737488"/>
        <c:crosses val="max"/>
        <c:crossBetween val="between"/>
      </c:valAx>
      <c:catAx>
        <c:axId val="254737488"/>
        <c:scaling>
          <c:orientation val="minMax"/>
        </c:scaling>
        <c:delete val="1"/>
        <c:axPos val="b"/>
        <c:numFmt formatCode="General" sourceLinked="1"/>
        <c:majorTickMark val="out"/>
        <c:minorTickMark val="none"/>
        <c:tickLblPos val="nextTo"/>
        <c:crossAx val="254736928"/>
        <c:crosses val="autoZero"/>
        <c:auto val="1"/>
        <c:lblAlgn val="ctr"/>
        <c:lblOffset val="100"/>
        <c:noMultiLvlLbl val="0"/>
      </c:cat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chemeClr val="tx1"/>
          </a:solidFill>
        </a:defRPr>
      </a:pPr>
      <a:endParaRPr lang="en-US"/>
    </a:p>
  </c:txPr>
  <c:externalData r:id="rId3">
    <c:autoUpdate val="0"/>
  </c:externalData>
  <c:userShapes r:id="rId4"/>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838942639957449"/>
          <c:y val="0.21950114873220844"/>
          <c:w val="0.78063826265996472"/>
          <c:h val="0.70071796319692681"/>
        </c:manualLayout>
      </c:layout>
      <c:areaChart>
        <c:grouping val="stacked"/>
        <c:varyColors val="0"/>
        <c:ser>
          <c:idx val="4"/>
          <c:order val="0"/>
          <c:tx>
            <c:strRef>
              <c:f>'cons share_highrt'!$C$26</c:f>
              <c:strCache>
                <c:ptCount val="1"/>
                <c:pt idx="0">
                  <c:v>residential</c:v>
                </c:pt>
              </c:strCache>
            </c:strRef>
          </c:tx>
          <c:spPr>
            <a:solidFill>
              <a:schemeClr val="bg2">
                <a:lumMod val="20000"/>
                <a:lumOff val="80000"/>
              </a:schemeClr>
            </a:solidFill>
            <a:ln>
              <a:noFill/>
            </a:ln>
            <a:effectLst/>
          </c:spPr>
          <c:cat>
            <c:numRef>
              <c:f>'cons share_highrt'!$BM$24:$DA$24</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 share_highrt'!$BM$26:$DA$26</c:f>
              <c:numCache>
                <c:formatCode>0.00</c:formatCode>
                <c:ptCount val="41"/>
                <c:pt idx="0">
                  <c:v>4.7824119999999999</c:v>
                </c:pt>
                <c:pt idx="1">
                  <c:v>4.7137770000000003</c:v>
                </c:pt>
                <c:pt idx="2">
                  <c:v>4.1495190000000006</c:v>
                </c:pt>
                <c:pt idx="3">
                  <c:v>4.8973720000000007</c:v>
                </c:pt>
                <c:pt idx="4">
                  <c:v>5.0874709999999999</c:v>
                </c:pt>
                <c:pt idx="5">
                  <c:v>4.6096700000000004</c:v>
                </c:pt>
                <c:pt idx="6">
                  <c:v>4.3915069999999998</c:v>
                </c:pt>
                <c:pt idx="7">
                  <c:v>4.3810019999999996</c:v>
                </c:pt>
                <c:pt idx="8">
                  <c:v>4.7454489999999998</c:v>
                </c:pt>
                <c:pt idx="9">
                  <c:v>4.6284400000000003</c:v>
                </c:pt>
                <c:pt idx="10">
                  <c:v>4.6209949999999997</c:v>
                </c:pt>
                <c:pt idx="11">
                  <c:v>4.6205660000000002</c:v>
                </c:pt>
                <c:pt idx="12">
                  <c:v>4.6303299999999998</c:v>
                </c:pt>
                <c:pt idx="13">
                  <c:v>4.6402710000000003</c:v>
                </c:pt>
                <c:pt idx="14">
                  <c:v>4.6398210000000004</c:v>
                </c:pt>
                <c:pt idx="15">
                  <c:v>4.637702</c:v>
                </c:pt>
                <c:pt idx="16">
                  <c:v>4.6361889999999999</c:v>
                </c:pt>
                <c:pt idx="17">
                  <c:v>4.6352830000000003</c:v>
                </c:pt>
                <c:pt idx="18">
                  <c:v>4.6340349999999999</c:v>
                </c:pt>
                <c:pt idx="19">
                  <c:v>4.6329120000000001</c:v>
                </c:pt>
                <c:pt idx="20">
                  <c:v>4.6324199999999998</c:v>
                </c:pt>
                <c:pt idx="21">
                  <c:v>4.631227</c:v>
                </c:pt>
                <c:pt idx="22">
                  <c:v>4.6281559999999997</c:v>
                </c:pt>
                <c:pt idx="23">
                  <c:v>4.6242979999999996</c:v>
                </c:pt>
                <c:pt idx="24">
                  <c:v>4.6199120000000002</c:v>
                </c:pt>
                <c:pt idx="25">
                  <c:v>4.6162640000000001</c:v>
                </c:pt>
                <c:pt idx="26">
                  <c:v>4.6112359999999999</c:v>
                </c:pt>
                <c:pt idx="27">
                  <c:v>4.6061519999999998</c:v>
                </c:pt>
                <c:pt idx="28">
                  <c:v>4.6009370000000001</c:v>
                </c:pt>
                <c:pt idx="29">
                  <c:v>4.5956510000000002</c:v>
                </c:pt>
                <c:pt idx="30">
                  <c:v>4.5929039999999999</c:v>
                </c:pt>
                <c:pt idx="31">
                  <c:v>4.5924550000000002</c:v>
                </c:pt>
                <c:pt idx="32">
                  <c:v>4.5936510000000004</c:v>
                </c:pt>
                <c:pt idx="33">
                  <c:v>4.5959659999999998</c:v>
                </c:pt>
                <c:pt idx="34">
                  <c:v>4.5996899999999998</c:v>
                </c:pt>
                <c:pt idx="35">
                  <c:v>4.6042889999999996</c:v>
                </c:pt>
                <c:pt idx="36">
                  <c:v>4.6095420000000003</c:v>
                </c:pt>
                <c:pt idx="37">
                  <c:v>4.6140270000000001</c:v>
                </c:pt>
                <c:pt idx="38">
                  <c:v>4.618417</c:v>
                </c:pt>
                <c:pt idx="39">
                  <c:v>4.6219460000000003</c:v>
                </c:pt>
                <c:pt idx="40">
                  <c:v>4.6248839999999998</c:v>
                </c:pt>
              </c:numCache>
            </c:numRef>
          </c:val>
          <c:extLst/>
        </c:ser>
        <c:ser>
          <c:idx val="0"/>
          <c:order val="1"/>
          <c:tx>
            <c:strRef>
              <c:f>'cons share_highrt'!$C$27</c:f>
              <c:strCache>
                <c:ptCount val="1"/>
                <c:pt idx="0">
                  <c:v>commercial</c:v>
                </c:pt>
              </c:strCache>
            </c:strRef>
          </c:tx>
          <c:spPr>
            <a:solidFill>
              <a:schemeClr val="bg2">
                <a:lumMod val="20000"/>
                <a:lumOff val="80000"/>
              </a:schemeClr>
            </a:solidFill>
            <a:ln>
              <a:noFill/>
            </a:ln>
            <a:effectLst/>
          </c:spPr>
          <c:cat>
            <c:numRef>
              <c:f>'cons share_highrt'!$BM$24:$DA$24</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 share_highrt'!$BM$27:$DA$27</c:f>
              <c:numCache>
                <c:formatCode>0.00</c:formatCode>
                <c:ptCount val="41"/>
                <c:pt idx="0">
                  <c:v>3.1025929999999997</c:v>
                </c:pt>
                <c:pt idx="1">
                  <c:v>3.155319</c:v>
                </c:pt>
                <c:pt idx="2">
                  <c:v>2.8949259999999999</c:v>
                </c:pt>
                <c:pt idx="3">
                  <c:v>3.2953009999999998</c:v>
                </c:pt>
                <c:pt idx="4">
                  <c:v>3.4663080000000002</c:v>
                </c:pt>
                <c:pt idx="5">
                  <c:v>3.1987969999999999</c:v>
                </c:pt>
                <c:pt idx="6">
                  <c:v>3.123367</c:v>
                </c:pt>
                <c:pt idx="7">
                  <c:v>3.1470180000000001</c:v>
                </c:pt>
                <c:pt idx="8">
                  <c:v>3.3259789999999998</c:v>
                </c:pt>
                <c:pt idx="9">
                  <c:v>3.2876780000000001</c:v>
                </c:pt>
                <c:pt idx="10">
                  <c:v>3.2782719999999999</c:v>
                </c:pt>
                <c:pt idx="11">
                  <c:v>3.274464</c:v>
                </c:pt>
                <c:pt idx="12">
                  <c:v>3.2807240000000002</c:v>
                </c:pt>
                <c:pt idx="13">
                  <c:v>3.2930489999999999</c:v>
                </c:pt>
                <c:pt idx="14">
                  <c:v>3.2964829999999998</c:v>
                </c:pt>
                <c:pt idx="15">
                  <c:v>3.3037580000000002</c:v>
                </c:pt>
                <c:pt idx="16">
                  <c:v>3.3158120000000002</c:v>
                </c:pt>
                <c:pt idx="17">
                  <c:v>3.330857</c:v>
                </c:pt>
                <c:pt idx="18">
                  <c:v>3.3498290000000002</c:v>
                </c:pt>
                <c:pt idx="19">
                  <c:v>3.3703210000000001</c:v>
                </c:pt>
                <c:pt idx="20">
                  <c:v>3.3946649999999998</c:v>
                </c:pt>
                <c:pt idx="21">
                  <c:v>3.4215119999999999</c:v>
                </c:pt>
                <c:pt idx="22">
                  <c:v>3.450933</c:v>
                </c:pt>
                <c:pt idx="23">
                  <c:v>3.4813329999999998</c:v>
                </c:pt>
                <c:pt idx="24">
                  <c:v>3.5127030000000001</c:v>
                </c:pt>
                <c:pt idx="25">
                  <c:v>3.5445350000000002</c:v>
                </c:pt>
                <c:pt idx="26">
                  <c:v>3.5765359999999999</c:v>
                </c:pt>
                <c:pt idx="27">
                  <c:v>3.6096029999999999</c:v>
                </c:pt>
                <c:pt idx="28">
                  <c:v>3.642855</c:v>
                </c:pt>
                <c:pt idx="29">
                  <c:v>3.6753999999999998</c:v>
                </c:pt>
                <c:pt idx="30">
                  <c:v>3.7103039999999998</c:v>
                </c:pt>
                <c:pt idx="31">
                  <c:v>3.746699</c:v>
                </c:pt>
                <c:pt idx="32">
                  <c:v>3.784853</c:v>
                </c:pt>
                <c:pt idx="33">
                  <c:v>3.8246020000000001</c:v>
                </c:pt>
                <c:pt idx="34">
                  <c:v>3.866025</c:v>
                </c:pt>
                <c:pt idx="35">
                  <c:v>3.9104040000000002</c:v>
                </c:pt>
                <c:pt idx="36">
                  <c:v>3.955079</c:v>
                </c:pt>
                <c:pt idx="37">
                  <c:v>3.9989599999999998</c:v>
                </c:pt>
                <c:pt idx="38">
                  <c:v>4.0432779999999999</c:v>
                </c:pt>
                <c:pt idx="39">
                  <c:v>4.0858210000000001</c:v>
                </c:pt>
                <c:pt idx="40">
                  <c:v>4.1281590000000001</c:v>
                </c:pt>
              </c:numCache>
            </c:numRef>
          </c:val>
          <c:extLst/>
        </c:ser>
        <c:ser>
          <c:idx val="1"/>
          <c:order val="2"/>
          <c:tx>
            <c:strRef>
              <c:f>'cons share_highrt'!$C$28</c:f>
              <c:strCache>
                <c:ptCount val="1"/>
                <c:pt idx="0">
                  <c:v>transportation</c:v>
                </c:pt>
              </c:strCache>
            </c:strRef>
          </c:tx>
          <c:spPr>
            <a:solidFill>
              <a:schemeClr val="bg2">
                <a:lumMod val="20000"/>
                <a:lumOff val="80000"/>
              </a:schemeClr>
            </a:solidFill>
            <a:ln>
              <a:noFill/>
            </a:ln>
            <a:effectLst/>
          </c:spPr>
          <c:cat>
            <c:numRef>
              <c:f>'cons share_highrt'!$BM$24:$DA$24</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 share_highrt'!$BM$28:$DA$28</c:f>
              <c:numCache>
                <c:formatCode>0.00</c:formatCode>
                <c:ptCount val="41"/>
                <c:pt idx="0">
                  <c:v>0.70278799999999997</c:v>
                </c:pt>
                <c:pt idx="1">
                  <c:v>0.71775800000000001</c:v>
                </c:pt>
                <c:pt idx="2">
                  <c:v>0.76075999999999999</c:v>
                </c:pt>
                <c:pt idx="3">
                  <c:v>0.86310600000000004</c:v>
                </c:pt>
                <c:pt idx="4">
                  <c:v>0.73543199999999997</c:v>
                </c:pt>
                <c:pt idx="5">
                  <c:v>0.70559299999999991</c:v>
                </c:pt>
                <c:pt idx="6">
                  <c:v>0.71188899999999999</c:v>
                </c:pt>
                <c:pt idx="7" formatCode="General">
                  <c:v>0.69365500000000002</c:v>
                </c:pt>
                <c:pt idx="8" formatCode="General">
                  <c:v>0.74156899999999992</c:v>
                </c:pt>
                <c:pt idx="9" formatCode="General">
                  <c:v>0.78329500000000007</c:v>
                </c:pt>
                <c:pt idx="10" formatCode="General">
                  <c:v>0.79182799999999998</c:v>
                </c:pt>
                <c:pt idx="11" formatCode="General">
                  <c:v>0.83689899999999995</c:v>
                </c:pt>
                <c:pt idx="12" formatCode="General">
                  <c:v>0.86354799999999998</c:v>
                </c:pt>
                <c:pt idx="13" formatCode="General">
                  <c:v>0.89048099999999997</c:v>
                </c:pt>
                <c:pt idx="14" formatCode="General">
                  <c:v>0.91554000000000002</c:v>
                </c:pt>
                <c:pt idx="15" formatCode="General">
                  <c:v>0.93841399999999997</c:v>
                </c:pt>
                <c:pt idx="16" formatCode="General">
                  <c:v>0.95466399999999996</c:v>
                </c:pt>
                <c:pt idx="17" formatCode="General">
                  <c:v>0.97137899999999999</c:v>
                </c:pt>
                <c:pt idx="18" formatCode="General">
                  <c:v>0.99446600000000007</c:v>
                </c:pt>
                <c:pt idx="19" formatCode="General">
                  <c:v>1.0159050000000001</c:v>
                </c:pt>
                <c:pt idx="20" formatCode="General">
                  <c:v>1.0342199999999999</c:v>
                </c:pt>
                <c:pt idx="21" formatCode="General">
                  <c:v>1.0533809999999999</c:v>
                </c:pt>
                <c:pt idx="22" formatCode="General">
                  <c:v>1.0728010000000001</c:v>
                </c:pt>
                <c:pt idx="23" formatCode="General">
                  <c:v>1.091181</c:v>
                </c:pt>
                <c:pt idx="24" formatCode="General">
                  <c:v>1.109605</c:v>
                </c:pt>
                <c:pt idx="25" formatCode="General">
                  <c:v>1.12917</c:v>
                </c:pt>
                <c:pt idx="26" formatCode="General">
                  <c:v>1.1465190000000001</c:v>
                </c:pt>
                <c:pt idx="27" formatCode="General">
                  <c:v>1.1667879999999999</c:v>
                </c:pt>
                <c:pt idx="28" formatCode="General">
                  <c:v>1.188982</c:v>
                </c:pt>
                <c:pt idx="29" formatCode="General">
                  <c:v>1.213433</c:v>
                </c:pt>
                <c:pt idx="30" formatCode="General">
                  <c:v>1.233768</c:v>
                </c:pt>
                <c:pt idx="31" formatCode="General">
                  <c:v>1.2572430000000001</c:v>
                </c:pt>
                <c:pt idx="32" formatCode="General">
                  <c:v>1.278829</c:v>
                </c:pt>
                <c:pt idx="33" formatCode="General">
                  <c:v>1.302691</c:v>
                </c:pt>
                <c:pt idx="34" formatCode="General">
                  <c:v>1.330101</c:v>
                </c:pt>
                <c:pt idx="35" formatCode="General">
                  <c:v>1.353065</c:v>
                </c:pt>
                <c:pt idx="36" formatCode="General">
                  <c:v>1.380177</c:v>
                </c:pt>
                <c:pt idx="37" formatCode="General">
                  <c:v>1.4072200000000001</c:v>
                </c:pt>
                <c:pt idx="38" formatCode="General">
                  <c:v>1.4356800000000001</c:v>
                </c:pt>
                <c:pt idx="39" formatCode="General">
                  <c:v>1.464839</c:v>
                </c:pt>
                <c:pt idx="40" formatCode="General">
                  <c:v>1.495217</c:v>
                </c:pt>
              </c:numCache>
            </c:numRef>
          </c:val>
          <c:extLst/>
        </c:ser>
        <c:ser>
          <c:idx val="3"/>
          <c:order val="3"/>
          <c:tx>
            <c:strRef>
              <c:f>'cons share_highrt'!$C$25</c:f>
              <c:strCache>
                <c:ptCount val="1"/>
                <c:pt idx="0">
                  <c:v>industrial</c:v>
                </c:pt>
              </c:strCache>
            </c:strRef>
          </c:tx>
          <c:spPr>
            <a:solidFill>
              <a:schemeClr val="accent2"/>
            </a:solidFill>
            <a:ln>
              <a:noFill/>
            </a:ln>
            <a:effectLst/>
          </c:spPr>
          <c:cat>
            <c:numRef>
              <c:f>'cons share_highrt'!$BM$24:$DA$24</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 share_highrt'!$BM$25:$DA$25</c:f>
              <c:numCache>
                <c:formatCode>0.00</c:formatCode>
                <c:ptCount val="41"/>
                <c:pt idx="0">
                  <c:v>8.1118190000000006</c:v>
                </c:pt>
                <c:pt idx="1">
                  <c:v>8.3167080000000002</c:v>
                </c:pt>
                <c:pt idx="2">
                  <c:v>8.6224889999999998</c:v>
                </c:pt>
                <c:pt idx="3">
                  <c:v>8.9085370000000008</c:v>
                </c:pt>
                <c:pt idx="4">
                  <c:v>9.158182</c:v>
                </c:pt>
                <c:pt idx="5">
                  <c:v>9.1211299999999991</c:v>
                </c:pt>
                <c:pt idx="6">
                  <c:v>9.2803570000000004</c:v>
                </c:pt>
                <c:pt idx="7">
                  <c:v>9.4521200000000007</c:v>
                </c:pt>
                <c:pt idx="8">
                  <c:v>9.8307210000000005</c:v>
                </c:pt>
                <c:pt idx="9">
                  <c:v>10.289766</c:v>
                </c:pt>
                <c:pt idx="10">
                  <c:v>10.711756000000001</c:v>
                </c:pt>
                <c:pt idx="11">
                  <c:v>11.002922</c:v>
                </c:pt>
                <c:pt idx="12">
                  <c:v>11.235735</c:v>
                </c:pt>
                <c:pt idx="13">
                  <c:v>11.452587000000001</c:v>
                </c:pt>
                <c:pt idx="14">
                  <c:v>11.543194000000002</c:v>
                </c:pt>
                <c:pt idx="15">
                  <c:v>11.653376999999999</c:v>
                </c:pt>
                <c:pt idx="16">
                  <c:v>11.862704000000001</c:v>
                </c:pt>
                <c:pt idx="17">
                  <c:v>11.981011000000001</c:v>
                </c:pt>
                <c:pt idx="18">
                  <c:v>12.112717</c:v>
                </c:pt>
                <c:pt idx="19">
                  <c:v>12.228863</c:v>
                </c:pt>
                <c:pt idx="20">
                  <c:v>12.365809</c:v>
                </c:pt>
                <c:pt idx="21">
                  <c:v>12.466602</c:v>
                </c:pt>
                <c:pt idx="22">
                  <c:v>12.557281</c:v>
                </c:pt>
                <c:pt idx="23">
                  <c:v>12.639309000000001</c:v>
                </c:pt>
                <c:pt idx="24">
                  <c:v>12.702562</c:v>
                </c:pt>
                <c:pt idx="25">
                  <c:v>12.802067000000001</c:v>
                </c:pt>
                <c:pt idx="26">
                  <c:v>12.900196000000001</c:v>
                </c:pt>
                <c:pt idx="27">
                  <c:v>13.00426</c:v>
                </c:pt>
                <c:pt idx="28">
                  <c:v>13.156012</c:v>
                </c:pt>
                <c:pt idx="29">
                  <c:v>13.281605000000001</c:v>
                </c:pt>
                <c:pt idx="30">
                  <c:v>13.398082999999998</c:v>
                </c:pt>
                <c:pt idx="31">
                  <c:v>13.539318</c:v>
                </c:pt>
                <c:pt idx="32">
                  <c:v>13.646585999999999</c:v>
                </c:pt>
                <c:pt idx="33">
                  <c:v>13.770301999999999</c:v>
                </c:pt>
                <c:pt idx="34">
                  <c:v>13.906089</c:v>
                </c:pt>
                <c:pt idx="35">
                  <c:v>14.026407999999998</c:v>
                </c:pt>
                <c:pt idx="36">
                  <c:v>14.129935999999999</c:v>
                </c:pt>
                <c:pt idx="37">
                  <c:v>14.265903</c:v>
                </c:pt>
                <c:pt idx="38">
                  <c:v>14.382178</c:v>
                </c:pt>
                <c:pt idx="39">
                  <c:v>14.489432999999998</c:v>
                </c:pt>
                <c:pt idx="40">
                  <c:v>14.589273</c:v>
                </c:pt>
              </c:numCache>
            </c:numRef>
          </c:val>
          <c:extLst/>
        </c:ser>
        <c:ser>
          <c:idx val="2"/>
          <c:order val="4"/>
          <c:tx>
            <c:strRef>
              <c:f>'cons share_highrt'!$C$29</c:f>
              <c:strCache>
                <c:ptCount val="1"/>
                <c:pt idx="0">
                  <c:v>electric</c:v>
                </c:pt>
              </c:strCache>
            </c:strRef>
          </c:tx>
          <c:spPr>
            <a:solidFill>
              <a:schemeClr val="accent1"/>
            </a:solidFill>
            <a:ln>
              <a:noFill/>
            </a:ln>
            <a:effectLst/>
          </c:spPr>
          <c:cat>
            <c:numRef>
              <c:f>'cons share_highrt'!$BM$24:$DA$24</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 share_highrt'!$BM$29:$DA$29</c:f>
              <c:numCache>
                <c:formatCode>0.00</c:formatCode>
                <c:ptCount val="41"/>
                <c:pt idx="0">
                  <c:v>7.3871840000000004</c:v>
                </c:pt>
                <c:pt idx="1">
                  <c:v>7.5738630000000002</c:v>
                </c:pt>
                <c:pt idx="2">
                  <c:v>9.1107929999999993</c:v>
                </c:pt>
                <c:pt idx="3">
                  <c:v>8.1907560000000004</c:v>
                </c:pt>
                <c:pt idx="4">
                  <c:v>8.1459820000000001</c:v>
                </c:pt>
                <c:pt idx="5">
                  <c:v>9.6133700000000015</c:v>
                </c:pt>
                <c:pt idx="6">
                  <c:v>9.9835259999999995</c:v>
                </c:pt>
                <c:pt idx="7" formatCode="General">
                  <c:v>9.1306630000000002</c:v>
                </c:pt>
                <c:pt idx="8" formatCode="General">
                  <c:v>9.6745619999999999</c:v>
                </c:pt>
                <c:pt idx="9" formatCode="General">
                  <c:v>10.900653</c:v>
                </c:pt>
                <c:pt idx="10" formatCode="General">
                  <c:v>10.532831</c:v>
                </c:pt>
                <c:pt idx="11" formatCode="General">
                  <c:v>11.133765</c:v>
                </c:pt>
                <c:pt idx="12" formatCode="General">
                  <c:v>11.594129000000001</c:v>
                </c:pt>
                <c:pt idx="13" formatCode="General">
                  <c:v>12.090217000000001</c:v>
                </c:pt>
                <c:pt idx="14" formatCode="General">
                  <c:v>12.361763</c:v>
                </c:pt>
                <c:pt idx="15" formatCode="General">
                  <c:v>12.659867</c:v>
                </c:pt>
                <c:pt idx="16" formatCode="General">
                  <c:v>12.849727</c:v>
                </c:pt>
                <c:pt idx="17" formatCode="General">
                  <c:v>12.914638999999999</c:v>
                </c:pt>
                <c:pt idx="18" formatCode="General">
                  <c:v>13.03234</c:v>
                </c:pt>
                <c:pt idx="19" formatCode="General">
                  <c:v>13.148346</c:v>
                </c:pt>
                <c:pt idx="20" formatCode="General">
                  <c:v>13.248251</c:v>
                </c:pt>
                <c:pt idx="21" formatCode="General">
                  <c:v>13.546873</c:v>
                </c:pt>
                <c:pt idx="22" formatCode="General">
                  <c:v>13.711446</c:v>
                </c:pt>
                <c:pt idx="23" formatCode="General">
                  <c:v>13.967556</c:v>
                </c:pt>
                <c:pt idx="24" formatCode="General">
                  <c:v>14.159181999999999</c:v>
                </c:pt>
                <c:pt idx="25" formatCode="General">
                  <c:v>14.450779000000001</c:v>
                </c:pt>
                <c:pt idx="26" formatCode="General">
                  <c:v>14.676568</c:v>
                </c:pt>
                <c:pt idx="27" formatCode="General">
                  <c:v>14.883105</c:v>
                </c:pt>
                <c:pt idx="28" formatCode="General">
                  <c:v>15.057432</c:v>
                </c:pt>
                <c:pt idx="29" formatCode="General">
                  <c:v>15.262241</c:v>
                </c:pt>
                <c:pt idx="30" formatCode="General">
                  <c:v>15.404920000000001</c:v>
                </c:pt>
                <c:pt idx="31" formatCode="General">
                  <c:v>15.525982000000001</c:v>
                </c:pt>
                <c:pt idx="32" formatCode="General">
                  <c:v>15.672212999999999</c:v>
                </c:pt>
                <c:pt idx="33" formatCode="General">
                  <c:v>15.84872</c:v>
                </c:pt>
                <c:pt idx="34" formatCode="General">
                  <c:v>16.036669</c:v>
                </c:pt>
                <c:pt idx="35" formatCode="General">
                  <c:v>16.197243</c:v>
                </c:pt>
                <c:pt idx="36" formatCode="General">
                  <c:v>16.383365999999999</c:v>
                </c:pt>
                <c:pt idx="37" formatCode="General">
                  <c:v>16.644957999999999</c:v>
                </c:pt>
                <c:pt idx="38" formatCode="General">
                  <c:v>16.892111</c:v>
                </c:pt>
                <c:pt idx="39" formatCode="General">
                  <c:v>17.150759000000001</c:v>
                </c:pt>
                <c:pt idx="40" formatCode="General">
                  <c:v>17.375757</c:v>
                </c:pt>
              </c:numCache>
            </c:numRef>
          </c:val>
          <c:extLst/>
        </c:ser>
        <c:dLbls>
          <c:showLegendKey val="0"/>
          <c:showVal val="0"/>
          <c:showCatName val="0"/>
          <c:showSerName val="0"/>
          <c:showPercent val="0"/>
          <c:showBubbleSize val="0"/>
        </c:dLbls>
        <c:axId val="254741968"/>
        <c:axId val="254742528"/>
      </c:areaChart>
      <c:catAx>
        <c:axId val="25474196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54742528"/>
        <c:crosses val="autoZero"/>
        <c:auto val="1"/>
        <c:lblAlgn val="ctr"/>
        <c:lblOffset val="100"/>
        <c:tickLblSkip val="10"/>
        <c:tickMarkSkip val="10"/>
        <c:noMultiLvlLbl val="0"/>
      </c:catAx>
      <c:valAx>
        <c:axId val="254742528"/>
        <c:scaling>
          <c:orientation val="minMax"/>
        </c:scaling>
        <c:delete val="0"/>
        <c:axPos val="l"/>
        <c:numFmt formatCode="0.00" sourceLinked="1"/>
        <c:majorTickMark val="none"/>
        <c:minorTickMark val="none"/>
        <c:tickLblPos val="none"/>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254741968"/>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a:pPr>
      <a:endParaRPr lang="en-US"/>
    </a:p>
  </c:txPr>
  <c:externalData r:id="rId3">
    <c:autoUpdate val="0"/>
  </c:externalData>
  <c:userShapes r:id="rId4"/>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9861475648877221E-2"/>
          <c:y val="0.22408939759583416"/>
          <c:w val="0.79733627046619171"/>
          <c:h val="0.6837508388929241"/>
        </c:manualLayout>
      </c:layout>
      <c:areaChart>
        <c:grouping val="stacked"/>
        <c:varyColors val="0"/>
        <c:ser>
          <c:idx val="0"/>
          <c:order val="0"/>
          <c:tx>
            <c:strRef>
              <c:f>'cons share_lowrt'!$C$27</c:f>
              <c:strCache>
                <c:ptCount val="1"/>
                <c:pt idx="0">
                  <c:v>residential</c:v>
                </c:pt>
              </c:strCache>
            </c:strRef>
          </c:tx>
          <c:spPr>
            <a:solidFill>
              <a:schemeClr val="bg2">
                <a:lumMod val="20000"/>
                <a:lumOff val="80000"/>
              </a:schemeClr>
            </a:solidFill>
            <a:ln>
              <a:noFill/>
            </a:ln>
            <a:effectLst/>
          </c:spPr>
          <c:cat>
            <c:numRef>
              <c:f>'cons share_lowrt'!$BM$24:$DA$24</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 share_lowrt'!$BM$27:$DA$27</c:f>
              <c:numCache>
                <c:formatCode>0.00</c:formatCode>
                <c:ptCount val="41"/>
                <c:pt idx="0">
                  <c:v>4.7824119999999999</c:v>
                </c:pt>
                <c:pt idx="1">
                  <c:v>4.7137770000000003</c:v>
                </c:pt>
                <c:pt idx="2">
                  <c:v>4.1495190000000006</c:v>
                </c:pt>
                <c:pt idx="3">
                  <c:v>4.8973720000000007</c:v>
                </c:pt>
                <c:pt idx="4">
                  <c:v>5.0874709999999999</c:v>
                </c:pt>
                <c:pt idx="5">
                  <c:v>4.6096700000000004</c:v>
                </c:pt>
                <c:pt idx="6">
                  <c:v>4.3915069999999998</c:v>
                </c:pt>
                <c:pt idx="7">
                  <c:v>4.3810019999999996</c:v>
                </c:pt>
                <c:pt idx="8">
                  <c:v>4.7306160000000004</c:v>
                </c:pt>
                <c:pt idx="9">
                  <c:v>4.588006</c:v>
                </c:pt>
                <c:pt idx="10">
                  <c:v>4.5500679999999996</c:v>
                </c:pt>
                <c:pt idx="11">
                  <c:v>4.5210100000000004</c:v>
                </c:pt>
                <c:pt idx="12">
                  <c:v>4.5054959999999999</c:v>
                </c:pt>
                <c:pt idx="13">
                  <c:v>4.490272</c:v>
                </c:pt>
                <c:pt idx="14">
                  <c:v>4.4755630000000002</c:v>
                </c:pt>
                <c:pt idx="15">
                  <c:v>4.4633130000000003</c:v>
                </c:pt>
                <c:pt idx="16">
                  <c:v>4.452394</c:v>
                </c:pt>
                <c:pt idx="17">
                  <c:v>4.4460129999999998</c:v>
                </c:pt>
                <c:pt idx="18">
                  <c:v>4.4408760000000003</c:v>
                </c:pt>
                <c:pt idx="19">
                  <c:v>4.4358089999999999</c:v>
                </c:pt>
                <c:pt idx="20">
                  <c:v>4.4314289999999996</c:v>
                </c:pt>
                <c:pt idx="21">
                  <c:v>4.4285579999999998</c:v>
                </c:pt>
                <c:pt idx="22">
                  <c:v>4.4236550000000001</c:v>
                </c:pt>
                <c:pt idx="23">
                  <c:v>4.4174699999999998</c:v>
                </c:pt>
                <c:pt idx="24">
                  <c:v>4.4088139999999996</c:v>
                </c:pt>
                <c:pt idx="25">
                  <c:v>4.4006210000000001</c:v>
                </c:pt>
                <c:pt idx="26">
                  <c:v>4.3905289999999999</c:v>
                </c:pt>
                <c:pt idx="27">
                  <c:v>4.380585</c:v>
                </c:pt>
                <c:pt idx="28">
                  <c:v>4.3707459999999996</c:v>
                </c:pt>
                <c:pt idx="29">
                  <c:v>4.3625740000000004</c:v>
                </c:pt>
                <c:pt idx="30">
                  <c:v>4.3574039999999998</c:v>
                </c:pt>
                <c:pt idx="31">
                  <c:v>4.3535539999999999</c:v>
                </c:pt>
                <c:pt idx="32">
                  <c:v>4.3523440000000004</c:v>
                </c:pt>
                <c:pt idx="33">
                  <c:v>4.3523269999999998</c:v>
                </c:pt>
                <c:pt idx="34">
                  <c:v>4.3510989999999996</c:v>
                </c:pt>
                <c:pt idx="35">
                  <c:v>4.3476819999999998</c:v>
                </c:pt>
                <c:pt idx="36">
                  <c:v>4.3455579999999996</c:v>
                </c:pt>
                <c:pt idx="37">
                  <c:v>4.3430429999999998</c:v>
                </c:pt>
                <c:pt idx="38">
                  <c:v>4.3412689999999996</c:v>
                </c:pt>
                <c:pt idx="39">
                  <c:v>4.3370360000000003</c:v>
                </c:pt>
                <c:pt idx="40">
                  <c:v>4.3310050000000002</c:v>
                </c:pt>
              </c:numCache>
            </c:numRef>
          </c:val>
          <c:extLst/>
        </c:ser>
        <c:ser>
          <c:idx val="1"/>
          <c:order val="1"/>
          <c:tx>
            <c:strRef>
              <c:f>'cons share_lowrt'!$C$28</c:f>
              <c:strCache>
                <c:ptCount val="1"/>
                <c:pt idx="0">
                  <c:v>commercial</c:v>
                </c:pt>
              </c:strCache>
            </c:strRef>
          </c:tx>
          <c:spPr>
            <a:solidFill>
              <a:schemeClr val="bg2">
                <a:lumMod val="20000"/>
                <a:lumOff val="80000"/>
              </a:schemeClr>
            </a:solidFill>
            <a:ln>
              <a:noFill/>
            </a:ln>
            <a:effectLst/>
          </c:spPr>
          <c:cat>
            <c:numRef>
              <c:f>'cons share_lowrt'!$BM$24:$DA$24</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 share_lowrt'!$BM$28:$DA$28</c:f>
              <c:numCache>
                <c:formatCode>0.00</c:formatCode>
                <c:ptCount val="41"/>
                <c:pt idx="0">
                  <c:v>3.1025929999999997</c:v>
                </c:pt>
                <c:pt idx="1">
                  <c:v>3.155319</c:v>
                </c:pt>
                <c:pt idx="2">
                  <c:v>2.8949259999999999</c:v>
                </c:pt>
                <c:pt idx="3">
                  <c:v>3.2953009999999998</c:v>
                </c:pt>
                <c:pt idx="4">
                  <c:v>3.4663080000000002</c:v>
                </c:pt>
                <c:pt idx="5">
                  <c:v>3.1987969999999999</c:v>
                </c:pt>
                <c:pt idx="6">
                  <c:v>3.123367</c:v>
                </c:pt>
                <c:pt idx="7">
                  <c:v>3.1470180000000001</c:v>
                </c:pt>
                <c:pt idx="8">
                  <c:v>3.3069419999999998</c:v>
                </c:pt>
                <c:pt idx="9">
                  <c:v>3.2349839999999999</c:v>
                </c:pt>
                <c:pt idx="10">
                  <c:v>3.1869019999999999</c:v>
                </c:pt>
                <c:pt idx="11">
                  <c:v>3.1461990000000002</c:v>
                </c:pt>
                <c:pt idx="12">
                  <c:v>3.1194359999999999</c:v>
                </c:pt>
                <c:pt idx="13">
                  <c:v>3.0981079999999999</c:v>
                </c:pt>
                <c:pt idx="14">
                  <c:v>3.0829029999999999</c:v>
                </c:pt>
                <c:pt idx="15">
                  <c:v>3.076317</c:v>
                </c:pt>
                <c:pt idx="16">
                  <c:v>3.0745610000000001</c:v>
                </c:pt>
                <c:pt idx="17">
                  <c:v>3.080994</c:v>
                </c:pt>
                <c:pt idx="18">
                  <c:v>3.09267</c:v>
                </c:pt>
                <c:pt idx="19">
                  <c:v>3.105521</c:v>
                </c:pt>
                <c:pt idx="20">
                  <c:v>3.121435</c:v>
                </c:pt>
                <c:pt idx="21">
                  <c:v>3.141788</c:v>
                </c:pt>
                <c:pt idx="22">
                  <c:v>3.1635979999999999</c:v>
                </c:pt>
                <c:pt idx="23">
                  <c:v>3.1855799999999999</c:v>
                </c:pt>
                <c:pt idx="24">
                  <c:v>3.2053039999999999</c:v>
                </c:pt>
                <c:pt idx="25">
                  <c:v>3.2253370000000001</c:v>
                </c:pt>
                <c:pt idx="26">
                  <c:v>3.2447119999999998</c:v>
                </c:pt>
                <c:pt idx="27">
                  <c:v>3.2655820000000002</c:v>
                </c:pt>
                <c:pt idx="28">
                  <c:v>3.2870439999999999</c:v>
                </c:pt>
                <c:pt idx="29">
                  <c:v>3.3106650000000002</c:v>
                </c:pt>
                <c:pt idx="30">
                  <c:v>3.3372030000000001</c:v>
                </c:pt>
                <c:pt idx="31">
                  <c:v>3.3644370000000001</c:v>
                </c:pt>
                <c:pt idx="32">
                  <c:v>3.394984</c:v>
                </c:pt>
                <c:pt idx="33">
                  <c:v>3.426882</c:v>
                </c:pt>
                <c:pt idx="34">
                  <c:v>3.457252</c:v>
                </c:pt>
                <c:pt idx="35">
                  <c:v>3.4867599999999999</c:v>
                </c:pt>
                <c:pt idx="36">
                  <c:v>3.5173700000000001</c:v>
                </c:pt>
                <c:pt idx="37">
                  <c:v>3.5476920000000001</c:v>
                </c:pt>
                <c:pt idx="38">
                  <c:v>3.5800589999999999</c:v>
                </c:pt>
                <c:pt idx="39">
                  <c:v>3.6093739999999999</c:v>
                </c:pt>
                <c:pt idx="40">
                  <c:v>3.6374179999999998</c:v>
                </c:pt>
              </c:numCache>
            </c:numRef>
          </c:val>
          <c:extLst/>
        </c:ser>
        <c:ser>
          <c:idx val="2"/>
          <c:order val="2"/>
          <c:tx>
            <c:strRef>
              <c:f>'cons share_lowrt'!$C$29</c:f>
              <c:strCache>
                <c:ptCount val="1"/>
                <c:pt idx="0">
                  <c:v>transportation</c:v>
                </c:pt>
              </c:strCache>
            </c:strRef>
          </c:tx>
          <c:spPr>
            <a:solidFill>
              <a:schemeClr val="bg2">
                <a:lumMod val="20000"/>
                <a:lumOff val="80000"/>
              </a:schemeClr>
            </a:solidFill>
            <a:ln>
              <a:noFill/>
            </a:ln>
            <a:effectLst/>
          </c:spPr>
          <c:cat>
            <c:numRef>
              <c:f>'cons share_lowrt'!$BM$24:$DA$24</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 share_lowrt'!$BM$29:$DA$29</c:f>
              <c:numCache>
                <c:formatCode>0.00</c:formatCode>
                <c:ptCount val="41"/>
                <c:pt idx="0">
                  <c:v>0.70278799999999997</c:v>
                </c:pt>
                <c:pt idx="1">
                  <c:v>0.71775800000000001</c:v>
                </c:pt>
                <c:pt idx="2">
                  <c:v>0.76075999999999999</c:v>
                </c:pt>
                <c:pt idx="3">
                  <c:v>0.86310600000000004</c:v>
                </c:pt>
                <c:pt idx="4">
                  <c:v>0.73543199999999997</c:v>
                </c:pt>
                <c:pt idx="5">
                  <c:v>0.70559299999999991</c:v>
                </c:pt>
                <c:pt idx="6">
                  <c:v>0.71188899999999999</c:v>
                </c:pt>
                <c:pt idx="7">
                  <c:v>0.69365900000000003</c:v>
                </c:pt>
                <c:pt idx="8">
                  <c:v>0.73292400000000002</c:v>
                </c:pt>
                <c:pt idx="9">
                  <c:v>0.71729700000000007</c:v>
                </c:pt>
                <c:pt idx="10">
                  <c:v>0.70190399999999997</c:v>
                </c:pt>
                <c:pt idx="11">
                  <c:v>0.71061200000000002</c:v>
                </c:pt>
                <c:pt idx="12">
                  <c:v>0.72388399999999997</c:v>
                </c:pt>
                <c:pt idx="13">
                  <c:v>0.73485899999999993</c:v>
                </c:pt>
                <c:pt idx="14">
                  <c:v>0.75366200000000005</c:v>
                </c:pt>
                <c:pt idx="15">
                  <c:v>0.77441099999999996</c:v>
                </c:pt>
                <c:pt idx="16">
                  <c:v>0.79336200000000001</c:v>
                </c:pt>
                <c:pt idx="17">
                  <c:v>0.80576499999999995</c:v>
                </c:pt>
                <c:pt idx="18">
                  <c:v>0.81972899999999993</c:v>
                </c:pt>
                <c:pt idx="19">
                  <c:v>0.83451299999999995</c:v>
                </c:pt>
                <c:pt idx="20">
                  <c:v>0.84298799999999996</c:v>
                </c:pt>
                <c:pt idx="21">
                  <c:v>0.85694599999999999</c:v>
                </c:pt>
                <c:pt idx="22">
                  <c:v>0.87282199999999999</c:v>
                </c:pt>
                <c:pt idx="23">
                  <c:v>0.88342199999999993</c:v>
                </c:pt>
                <c:pt idx="24">
                  <c:v>0.89560600000000012</c:v>
                </c:pt>
                <c:pt idx="25">
                  <c:v>0.90752900000000003</c:v>
                </c:pt>
                <c:pt idx="26">
                  <c:v>0.91894399999999998</c:v>
                </c:pt>
                <c:pt idx="27">
                  <c:v>0.93156700000000003</c:v>
                </c:pt>
                <c:pt idx="28">
                  <c:v>0.94717699999999994</c:v>
                </c:pt>
                <c:pt idx="29">
                  <c:v>0.96169000000000004</c:v>
                </c:pt>
                <c:pt idx="30">
                  <c:v>0.97522599999999993</c:v>
                </c:pt>
                <c:pt idx="31">
                  <c:v>0.99054900000000001</c:v>
                </c:pt>
                <c:pt idx="32">
                  <c:v>1.0037369999999999</c:v>
                </c:pt>
                <c:pt idx="33">
                  <c:v>1.0174639999999999</c:v>
                </c:pt>
                <c:pt idx="34">
                  <c:v>1.0350000000000001</c:v>
                </c:pt>
                <c:pt idx="35">
                  <c:v>1.0499259999999999</c:v>
                </c:pt>
                <c:pt idx="36">
                  <c:v>1.065436</c:v>
                </c:pt>
                <c:pt idx="37">
                  <c:v>1.0827149999999999</c:v>
                </c:pt>
                <c:pt idx="38">
                  <c:v>1.1049290000000001</c:v>
                </c:pt>
                <c:pt idx="39">
                  <c:v>1.1248100000000001</c:v>
                </c:pt>
                <c:pt idx="40">
                  <c:v>1.1453899999999999</c:v>
                </c:pt>
              </c:numCache>
            </c:numRef>
          </c:val>
          <c:extLst/>
        </c:ser>
        <c:ser>
          <c:idx val="4"/>
          <c:order val="3"/>
          <c:tx>
            <c:strRef>
              <c:f>'cons share_lowrt'!$C$26</c:f>
              <c:strCache>
                <c:ptCount val="1"/>
                <c:pt idx="0">
                  <c:v>industrial</c:v>
                </c:pt>
              </c:strCache>
            </c:strRef>
          </c:tx>
          <c:spPr>
            <a:solidFill>
              <a:schemeClr val="accent2"/>
            </a:solidFill>
            <a:ln>
              <a:noFill/>
            </a:ln>
            <a:effectLst/>
          </c:spPr>
          <c:cat>
            <c:numRef>
              <c:f>'cons share_lowrt'!$BM$24:$DA$24</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 share_lowrt'!$BM$26:$DA$26</c:f>
              <c:numCache>
                <c:formatCode>0.00</c:formatCode>
                <c:ptCount val="41"/>
                <c:pt idx="0">
                  <c:v>8.1118190000000006</c:v>
                </c:pt>
                <c:pt idx="1">
                  <c:v>8.3167080000000002</c:v>
                </c:pt>
                <c:pt idx="2">
                  <c:v>8.6224889999999998</c:v>
                </c:pt>
                <c:pt idx="3">
                  <c:v>8.9085370000000008</c:v>
                </c:pt>
                <c:pt idx="4">
                  <c:v>9.158182</c:v>
                </c:pt>
                <c:pt idx="5">
                  <c:v>9.1211299999999991</c:v>
                </c:pt>
                <c:pt idx="6">
                  <c:v>9.2803570000000004</c:v>
                </c:pt>
                <c:pt idx="7">
                  <c:v>9.4459600000000012</c:v>
                </c:pt>
                <c:pt idx="8">
                  <c:v>9.7257810000000013</c:v>
                </c:pt>
                <c:pt idx="9">
                  <c:v>10.097526</c:v>
                </c:pt>
                <c:pt idx="10">
                  <c:v>10.332813</c:v>
                </c:pt>
                <c:pt idx="11">
                  <c:v>10.482278999999998</c:v>
                </c:pt>
                <c:pt idx="12">
                  <c:v>10.60441</c:v>
                </c:pt>
                <c:pt idx="13">
                  <c:v>10.674234999999999</c:v>
                </c:pt>
                <c:pt idx="14">
                  <c:v>10.687685999999999</c:v>
                </c:pt>
                <c:pt idx="15">
                  <c:v>10.716218</c:v>
                </c:pt>
                <c:pt idx="16">
                  <c:v>10.708451999999999</c:v>
                </c:pt>
                <c:pt idx="17">
                  <c:v>10.765356000000001</c:v>
                </c:pt>
                <c:pt idx="18">
                  <c:v>10.817633000000001</c:v>
                </c:pt>
                <c:pt idx="19">
                  <c:v>10.846931999999999</c:v>
                </c:pt>
                <c:pt idx="20">
                  <c:v>10.850299</c:v>
                </c:pt>
                <c:pt idx="21">
                  <c:v>10.864742999999999</c:v>
                </c:pt>
                <c:pt idx="22">
                  <c:v>10.911807999999999</c:v>
                </c:pt>
                <c:pt idx="23">
                  <c:v>10.951897000000001</c:v>
                </c:pt>
                <c:pt idx="24">
                  <c:v>11.02422</c:v>
                </c:pt>
                <c:pt idx="25">
                  <c:v>11.069186999999999</c:v>
                </c:pt>
                <c:pt idx="26">
                  <c:v>11.123425999999998</c:v>
                </c:pt>
                <c:pt idx="27">
                  <c:v>11.156121000000001</c:v>
                </c:pt>
                <c:pt idx="28">
                  <c:v>11.234083999999999</c:v>
                </c:pt>
                <c:pt idx="29">
                  <c:v>11.289904</c:v>
                </c:pt>
                <c:pt idx="30">
                  <c:v>11.360517</c:v>
                </c:pt>
                <c:pt idx="31">
                  <c:v>11.43957</c:v>
                </c:pt>
                <c:pt idx="32">
                  <c:v>11.482543999999999</c:v>
                </c:pt>
                <c:pt idx="33">
                  <c:v>11.524004999999999</c:v>
                </c:pt>
                <c:pt idx="34">
                  <c:v>11.559732000000002</c:v>
                </c:pt>
                <c:pt idx="35">
                  <c:v>11.584184</c:v>
                </c:pt>
                <c:pt idx="36">
                  <c:v>11.629370999999999</c:v>
                </c:pt>
                <c:pt idx="37">
                  <c:v>11.665529999999999</c:v>
                </c:pt>
                <c:pt idx="38">
                  <c:v>11.719484</c:v>
                </c:pt>
                <c:pt idx="39">
                  <c:v>11.768454999999999</c:v>
                </c:pt>
                <c:pt idx="40">
                  <c:v>11.828095999999999</c:v>
                </c:pt>
              </c:numCache>
            </c:numRef>
          </c:val>
          <c:extLst/>
        </c:ser>
        <c:ser>
          <c:idx val="3"/>
          <c:order val="4"/>
          <c:tx>
            <c:strRef>
              <c:f>'cons share_lowrt'!$C$30</c:f>
              <c:strCache>
                <c:ptCount val="1"/>
                <c:pt idx="0">
                  <c:v>electric</c:v>
                </c:pt>
              </c:strCache>
            </c:strRef>
          </c:tx>
          <c:spPr>
            <a:solidFill>
              <a:schemeClr val="accent1"/>
            </a:solidFill>
            <a:ln>
              <a:noFill/>
            </a:ln>
            <a:effectLst/>
          </c:spPr>
          <c:cat>
            <c:numRef>
              <c:f>'cons share_lowrt'!$BM$24:$DA$24</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 share_lowrt'!$BM$30:$DA$30</c:f>
              <c:numCache>
                <c:formatCode>0.00</c:formatCode>
                <c:ptCount val="41"/>
                <c:pt idx="0">
                  <c:v>7.3871840000000004</c:v>
                </c:pt>
                <c:pt idx="1">
                  <c:v>7.5738630000000002</c:v>
                </c:pt>
                <c:pt idx="2">
                  <c:v>9.1107929999999993</c:v>
                </c:pt>
                <c:pt idx="3">
                  <c:v>8.1907560000000004</c:v>
                </c:pt>
                <c:pt idx="4">
                  <c:v>8.1459820000000001</c:v>
                </c:pt>
                <c:pt idx="5">
                  <c:v>9.6133700000000015</c:v>
                </c:pt>
                <c:pt idx="6">
                  <c:v>9.9835259999999995</c:v>
                </c:pt>
                <c:pt idx="7">
                  <c:v>9.0746990000000007</c:v>
                </c:pt>
                <c:pt idx="8">
                  <c:v>9.4918119999999995</c:v>
                </c:pt>
                <c:pt idx="9">
                  <c:v>8.5408380000000008</c:v>
                </c:pt>
                <c:pt idx="10">
                  <c:v>7.4390650000000003</c:v>
                </c:pt>
                <c:pt idx="11">
                  <c:v>6.7335240000000001</c:v>
                </c:pt>
                <c:pt idx="12">
                  <c:v>6.4103079999999997</c:v>
                </c:pt>
                <c:pt idx="13">
                  <c:v>6.519145</c:v>
                </c:pt>
                <c:pt idx="14">
                  <c:v>6.5619300000000003</c:v>
                </c:pt>
                <c:pt idx="15">
                  <c:v>6.588012</c:v>
                </c:pt>
                <c:pt idx="16">
                  <c:v>6.6768159999999996</c:v>
                </c:pt>
                <c:pt idx="17">
                  <c:v>6.5643599999999998</c:v>
                </c:pt>
                <c:pt idx="18">
                  <c:v>6.5270229999999998</c:v>
                </c:pt>
                <c:pt idx="19">
                  <c:v>6.5101649999999998</c:v>
                </c:pt>
                <c:pt idx="20">
                  <c:v>6.4002359999999996</c:v>
                </c:pt>
                <c:pt idx="21">
                  <c:v>6.4207280000000004</c:v>
                </c:pt>
                <c:pt idx="22">
                  <c:v>6.3382059999999996</c:v>
                </c:pt>
                <c:pt idx="23">
                  <c:v>6.335521</c:v>
                </c:pt>
                <c:pt idx="24">
                  <c:v>6.3600250000000003</c:v>
                </c:pt>
                <c:pt idx="25">
                  <c:v>6.374536</c:v>
                </c:pt>
                <c:pt idx="26">
                  <c:v>6.4014689999999996</c:v>
                </c:pt>
                <c:pt idx="27">
                  <c:v>6.4190250000000004</c:v>
                </c:pt>
                <c:pt idx="28">
                  <c:v>6.3394589999999997</c:v>
                </c:pt>
                <c:pt idx="29">
                  <c:v>6.3380210000000003</c:v>
                </c:pt>
                <c:pt idx="30">
                  <c:v>6.3443550000000002</c:v>
                </c:pt>
                <c:pt idx="31">
                  <c:v>6.3904129999999997</c:v>
                </c:pt>
                <c:pt idx="32">
                  <c:v>6.4772259999999999</c:v>
                </c:pt>
                <c:pt idx="33">
                  <c:v>6.5610290000000004</c:v>
                </c:pt>
                <c:pt idx="34">
                  <c:v>6.5400200000000002</c:v>
                </c:pt>
                <c:pt idx="35">
                  <c:v>6.5776500000000002</c:v>
                </c:pt>
                <c:pt idx="36">
                  <c:v>6.5622340000000001</c:v>
                </c:pt>
                <c:pt idx="37">
                  <c:v>6.5473220000000003</c:v>
                </c:pt>
                <c:pt idx="38">
                  <c:v>6.5478009999999998</c:v>
                </c:pt>
                <c:pt idx="39">
                  <c:v>6.6153680000000001</c:v>
                </c:pt>
                <c:pt idx="40">
                  <c:v>6.6804750000000004</c:v>
                </c:pt>
              </c:numCache>
            </c:numRef>
          </c:val>
          <c:extLst/>
        </c:ser>
        <c:dLbls>
          <c:showLegendKey val="0"/>
          <c:showVal val="0"/>
          <c:showCatName val="0"/>
          <c:showSerName val="0"/>
          <c:showPercent val="0"/>
          <c:showBubbleSize val="0"/>
        </c:dLbls>
        <c:axId val="254747008"/>
        <c:axId val="254747568"/>
      </c:areaChart>
      <c:catAx>
        <c:axId val="25474700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54747568"/>
        <c:crosses val="autoZero"/>
        <c:auto val="1"/>
        <c:lblAlgn val="ctr"/>
        <c:lblOffset val="100"/>
        <c:tickLblSkip val="10"/>
        <c:tickMarkSkip val="10"/>
        <c:noMultiLvlLbl val="0"/>
      </c:catAx>
      <c:valAx>
        <c:axId val="254747568"/>
        <c:scaling>
          <c:orientation val="minMax"/>
          <c:max val="45"/>
        </c:scaling>
        <c:delete val="0"/>
        <c:axPos val="l"/>
        <c:numFmt formatCode="0.00" sourceLinked="1"/>
        <c:majorTickMark val="none"/>
        <c:minorTickMark val="none"/>
        <c:tickLblPos val="none"/>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254747008"/>
        <c:crossesAt val="8"/>
        <c:crossBetween val="midCat"/>
      </c:valAx>
      <c:spPr>
        <a:noFill/>
        <a:ln>
          <a:noFill/>
        </a:ln>
        <a:effectLst/>
      </c:spPr>
    </c:plotArea>
    <c:plotVisOnly val="1"/>
    <c:dispBlanksAs val="zero"/>
    <c:showDLblsOverMax val="0"/>
  </c:chart>
  <c:spPr>
    <a:noFill/>
    <a:ln w="9525" cap="flat" cmpd="sng" algn="ctr">
      <a:noFill/>
      <a:round/>
    </a:ln>
    <a:effectLst/>
  </c:spPr>
  <c:txPr>
    <a:bodyPr/>
    <a:lstStyle/>
    <a:p>
      <a:pPr>
        <a:defRPr/>
      </a:pPr>
      <a:endParaRPr lang="en-US"/>
    </a:p>
  </c:txPr>
  <c:externalData r:id="rId3">
    <c:autoUpdate val="0"/>
  </c:externalData>
  <c:userShapes r:id="rId4"/>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01702912135984"/>
          <c:y val="0.2144898350893491"/>
          <c:w val="0.44222928894130054"/>
          <c:h val="0.69223440104492551"/>
        </c:manualLayout>
      </c:layout>
      <c:areaChart>
        <c:grouping val="stacked"/>
        <c:varyColors val="0"/>
        <c:ser>
          <c:idx val="1"/>
          <c:order val="0"/>
          <c:tx>
            <c:strRef>
              <c:f>'cons share_ref'!$C$26</c:f>
              <c:strCache>
                <c:ptCount val="1"/>
                <c:pt idx="0">
                  <c:v>residential</c:v>
                </c:pt>
              </c:strCache>
            </c:strRef>
          </c:tx>
          <c:spPr>
            <a:solidFill>
              <a:schemeClr val="bg2">
                <a:lumMod val="20000"/>
                <a:lumOff val="80000"/>
              </a:schemeClr>
            </a:solidFill>
            <a:ln>
              <a:noFill/>
            </a:ln>
            <a:effectLst/>
          </c:spPr>
          <c:cat>
            <c:numRef>
              <c:f>'cons share_ref'!$BC$24:$DA$24</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 share_ref'!$BC$26:$DA$26</c:f>
              <c:numCache>
                <c:formatCode>General</c:formatCode>
                <c:ptCount val="51"/>
                <c:pt idx="0">
                  <c:v>4.9961789999999997</c:v>
                </c:pt>
                <c:pt idx="1">
                  <c:v>4.7713400000000004</c:v>
                </c:pt>
                <c:pt idx="2">
                  <c:v>4.8888180000000006</c:v>
                </c:pt>
                <c:pt idx="3">
                  <c:v>5.0793509999999999</c:v>
                </c:pt>
                <c:pt idx="4">
                  <c:v>4.8687969999999998</c:v>
                </c:pt>
                <c:pt idx="5">
                  <c:v>4.8267749999999996</c:v>
                </c:pt>
                <c:pt idx="6">
                  <c:v>4.3684660000000006</c:v>
                </c:pt>
                <c:pt idx="7">
                  <c:v>4.7223579999999998</c:v>
                </c:pt>
                <c:pt idx="8">
                  <c:v>4.892277</c:v>
                </c:pt>
                <c:pt idx="9">
                  <c:v>4.7789070000000002</c:v>
                </c:pt>
                <c:pt idx="10">
                  <c:v>4.7824119999999999</c:v>
                </c:pt>
                <c:pt idx="11">
                  <c:v>4.7137770000000003</c:v>
                </c:pt>
                <c:pt idx="12">
                  <c:v>4.1495190000000006</c:v>
                </c:pt>
                <c:pt idx="13">
                  <c:v>4.8973720000000007</c:v>
                </c:pt>
                <c:pt idx="14">
                  <c:v>5.0874709999999999</c:v>
                </c:pt>
                <c:pt idx="15">
                  <c:v>4.6096700000000004</c:v>
                </c:pt>
                <c:pt idx="16">
                  <c:v>4.3915069999999998</c:v>
                </c:pt>
                <c:pt idx="17">
                  <c:v>4.3810019999999996</c:v>
                </c:pt>
                <c:pt idx="18">
                  <c:v>4.74064</c:v>
                </c:pt>
                <c:pt idx="19">
                  <c:v>4.6168089999999999</c:v>
                </c:pt>
                <c:pt idx="20">
                  <c:v>4.6039300000000001</c:v>
                </c:pt>
                <c:pt idx="21">
                  <c:v>4.5947300000000002</c:v>
                </c:pt>
                <c:pt idx="22">
                  <c:v>4.5927730000000002</c:v>
                </c:pt>
                <c:pt idx="23">
                  <c:v>4.589798</c:v>
                </c:pt>
                <c:pt idx="24">
                  <c:v>4.5821870000000002</c:v>
                </c:pt>
                <c:pt idx="25">
                  <c:v>4.5751670000000004</c:v>
                </c:pt>
                <c:pt idx="26">
                  <c:v>4.5735109999999999</c:v>
                </c:pt>
                <c:pt idx="27">
                  <c:v>4.5734490000000001</c:v>
                </c:pt>
                <c:pt idx="28">
                  <c:v>4.5740860000000003</c:v>
                </c:pt>
                <c:pt idx="29">
                  <c:v>4.571599</c:v>
                </c:pt>
                <c:pt idx="30">
                  <c:v>4.5703279999999999</c:v>
                </c:pt>
                <c:pt idx="31">
                  <c:v>4.5689760000000001</c:v>
                </c:pt>
                <c:pt idx="32">
                  <c:v>4.565239</c:v>
                </c:pt>
                <c:pt idx="33">
                  <c:v>4.5604779999999998</c:v>
                </c:pt>
                <c:pt idx="34">
                  <c:v>4.55497</c:v>
                </c:pt>
                <c:pt idx="35">
                  <c:v>4.5505000000000004</c:v>
                </c:pt>
                <c:pt idx="36">
                  <c:v>4.542916</c:v>
                </c:pt>
                <c:pt idx="37">
                  <c:v>4.5349930000000001</c:v>
                </c:pt>
                <c:pt idx="38">
                  <c:v>4.5272189999999997</c:v>
                </c:pt>
                <c:pt idx="39">
                  <c:v>4.52142</c:v>
                </c:pt>
                <c:pt idx="40">
                  <c:v>4.5183540000000004</c:v>
                </c:pt>
                <c:pt idx="41">
                  <c:v>4.5168460000000001</c:v>
                </c:pt>
                <c:pt idx="42">
                  <c:v>4.5154500000000004</c:v>
                </c:pt>
                <c:pt idx="43">
                  <c:v>4.5163099999999998</c:v>
                </c:pt>
                <c:pt idx="44">
                  <c:v>4.519501</c:v>
                </c:pt>
                <c:pt idx="45">
                  <c:v>4.5224080000000004</c:v>
                </c:pt>
                <c:pt idx="46">
                  <c:v>4.5256150000000002</c:v>
                </c:pt>
                <c:pt idx="47">
                  <c:v>4.5287870000000003</c:v>
                </c:pt>
                <c:pt idx="48">
                  <c:v>4.5318849999999999</c:v>
                </c:pt>
                <c:pt idx="49">
                  <c:v>4.5341719999999999</c:v>
                </c:pt>
                <c:pt idx="50">
                  <c:v>4.5356719999999999</c:v>
                </c:pt>
              </c:numCache>
            </c:numRef>
          </c:val>
        </c:ser>
        <c:ser>
          <c:idx val="2"/>
          <c:order val="1"/>
          <c:tx>
            <c:strRef>
              <c:f>'cons share_ref'!$C$27</c:f>
              <c:strCache>
                <c:ptCount val="1"/>
                <c:pt idx="0">
                  <c:v>commercial</c:v>
                </c:pt>
              </c:strCache>
            </c:strRef>
          </c:tx>
          <c:spPr>
            <a:solidFill>
              <a:schemeClr val="bg2">
                <a:lumMod val="20000"/>
                <a:lumOff val="80000"/>
              </a:schemeClr>
            </a:solidFill>
            <a:ln>
              <a:noFill/>
            </a:ln>
            <a:effectLst/>
          </c:spPr>
          <c:cat>
            <c:numRef>
              <c:f>'cons share_ref'!$BC$24:$DA$24</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 share_ref'!$BC$27:$DA$27</c:f>
              <c:numCache>
                <c:formatCode>General</c:formatCode>
                <c:ptCount val="51"/>
                <c:pt idx="0">
                  <c:v>3.1824690000000002</c:v>
                </c:pt>
                <c:pt idx="1">
                  <c:v>3.0227119999999998</c:v>
                </c:pt>
                <c:pt idx="2">
                  <c:v>3.1441699999999999</c:v>
                </c:pt>
                <c:pt idx="3">
                  <c:v>3.1794929999999999</c:v>
                </c:pt>
                <c:pt idx="4">
                  <c:v>3.1289720000000001</c:v>
                </c:pt>
                <c:pt idx="5">
                  <c:v>2.99892</c:v>
                </c:pt>
                <c:pt idx="6">
                  <c:v>2.83203</c:v>
                </c:pt>
                <c:pt idx="7">
                  <c:v>3.0129039999999998</c:v>
                </c:pt>
                <c:pt idx="8">
                  <c:v>3.1525289999999999</c:v>
                </c:pt>
                <c:pt idx="9">
                  <c:v>3.118592</c:v>
                </c:pt>
                <c:pt idx="10">
                  <c:v>3.1025929999999997</c:v>
                </c:pt>
                <c:pt idx="11">
                  <c:v>3.155319</c:v>
                </c:pt>
                <c:pt idx="12">
                  <c:v>2.8949259999999999</c:v>
                </c:pt>
                <c:pt idx="13">
                  <c:v>3.2953009999999998</c:v>
                </c:pt>
                <c:pt idx="14">
                  <c:v>3.4663080000000002</c:v>
                </c:pt>
                <c:pt idx="15">
                  <c:v>3.1987969999999999</c:v>
                </c:pt>
                <c:pt idx="16">
                  <c:v>3.123367</c:v>
                </c:pt>
                <c:pt idx="17">
                  <c:v>3.1470180000000001</c:v>
                </c:pt>
                <c:pt idx="18">
                  <c:v>3.3196539999999999</c:v>
                </c:pt>
                <c:pt idx="19">
                  <c:v>3.2721770000000001</c:v>
                </c:pt>
                <c:pt idx="20">
                  <c:v>3.2553230000000002</c:v>
                </c:pt>
                <c:pt idx="21">
                  <c:v>3.239563</c:v>
                </c:pt>
                <c:pt idx="22">
                  <c:v>3.2296330000000002</c:v>
                </c:pt>
                <c:pt idx="23">
                  <c:v>3.2236090000000002</c:v>
                </c:pt>
                <c:pt idx="24">
                  <c:v>3.2169620000000001</c:v>
                </c:pt>
                <c:pt idx="25">
                  <c:v>3.2172160000000001</c:v>
                </c:pt>
                <c:pt idx="26">
                  <c:v>3.2279300000000002</c:v>
                </c:pt>
                <c:pt idx="27">
                  <c:v>3.2431190000000001</c:v>
                </c:pt>
                <c:pt idx="28">
                  <c:v>3.2634690000000002</c:v>
                </c:pt>
                <c:pt idx="29">
                  <c:v>3.280697</c:v>
                </c:pt>
                <c:pt idx="30">
                  <c:v>3.3027880000000001</c:v>
                </c:pt>
                <c:pt idx="31">
                  <c:v>3.3275190000000001</c:v>
                </c:pt>
                <c:pt idx="32">
                  <c:v>3.3537910000000002</c:v>
                </c:pt>
                <c:pt idx="33">
                  <c:v>3.3805800000000001</c:v>
                </c:pt>
                <c:pt idx="34">
                  <c:v>3.4075739999999999</c:v>
                </c:pt>
                <c:pt idx="35">
                  <c:v>3.4357350000000002</c:v>
                </c:pt>
                <c:pt idx="36">
                  <c:v>3.4613749999999999</c:v>
                </c:pt>
                <c:pt idx="37">
                  <c:v>3.4874779999999999</c:v>
                </c:pt>
                <c:pt idx="38">
                  <c:v>3.5145059999999999</c:v>
                </c:pt>
                <c:pt idx="39">
                  <c:v>3.543704</c:v>
                </c:pt>
                <c:pt idx="40">
                  <c:v>3.5753439999999999</c:v>
                </c:pt>
                <c:pt idx="41">
                  <c:v>3.607656</c:v>
                </c:pt>
                <c:pt idx="42">
                  <c:v>3.6391239999999998</c:v>
                </c:pt>
                <c:pt idx="43">
                  <c:v>3.6740390000000001</c:v>
                </c:pt>
                <c:pt idx="44">
                  <c:v>3.711999</c:v>
                </c:pt>
                <c:pt idx="45">
                  <c:v>3.7510829999999999</c:v>
                </c:pt>
                <c:pt idx="46">
                  <c:v>3.7895500000000002</c:v>
                </c:pt>
                <c:pt idx="47">
                  <c:v>3.8283260000000001</c:v>
                </c:pt>
                <c:pt idx="48">
                  <c:v>3.8677679999999999</c:v>
                </c:pt>
                <c:pt idx="49">
                  <c:v>3.9059349999999999</c:v>
                </c:pt>
                <c:pt idx="50">
                  <c:v>3.9430719999999999</c:v>
                </c:pt>
              </c:numCache>
            </c:numRef>
          </c:val>
        </c:ser>
        <c:ser>
          <c:idx val="3"/>
          <c:order val="2"/>
          <c:tx>
            <c:strRef>
              <c:f>'cons share_ref'!$C$28</c:f>
              <c:strCache>
                <c:ptCount val="1"/>
                <c:pt idx="0">
                  <c:v>transportation</c:v>
                </c:pt>
              </c:strCache>
            </c:strRef>
          </c:tx>
          <c:spPr>
            <a:solidFill>
              <a:schemeClr val="bg2">
                <a:lumMod val="20000"/>
                <a:lumOff val="80000"/>
              </a:schemeClr>
            </a:solidFill>
            <a:ln>
              <a:noFill/>
            </a:ln>
            <a:effectLst/>
          </c:spPr>
          <c:cat>
            <c:numRef>
              <c:f>'cons share_ref'!$BC$24:$DA$24</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 share_ref'!$BC$28:$DA$28</c:f>
              <c:numCache>
                <c:formatCode>General</c:formatCode>
                <c:ptCount val="51"/>
                <c:pt idx="0">
                  <c:v>0.65496200000000004</c:v>
                </c:pt>
                <c:pt idx="1">
                  <c:v>0.63950099999999999</c:v>
                </c:pt>
                <c:pt idx="2">
                  <c:v>0.68186900000000006</c:v>
                </c:pt>
                <c:pt idx="3">
                  <c:v>0.60976300000000005</c:v>
                </c:pt>
                <c:pt idx="4">
                  <c:v>0.58670100000000003</c:v>
                </c:pt>
                <c:pt idx="5">
                  <c:v>0.60690900000000003</c:v>
                </c:pt>
                <c:pt idx="6">
                  <c:v>0.60795200000000005</c:v>
                </c:pt>
                <c:pt idx="7">
                  <c:v>0.64601999999999993</c:v>
                </c:pt>
                <c:pt idx="8">
                  <c:v>0.67393800000000004</c:v>
                </c:pt>
                <c:pt idx="9">
                  <c:v>0.69743600000000006</c:v>
                </c:pt>
                <c:pt idx="10">
                  <c:v>0.70278799999999997</c:v>
                </c:pt>
                <c:pt idx="11">
                  <c:v>0.71775800000000001</c:v>
                </c:pt>
                <c:pt idx="12">
                  <c:v>0.76075999999999999</c:v>
                </c:pt>
                <c:pt idx="13">
                  <c:v>0.86310600000000004</c:v>
                </c:pt>
                <c:pt idx="14">
                  <c:v>0.73543199999999997</c:v>
                </c:pt>
                <c:pt idx="15">
                  <c:v>0.70559299999999991</c:v>
                </c:pt>
                <c:pt idx="16">
                  <c:v>0.71188899999999999</c:v>
                </c:pt>
                <c:pt idx="17" formatCode="0.00">
                  <c:v>0.69365900000000003</c:v>
                </c:pt>
                <c:pt idx="18" formatCode="0.00">
                  <c:v>0.73432799999999998</c:v>
                </c:pt>
                <c:pt idx="19" formatCode="0.00">
                  <c:v>0.76127299999999998</c:v>
                </c:pt>
                <c:pt idx="20" formatCode="0.00">
                  <c:v>0.77100600000000008</c:v>
                </c:pt>
                <c:pt idx="21" formatCode="0.00">
                  <c:v>0.808446</c:v>
                </c:pt>
                <c:pt idx="22" formatCode="0.00">
                  <c:v>0.82994000000000001</c:v>
                </c:pt>
                <c:pt idx="23" formatCode="0.00">
                  <c:v>0.847414</c:v>
                </c:pt>
                <c:pt idx="24" formatCode="0.00">
                  <c:v>0.85833700000000002</c:v>
                </c:pt>
                <c:pt idx="25" formatCode="0.00">
                  <c:v>0.87437299999999996</c:v>
                </c:pt>
                <c:pt idx="26" formatCode="0.00">
                  <c:v>0.88807000000000003</c:v>
                </c:pt>
                <c:pt idx="27" formatCode="0.00">
                  <c:v>0.90590899999999996</c:v>
                </c:pt>
                <c:pt idx="28" formatCode="0.00">
                  <c:v>0.92358299999999993</c:v>
                </c:pt>
                <c:pt idx="29" formatCode="0.00">
                  <c:v>0.94012399999999996</c:v>
                </c:pt>
                <c:pt idx="30" formatCode="0.00">
                  <c:v>0.95363799999999999</c:v>
                </c:pt>
                <c:pt idx="31" formatCode="0.00">
                  <c:v>0.96988300000000005</c:v>
                </c:pt>
                <c:pt idx="32" formatCode="0.00">
                  <c:v>0.98687400000000003</c:v>
                </c:pt>
                <c:pt idx="33" formatCode="0.00">
                  <c:v>1.0020739999999999</c:v>
                </c:pt>
                <c:pt idx="34" formatCode="0.00">
                  <c:v>1.0203249999999999</c:v>
                </c:pt>
                <c:pt idx="35" formatCode="0.00">
                  <c:v>1.0378430000000001</c:v>
                </c:pt>
                <c:pt idx="36" formatCode="0.00">
                  <c:v>1.0565560000000001</c:v>
                </c:pt>
                <c:pt idx="37" formatCode="0.00">
                  <c:v>1.079078</c:v>
                </c:pt>
                <c:pt idx="38" formatCode="0.00">
                  <c:v>1.097305</c:v>
                </c:pt>
                <c:pt idx="39" formatCode="0.00">
                  <c:v>1.116765</c:v>
                </c:pt>
                <c:pt idx="40" formatCode="0.00">
                  <c:v>1.136487</c:v>
                </c:pt>
                <c:pt idx="41" formatCode="0.00">
                  <c:v>1.158641</c:v>
                </c:pt>
                <c:pt idx="42" formatCode="0.00">
                  <c:v>1.179972</c:v>
                </c:pt>
                <c:pt idx="43" formatCode="0.00">
                  <c:v>1.2033149999999999</c:v>
                </c:pt>
                <c:pt idx="44" formatCode="0.00">
                  <c:v>1.2241740000000001</c:v>
                </c:pt>
                <c:pt idx="45" formatCode="0.00">
                  <c:v>1.248016</c:v>
                </c:pt>
                <c:pt idx="46" formatCode="0.00">
                  <c:v>1.2708569999999999</c:v>
                </c:pt>
                <c:pt idx="47" formatCode="0.00">
                  <c:v>1.2949519999999999</c:v>
                </c:pt>
                <c:pt idx="48" formatCode="0.00">
                  <c:v>1.322195</c:v>
                </c:pt>
                <c:pt idx="49" formatCode="0.00">
                  <c:v>1.3492169999999999</c:v>
                </c:pt>
                <c:pt idx="50" formatCode="0.00">
                  <c:v>1.3794119999999999</c:v>
                </c:pt>
              </c:numCache>
            </c:numRef>
          </c:val>
        </c:ser>
        <c:ser>
          <c:idx val="0"/>
          <c:order val="3"/>
          <c:tx>
            <c:strRef>
              <c:f>'cons share_ref'!$C$25</c:f>
              <c:strCache>
                <c:ptCount val="1"/>
                <c:pt idx="0">
                  <c:v>industrial</c:v>
                </c:pt>
              </c:strCache>
            </c:strRef>
          </c:tx>
          <c:spPr>
            <a:solidFill>
              <a:schemeClr val="accent2"/>
            </a:solidFill>
            <a:ln>
              <a:noFill/>
            </a:ln>
            <a:effectLst/>
          </c:spPr>
          <c:cat>
            <c:numRef>
              <c:f>'cons share_ref'!$BC$24:$DA$24</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 share_ref'!$BC$25:$DA$25</c:f>
              <c:numCache>
                <c:formatCode>General</c:formatCode>
                <c:ptCount val="51"/>
                <c:pt idx="0">
                  <c:v>9.2931869999999996</c:v>
                </c:pt>
                <c:pt idx="1">
                  <c:v>8.462771</c:v>
                </c:pt>
                <c:pt idx="2">
                  <c:v>8.6402660000000004</c:v>
                </c:pt>
                <c:pt idx="3">
                  <c:v>8.2726790000000001</c:v>
                </c:pt>
                <c:pt idx="4">
                  <c:v>8.3543120000000002</c:v>
                </c:pt>
                <c:pt idx="5">
                  <c:v>7.7126840000000003</c:v>
                </c:pt>
                <c:pt idx="6">
                  <c:v>7.6685230000000004</c:v>
                </c:pt>
                <c:pt idx="7">
                  <c:v>7.8811030000000004</c:v>
                </c:pt>
                <c:pt idx="8">
                  <c:v>7.8898840000000003</c:v>
                </c:pt>
                <c:pt idx="9">
                  <c:v>7.4426099999999993</c:v>
                </c:pt>
                <c:pt idx="10">
                  <c:v>8.1118190000000006</c:v>
                </c:pt>
                <c:pt idx="11">
                  <c:v>8.3167080000000002</c:v>
                </c:pt>
                <c:pt idx="12">
                  <c:v>8.6224889999999998</c:v>
                </c:pt>
                <c:pt idx="13">
                  <c:v>8.9085370000000008</c:v>
                </c:pt>
                <c:pt idx="14">
                  <c:v>9.158182</c:v>
                </c:pt>
                <c:pt idx="15">
                  <c:v>9.1211299999999991</c:v>
                </c:pt>
                <c:pt idx="16">
                  <c:v>9.2803570000000004</c:v>
                </c:pt>
                <c:pt idx="17">
                  <c:v>9.4473660000000006</c:v>
                </c:pt>
                <c:pt idx="18">
                  <c:v>9.8144210000000012</c:v>
                </c:pt>
                <c:pt idx="19">
                  <c:v>10.197164999999998</c:v>
                </c:pt>
                <c:pt idx="20">
                  <c:v>10.657692000000001</c:v>
                </c:pt>
                <c:pt idx="21">
                  <c:v>10.861523</c:v>
                </c:pt>
                <c:pt idx="22">
                  <c:v>11.026878</c:v>
                </c:pt>
                <c:pt idx="23">
                  <c:v>11.180894</c:v>
                </c:pt>
                <c:pt idx="24">
                  <c:v>11.231114</c:v>
                </c:pt>
                <c:pt idx="25">
                  <c:v>11.290826000000001</c:v>
                </c:pt>
                <c:pt idx="26">
                  <c:v>11.368162</c:v>
                </c:pt>
                <c:pt idx="27">
                  <c:v>11.469213</c:v>
                </c:pt>
                <c:pt idx="28">
                  <c:v>11.578707000000001</c:v>
                </c:pt>
                <c:pt idx="29">
                  <c:v>11.65428</c:v>
                </c:pt>
                <c:pt idx="30">
                  <c:v>11.721439999999999</c:v>
                </c:pt>
                <c:pt idx="31">
                  <c:v>11.780919000000001</c:v>
                </c:pt>
                <c:pt idx="32">
                  <c:v>11.858212000000002</c:v>
                </c:pt>
                <c:pt idx="33">
                  <c:v>11.925132</c:v>
                </c:pt>
                <c:pt idx="34">
                  <c:v>12.006141</c:v>
                </c:pt>
                <c:pt idx="35">
                  <c:v>12.087898000000001</c:v>
                </c:pt>
                <c:pt idx="36">
                  <c:v>12.146975000000001</c:v>
                </c:pt>
                <c:pt idx="37">
                  <c:v>12.264868</c:v>
                </c:pt>
                <c:pt idx="38">
                  <c:v>12.371978</c:v>
                </c:pt>
                <c:pt idx="39">
                  <c:v>12.458339</c:v>
                </c:pt>
                <c:pt idx="40">
                  <c:v>12.553984</c:v>
                </c:pt>
                <c:pt idx="41">
                  <c:v>12.634516999999999</c:v>
                </c:pt>
                <c:pt idx="42">
                  <c:v>12.696679</c:v>
                </c:pt>
                <c:pt idx="43">
                  <c:v>12.772575</c:v>
                </c:pt>
                <c:pt idx="44">
                  <c:v>12.831937</c:v>
                </c:pt>
                <c:pt idx="45">
                  <c:v>12.897775000000001</c:v>
                </c:pt>
                <c:pt idx="46">
                  <c:v>12.944677000000002</c:v>
                </c:pt>
                <c:pt idx="47">
                  <c:v>12.996184</c:v>
                </c:pt>
                <c:pt idx="48">
                  <c:v>13.059524000000001</c:v>
                </c:pt>
                <c:pt idx="49">
                  <c:v>13.115217000000001</c:v>
                </c:pt>
                <c:pt idx="50">
                  <c:v>13.18196</c:v>
                </c:pt>
              </c:numCache>
            </c:numRef>
          </c:val>
        </c:ser>
        <c:ser>
          <c:idx val="4"/>
          <c:order val="4"/>
          <c:tx>
            <c:strRef>
              <c:f>'cons share_ref'!$C$29</c:f>
              <c:strCache>
                <c:ptCount val="1"/>
                <c:pt idx="0">
                  <c:v>electric</c:v>
                </c:pt>
              </c:strCache>
            </c:strRef>
          </c:tx>
          <c:spPr>
            <a:solidFill>
              <a:schemeClr val="accent1"/>
            </a:solidFill>
            <a:ln>
              <a:noFill/>
            </a:ln>
            <a:effectLst/>
          </c:spPr>
          <c:cat>
            <c:numRef>
              <c:f>'cons share_ref'!$BC$24:$DA$24</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 share_ref'!$BC$29:$DA$29</c:f>
              <c:numCache>
                <c:formatCode>General</c:formatCode>
                <c:ptCount val="51"/>
                <c:pt idx="0">
                  <c:v>5.2063239999999995</c:v>
                </c:pt>
                <c:pt idx="1">
                  <c:v>5.342301</c:v>
                </c:pt>
                <c:pt idx="2">
                  <c:v>5.6718969999999995</c:v>
                </c:pt>
                <c:pt idx="3">
                  <c:v>5.1352150000000005</c:v>
                </c:pt>
                <c:pt idx="4">
                  <c:v>5.4637630000000001</c:v>
                </c:pt>
                <c:pt idx="5">
                  <c:v>5.8691450000000005</c:v>
                </c:pt>
                <c:pt idx="6">
                  <c:v>6.2221000000000002</c:v>
                </c:pt>
                <c:pt idx="7">
                  <c:v>6.8414080000000004</c:v>
                </c:pt>
                <c:pt idx="8">
                  <c:v>6.6683789999999998</c:v>
                </c:pt>
                <c:pt idx="9">
                  <c:v>6.8725330000000007</c:v>
                </c:pt>
                <c:pt idx="10">
                  <c:v>7.3871840000000004</c:v>
                </c:pt>
                <c:pt idx="11">
                  <c:v>7.5738630000000002</c:v>
                </c:pt>
                <c:pt idx="12">
                  <c:v>9.1107929999999993</c:v>
                </c:pt>
                <c:pt idx="13">
                  <c:v>8.1907560000000004</c:v>
                </c:pt>
                <c:pt idx="14">
                  <c:v>8.1459820000000001</c:v>
                </c:pt>
                <c:pt idx="15">
                  <c:v>9.6133700000000015</c:v>
                </c:pt>
                <c:pt idx="16">
                  <c:v>9.9835259999999995</c:v>
                </c:pt>
                <c:pt idx="17" formatCode="0.00">
                  <c:v>9.0154610000000002</c:v>
                </c:pt>
                <c:pt idx="18" formatCode="0.00">
                  <c:v>9.5673530000000007</c:v>
                </c:pt>
                <c:pt idx="19" formatCode="0.00">
                  <c:v>10.178958</c:v>
                </c:pt>
                <c:pt idx="20" formatCode="0.00">
                  <c:v>9.7463999999999995</c:v>
                </c:pt>
                <c:pt idx="21" formatCode="0.00">
                  <c:v>9.6598249999999997</c:v>
                </c:pt>
                <c:pt idx="22" formatCode="0.00">
                  <c:v>9.7905619999999995</c:v>
                </c:pt>
                <c:pt idx="23" formatCode="0.00">
                  <c:v>9.8957660000000001</c:v>
                </c:pt>
                <c:pt idx="24" formatCode="0.00">
                  <c:v>9.7439820000000008</c:v>
                </c:pt>
                <c:pt idx="25" formatCode="0.00">
                  <c:v>9.8207439999999995</c:v>
                </c:pt>
                <c:pt idx="26" formatCode="0.00">
                  <c:v>9.8100620000000003</c:v>
                </c:pt>
                <c:pt idx="27" formatCode="0.00">
                  <c:v>9.9161990000000007</c:v>
                </c:pt>
                <c:pt idx="28" formatCode="0.00">
                  <c:v>10.088870999999999</c:v>
                </c:pt>
                <c:pt idx="29" formatCode="0.00">
                  <c:v>10.172763</c:v>
                </c:pt>
                <c:pt idx="30" formatCode="0.00">
                  <c:v>10.173712999999999</c:v>
                </c:pt>
                <c:pt idx="31" formatCode="0.00">
                  <c:v>10.223623999999999</c:v>
                </c:pt>
                <c:pt idx="32" formatCode="0.00">
                  <c:v>10.196405</c:v>
                </c:pt>
                <c:pt idx="33" formatCode="0.00">
                  <c:v>10.198323</c:v>
                </c:pt>
                <c:pt idx="34" formatCode="0.00">
                  <c:v>10.302854999999999</c:v>
                </c:pt>
                <c:pt idx="35" formatCode="0.00">
                  <c:v>10.303284</c:v>
                </c:pt>
                <c:pt idx="36" formatCode="0.00">
                  <c:v>10.391859999999999</c:v>
                </c:pt>
                <c:pt idx="37" formatCode="0.00">
                  <c:v>10.49479</c:v>
                </c:pt>
                <c:pt idx="38" formatCode="0.00">
                  <c:v>10.515878000000001</c:v>
                </c:pt>
                <c:pt idx="39" formatCode="0.00">
                  <c:v>10.574138</c:v>
                </c:pt>
                <c:pt idx="40" formatCode="0.00">
                  <c:v>10.689033999999999</c:v>
                </c:pt>
                <c:pt idx="41" formatCode="0.00">
                  <c:v>10.781563999999999</c:v>
                </c:pt>
                <c:pt idx="42" formatCode="0.00">
                  <c:v>10.917464000000001</c:v>
                </c:pt>
                <c:pt idx="43" formatCode="0.00">
                  <c:v>10.995972</c:v>
                </c:pt>
                <c:pt idx="44" formatCode="0.00">
                  <c:v>10.958104000000001</c:v>
                </c:pt>
                <c:pt idx="45" formatCode="0.00">
                  <c:v>10.983193999999999</c:v>
                </c:pt>
                <c:pt idx="46" formatCode="0.00">
                  <c:v>11.059808</c:v>
                </c:pt>
                <c:pt idx="47" formatCode="0.00">
                  <c:v>11.143978000000001</c:v>
                </c:pt>
                <c:pt idx="48" formatCode="0.00">
                  <c:v>11.251142</c:v>
                </c:pt>
                <c:pt idx="49" formatCode="0.00">
                  <c:v>11.279088</c:v>
                </c:pt>
                <c:pt idx="50" formatCode="0.00">
                  <c:v>11.440778</c:v>
                </c:pt>
              </c:numCache>
            </c:numRef>
          </c:val>
        </c:ser>
        <c:dLbls>
          <c:showLegendKey val="0"/>
          <c:showVal val="0"/>
          <c:showCatName val="0"/>
          <c:showSerName val="0"/>
          <c:showPercent val="0"/>
          <c:showBubbleSize val="0"/>
        </c:dLbls>
        <c:axId val="254752048"/>
        <c:axId val="254752608"/>
      </c:areaChart>
      <c:catAx>
        <c:axId val="25475204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54752608"/>
        <c:crosses val="autoZero"/>
        <c:auto val="1"/>
        <c:lblAlgn val="ctr"/>
        <c:lblOffset val="100"/>
        <c:tickLblSkip val="10"/>
        <c:tickMarkSkip val="10"/>
        <c:noMultiLvlLbl val="0"/>
      </c:catAx>
      <c:valAx>
        <c:axId val="254752608"/>
        <c:scaling>
          <c:orientation val="minMax"/>
          <c:max val="45"/>
        </c:scaling>
        <c:delete val="0"/>
        <c:axPos val="l"/>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54752048"/>
        <c:crossesAt val="18"/>
        <c:crossBetween val="midCat"/>
      </c:valAx>
      <c:spPr>
        <a:noFill/>
        <a:ln>
          <a:noFill/>
        </a:ln>
        <a:effectLst/>
      </c:spPr>
    </c:plotArea>
    <c:plotVisOnly val="1"/>
    <c:dispBlanksAs val="zero"/>
    <c:showDLblsOverMax val="0"/>
  </c:chart>
  <c:spPr>
    <a:noFill/>
    <a:ln w="9525" cap="flat" cmpd="sng" algn="ctr">
      <a:noFill/>
      <a:round/>
    </a:ln>
    <a:effectLst/>
  </c:spPr>
  <c:txPr>
    <a:bodyPr/>
    <a:lstStyle/>
    <a:p>
      <a:pPr>
        <a:defRPr/>
      </a:pPr>
      <a:endParaRPr lang="en-US"/>
    </a:p>
  </c:txPr>
  <c:externalData r:id="rId3">
    <c:autoUpdate val="0"/>
  </c:externalData>
  <c:userShapes r:id="rId4"/>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4634222805482647"/>
          <c:w val="0.7799657201359691"/>
          <c:h val="0.76702938174394864"/>
        </c:manualLayout>
      </c:layout>
      <c:areaChart>
        <c:grouping val="stacked"/>
        <c:varyColors val="0"/>
        <c:ser>
          <c:idx val="1"/>
          <c:order val="2"/>
          <c:tx>
            <c:strRef>
              <c:f>trade!$C$29</c:f>
              <c:strCache>
                <c:ptCount val="1"/>
                <c:pt idx="0">
                  <c:v>mexico imports</c:v>
                </c:pt>
              </c:strCache>
            </c:strRef>
          </c:tx>
          <c:spPr>
            <a:solidFill>
              <a:schemeClr val="accent3">
                <a:lumMod val="75000"/>
              </a:schemeClr>
            </a:solidFill>
            <a:ln>
              <a:noFill/>
            </a:ln>
            <a:effectLst/>
          </c:spPr>
          <c:cat>
            <c:numRef>
              <c:f>trade!$BC$1:$DA$1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trade!$BC$29:$DA$29</c:f>
              <c:numCache>
                <c:formatCode>General</c:formatCode>
                <c:ptCount val="51"/>
                <c:pt idx="0">
                  <c:v>-3.1783561643835619E-2</c:v>
                </c:pt>
                <c:pt idx="1">
                  <c:v>-2.8153424657534246E-2</c:v>
                </c:pt>
                <c:pt idx="2">
                  <c:v>-4.8082191780821912E-3</c:v>
                </c:pt>
                <c:pt idx="3">
                  <c:v>0</c:v>
                </c:pt>
                <c:pt idx="4">
                  <c:v>0</c:v>
                </c:pt>
                <c:pt idx="5">
                  <c:v>-2.5534246575342468E-2</c:v>
                </c:pt>
                <c:pt idx="6">
                  <c:v>-3.4928767123287671E-2</c:v>
                </c:pt>
                <c:pt idx="7">
                  <c:v>-0.14811506849315068</c:v>
                </c:pt>
                <c:pt idx="8">
                  <c:v>-0.11866849315068494</c:v>
                </c:pt>
                <c:pt idx="9">
                  <c:v>-7.7523287671232871E-2</c:v>
                </c:pt>
                <c:pt idx="10">
                  <c:v>-8.2178082191780827E-2</c:v>
                </c:pt>
                <c:pt idx="11">
                  <c:v>-7.32054794520548E-3</c:v>
                </c:pt>
                <c:pt idx="12">
                  <c:v>-8.6027397260273971E-4</c:v>
                </c:pt>
                <c:pt idx="13">
                  <c:v>-2.928767123287671E-3</c:v>
                </c:pt>
                <c:pt idx="14">
                  <c:v>-3.9068493150684926E-3</c:v>
                </c:pt>
                <c:pt idx="15">
                  <c:v>-2.5561643835616439E-3</c:v>
                </c:pt>
                <c:pt idx="16">
                  <c:v>-2.5123287671232879E-3</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numCache>
            </c:numRef>
          </c:val>
        </c:ser>
        <c:ser>
          <c:idx val="4"/>
          <c:order val="3"/>
          <c:tx>
            <c:strRef>
              <c:f>trade!$C$25</c:f>
              <c:strCache>
                <c:ptCount val="1"/>
                <c:pt idx="0">
                  <c:v>exports canada</c:v>
                </c:pt>
              </c:strCache>
            </c:strRef>
          </c:tx>
          <c:spPr>
            <a:solidFill>
              <a:schemeClr val="accent5"/>
            </a:solidFill>
            <a:ln>
              <a:noFill/>
            </a:ln>
            <a:effectLst/>
          </c:spPr>
          <c:cat>
            <c:numRef>
              <c:f>trade!$BC$1:$DA$1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trade!$BC$25:$DA$25</c:f>
              <c:numCache>
                <c:formatCode>General</c:formatCode>
                <c:ptCount val="51"/>
                <c:pt idx="0">
                  <c:v>7.2585999999999998E-2</c:v>
                </c:pt>
                <c:pt idx="1">
                  <c:v>0.16669</c:v>
                </c:pt>
                <c:pt idx="2">
                  <c:v>0.18931299999999998</c:v>
                </c:pt>
                <c:pt idx="3">
                  <c:v>0.27098800000000001</c:v>
                </c:pt>
                <c:pt idx="4">
                  <c:v>0.39458499999999996</c:v>
                </c:pt>
                <c:pt idx="5">
                  <c:v>0.35827999999999999</c:v>
                </c:pt>
                <c:pt idx="6">
                  <c:v>0.34106500000000001</c:v>
                </c:pt>
                <c:pt idx="7">
                  <c:v>0.48219799999999996</c:v>
                </c:pt>
                <c:pt idx="8">
                  <c:v>0.55864999999999998</c:v>
                </c:pt>
                <c:pt idx="9">
                  <c:v>0.700596</c:v>
                </c:pt>
                <c:pt idx="10">
                  <c:v>0.73874499999999999</c:v>
                </c:pt>
                <c:pt idx="11">
                  <c:v>0.93699300000000008</c:v>
                </c:pt>
                <c:pt idx="12">
                  <c:v>0.97073100000000001</c:v>
                </c:pt>
                <c:pt idx="13">
                  <c:v>0.91119300000000003</c:v>
                </c:pt>
                <c:pt idx="14">
                  <c:v>0.76957299999999995</c:v>
                </c:pt>
                <c:pt idx="15">
                  <c:v>0.70090200000000003</c:v>
                </c:pt>
                <c:pt idx="16">
                  <c:v>0.77130499999999991</c:v>
                </c:pt>
                <c:pt idx="17">
                  <c:v>0.88063199999999997</c:v>
                </c:pt>
                <c:pt idx="18">
                  <c:v>0.96412799999999999</c:v>
                </c:pt>
                <c:pt idx="19">
                  <c:v>1.015361</c:v>
                </c:pt>
                <c:pt idx="20">
                  <c:v>1.068703</c:v>
                </c:pt>
                <c:pt idx="21">
                  <c:v>1.1286579999999999</c:v>
                </c:pt>
                <c:pt idx="22">
                  <c:v>1.18597</c:v>
                </c:pt>
                <c:pt idx="23">
                  <c:v>1.2201310000000001</c:v>
                </c:pt>
                <c:pt idx="24">
                  <c:v>1.2855510000000001</c:v>
                </c:pt>
                <c:pt idx="25">
                  <c:v>1.301139</c:v>
                </c:pt>
                <c:pt idx="26">
                  <c:v>1.335507</c:v>
                </c:pt>
                <c:pt idx="27">
                  <c:v>1.3759520000000001</c:v>
                </c:pt>
                <c:pt idx="28">
                  <c:v>1.404973</c:v>
                </c:pt>
                <c:pt idx="29">
                  <c:v>1.4519770000000001</c:v>
                </c:pt>
                <c:pt idx="30">
                  <c:v>1.4750799999999999</c:v>
                </c:pt>
                <c:pt idx="31">
                  <c:v>1.4923999999999999</c:v>
                </c:pt>
                <c:pt idx="32">
                  <c:v>1.5141340000000001</c:v>
                </c:pt>
                <c:pt idx="33">
                  <c:v>1.5285629999999999</c:v>
                </c:pt>
                <c:pt idx="34">
                  <c:v>1.565051</c:v>
                </c:pt>
                <c:pt idx="35">
                  <c:v>1.5847979999999999</c:v>
                </c:pt>
                <c:pt idx="36">
                  <c:v>1.642223</c:v>
                </c:pt>
                <c:pt idx="37">
                  <c:v>1.6887939999999999</c:v>
                </c:pt>
                <c:pt idx="38">
                  <c:v>1.706572</c:v>
                </c:pt>
                <c:pt idx="39">
                  <c:v>1.7317149999999999</c:v>
                </c:pt>
                <c:pt idx="40">
                  <c:v>1.7642340000000001</c:v>
                </c:pt>
                <c:pt idx="41">
                  <c:v>1.779161</c:v>
                </c:pt>
                <c:pt idx="42">
                  <c:v>1.8015840000000001</c:v>
                </c:pt>
                <c:pt idx="43">
                  <c:v>1.8217099999999999</c:v>
                </c:pt>
                <c:pt idx="44">
                  <c:v>1.887497</c:v>
                </c:pt>
                <c:pt idx="45">
                  <c:v>1.901591</c:v>
                </c:pt>
                <c:pt idx="46">
                  <c:v>1.9397409999999999</c:v>
                </c:pt>
                <c:pt idx="47">
                  <c:v>1.9736340000000001</c:v>
                </c:pt>
                <c:pt idx="48">
                  <c:v>2.0029569999999999</c:v>
                </c:pt>
                <c:pt idx="49">
                  <c:v>2.0164900000000001</c:v>
                </c:pt>
                <c:pt idx="50">
                  <c:v>2.0444059999999999</c:v>
                </c:pt>
              </c:numCache>
            </c:numRef>
          </c:val>
        </c:ser>
        <c:ser>
          <c:idx val="2"/>
          <c:order val="4"/>
          <c:tx>
            <c:strRef>
              <c:f>trade!$C$24</c:f>
              <c:strCache>
                <c:ptCount val="1"/>
                <c:pt idx="0">
                  <c:v>exports mexico</c:v>
                </c:pt>
              </c:strCache>
            </c:strRef>
          </c:tx>
          <c:spPr>
            <a:solidFill>
              <a:schemeClr val="accent2"/>
            </a:solidFill>
            <a:ln>
              <a:noFill/>
            </a:ln>
            <a:effectLst/>
          </c:spPr>
          <c:cat>
            <c:numRef>
              <c:f>trade!$BC$1:$DA$1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trade!$BC$24:$DA$24</c:f>
              <c:numCache>
                <c:formatCode>General</c:formatCode>
                <c:ptCount val="51"/>
                <c:pt idx="0">
                  <c:v>0.10552</c:v>
                </c:pt>
                <c:pt idx="1">
                  <c:v>0.14083500000000002</c:v>
                </c:pt>
                <c:pt idx="2">
                  <c:v>0.26348100000000002</c:v>
                </c:pt>
                <c:pt idx="3">
                  <c:v>0.34323599999999999</c:v>
                </c:pt>
                <c:pt idx="4">
                  <c:v>0.397453</c:v>
                </c:pt>
                <c:pt idx="5">
                  <c:v>0.30519600000000002</c:v>
                </c:pt>
                <c:pt idx="6">
                  <c:v>0.32212799999999997</c:v>
                </c:pt>
                <c:pt idx="7">
                  <c:v>0.29186000000000001</c:v>
                </c:pt>
                <c:pt idx="8">
                  <c:v>0.36544900000000002</c:v>
                </c:pt>
                <c:pt idx="9">
                  <c:v>0.33849000000000001</c:v>
                </c:pt>
                <c:pt idx="10">
                  <c:v>0.33345900000000001</c:v>
                </c:pt>
                <c:pt idx="11">
                  <c:v>0.498892</c:v>
                </c:pt>
                <c:pt idx="12">
                  <c:v>0.61995500000000003</c:v>
                </c:pt>
                <c:pt idx="13">
                  <c:v>0.66122100000000006</c:v>
                </c:pt>
                <c:pt idx="14">
                  <c:v>0.72869399999999995</c:v>
                </c:pt>
                <c:pt idx="15">
                  <c:v>1.054467</c:v>
                </c:pt>
                <c:pt idx="16">
                  <c:v>1.4051500000000001</c:v>
                </c:pt>
                <c:pt idx="17">
                  <c:v>1.564608</c:v>
                </c:pt>
                <c:pt idx="18">
                  <c:v>1.7119150000000001</c:v>
                </c:pt>
                <c:pt idx="19">
                  <c:v>2.0006650000000001</c:v>
                </c:pt>
                <c:pt idx="20">
                  <c:v>2.1688879999999999</c:v>
                </c:pt>
                <c:pt idx="21">
                  <c:v>2.1967910000000002</c:v>
                </c:pt>
                <c:pt idx="22">
                  <c:v>2.3558279999999998</c:v>
                </c:pt>
                <c:pt idx="23">
                  <c:v>2.4333070000000001</c:v>
                </c:pt>
                <c:pt idx="24">
                  <c:v>2.5189249999999999</c:v>
                </c:pt>
                <c:pt idx="25">
                  <c:v>2.5577960000000002</c:v>
                </c:pt>
                <c:pt idx="26">
                  <c:v>2.5647869999999999</c:v>
                </c:pt>
                <c:pt idx="27">
                  <c:v>2.5652529999999998</c:v>
                </c:pt>
                <c:pt idx="28">
                  <c:v>2.5798800000000002</c:v>
                </c:pt>
                <c:pt idx="29">
                  <c:v>2.5736439999999998</c:v>
                </c:pt>
                <c:pt idx="30">
                  <c:v>2.5573610000000002</c:v>
                </c:pt>
                <c:pt idx="31">
                  <c:v>2.5387590000000002</c:v>
                </c:pt>
                <c:pt idx="32">
                  <c:v>2.53003</c:v>
                </c:pt>
                <c:pt idx="33">
                  <c:v>2.4989119999999998</c:v>
                </c:pt>
                <c:pt idx="34">
                  <c:v>2.4883799999999998</c:v>
                </c:pt>
                <c:pt idx="35">
                  <c:v>2.4774970000000001</c:v>
                </c:pt>
                <c:pt idx="36">
                  <c:v>2.4717639999999999</c:v>
                </c:pt>
                <c:pt idx="37">
                  <c:v>2.4509460000000001</c:v>
                </c:pt>
                <c:pt idx="38">
                  <c:v>2.4329990000000001</c:v>
                </c:pt>
                <c:pt idx="39">
                  <c:v>2.4172169999999999</c:v>
                </c:pt>
                <c:pt idx="40">
                  <c:v>2.4121260000000002</c:v>
                </c:pt>
                <c:pt idx="41">
                  <c:v>2.3815460000000002</c:v>
                </c:pt>
                <c:pt idx="42">
                  <c:v>2.3672659999999999</c:v>
                </c:pt>
                <c:pt idx="43">
                  <c:v>2.3499590000000001</c:v>
                </c:pt>
                <c:pt idx="44">
                  <c:v>2.3453379999999999</c:v>
                </c:pt>
                <c:pt idx="45">
                  <c:v>2.3139080000000001</c:v>
                </c:pt>
                <c:pt idx="46">
                  <c:v>2.2926869999999999</c:v>
                </c:pt>
                <c:pt idx="47">
                  <c:v>2.2709959999999998</c:v>
                </c:pt>
                <c:pt idx="48">
                  <c:v>2.2544740000000001</c:v>
                </c:pt>
                <c:pt idx="49">
                  <c:v>2.2137370000000001</c:v>
                </c:pt>
                <c:pt idx="50">
                  <c:v>2.178582</c:v>
                </c:pt>
              </c:numCache>
            </c:numRef>
          </c:val>
        </c:ser>
        <c:ser>
          <c:idx val="5"/>
          <c:order val="5"/>
          <c:tx>
            <c:strRef>
              <c:f>trade!$C$26</c:f>
              <c:strCache>
                <c:ptCount val="1"/>
                <c:pt idx="0">
                  <c:v>exports LNG</c:v>
                </c:pt>
              </c:strCache>
            </c:strRef>
          </c:tx>
          <c:spPr>
            <a:solidFill>
              <a:schemeClr val="tx2"/>
            </a:solidFill>
            <a:ln>
              <a:noFill/>
            </a:ln>
            <a:effectLst/>
          </c:spPr>
          <c:cat>
            <c:numRef>
              <c:f>trade!$BC$1:$DA$1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trade!$BC$26:$DA$26</c:f>
              <c:numCache>
                <c:formatCode>General</c:formatCode>
                <c:ptCount val="51"/>
                <c:pt idx="0">
                  <c:v>6.5610000000000029E-2</c:v>
                </c:pt>
                <c:pt idx="1">
                  <c:v>6.575299999999995E-2</c:v>
                </c:pt>
                <c:pt idx="2">
                  <c:v>6.3438999999999912E-2</c:v>
                </c:pt>
                <c:pt idx="3">
                  <c:v>6.5698000000000034E-2</c:v>
                </c:pt>
                <c:pt idx="4">
                  <c:v>6.2100000000000044E-2</c:v>
                </c:pt>
                <c:pt idx="5">
                  <c:v>6.5125000000000099E-2</c:v>
                </c:pt>
                <c:pt idx="6">
                  <c:v>6.0765000000000069E-2</c:v>
                </c:pt>
                <c:pt idx="7">
                  <c:v>4.8395999999999995E-2</c:v>
                </c:pt>
                <c:pt idx="8">
                  <c:v>3.9163999999999977E-2</c:v>
                </c:pt>
                <c:pt idx="9">
                  <c:v>3.3271000000000051E-2</c:v>
                </c:pt>
                <c:pt idx="10">
                  <c:v>6.4585000000000115E-2</c:v>
                </c:pt>
                <c:pt idx="11">
                  <c:v>6.9765000000000077E-2</c:v>
                </c:pt>
                <c:pt idx="12">
                  <c:v>2.8141999999999889E-2</c:v>
                </c:pt>
                <c:pt idx="13">
                  <c:v>-1.000000000139778E-6</c:v>
                </c:pt>
                <c:pt idx="14">
                  <c:v>1.5975000000000072E-2</c:v>
                </c:pt>
                <c:pt idx="15">
                  <c:v>2.8143000000000029E-2</c:v>
                </c:pt>
                <c:pt idx="16">
                  <c:v>0.15899300000000016</c:v>
                </c:pt>
                <c:pt idx="17">
                  <c:v>0.67125000000000001</c:v>
                </c:pt>
                <c:pt idx="18">
                  <c:v>1.11192</c:v>
                </c:pt>
                <c:pt idx="19">
                  <c:v>1.9456</c:v>
                </c:pt>
                <c:pt idx="20">
                  <c:v>3.0335000000000001</c:v>
                </c:pt>
                <c:pt idx="21">
                  <c:v>3.1564999999999999</c:v>
                </c:pt>
                <c:pt idx="22">
                  <c:v>3.3565</c:v>
                </c:pt>
                <c:pt idx="23">
                  <c:v>3.7565</c:v>
                </c:pt>
                <c:pt idx="24">
                  <c:v>4.2231670000000001</c:v>
                </c:pt>
                <c:pt idx="25">
                  <c:v>4.6231669999999996</c:v>
                </c:pt>
                <c:pt idx="26">
                  <c:v>4.8898339999999996</c:v>
                </c:pt>
                <c:pt idx="27">
                  <c:v>5.1565000000000003</c:v>
                </c:pt>
                <c:pt idx="28">
                  <c:v>5.2898339999999999</c:v>
                </c:pt>
                <c:pt idx="29">
                  <c:v>5.3564999999999996</c:v>
                </c:pt>
                <c:pt idx="30">
                  <c:v>5.3564999999999996</c:v>
                </c:pt>
                <c:pt idx="31">
                  <c:v>5.3564999999999996</c:v>
                </c:pt>
                <c:pt idx="32">
                  <c:v>5.3564999999999996</c:v>
                </c:pt>
                <c:pt idx="33">
                  <c:v>5.3564999999999996</c:v>
                </c:pt>
                <c:pt idx="34">
                  <c:v>5.3564999999999996</c:v>
                </c:pt>
                <c:pt idx="35">
                  <c:v>5.3564999999999996</c:v>
                </c:pt>
                <c:pt idx="36">
                  <c:v>5.3564999999999996</c:v>
                </c:pt>
                <c:pt idx="37">
                  <c:v>5.3564999999999996</c:v>
                </c:pt>
                <c:pt idx="38">
                  <c:v>5.3564999999999996</c:v>
                </c:pt>
                <c:pt idx="39">
                  <c:v>5.3564999999999996</c:v>
                </c:pt>
                <c:pt idx="40">
                  <c:v>5.3564999999999996</c:v>
                </c:pt>
                <c:pt idx="41">
                  <c:v>5.3564999999999996</c:v>
                </c:pt>
                <c:pt idx="42">
                  <c:v>5.3564999999999996</c:v>
                </c:pt>
                <c:pt idx="43">
                  <c:v>5.3564999999999996</c:v>
                </c:pt>
                <c:pt idx="44">
                  <c:v>5.3564999999999996</c:v>
                </c:pt>
                <c:pt idx="45">
                  <c:v>5.3564999999999996</c:v>
                </c:pt>
                <c:pt idx="46">
                  <c:v>5.3564999999999996</c:v>
                </c:pt>
                <c:pt idx="47">
                  <c:v>5.3564999999999996</c:v>
                </c:pt>
                <c:pt idx="48">
                  <c:v>5.3564999999999996</c:v>
                </c:pt>
                <c:pt idx="49">
                  <c:v>5.3564999999999996</c:v>
                </c:pt>
                <c:pt idx="50">
                  <c:v>5.3564999999999996</c:v>
                </c:pt>
              </c:numCache>
            </c:numRef>
          </c:val>
        </c:ser>
        <c:dLbls>
          <c:showLegendKey val="0"/>
          <c:showVal val="0"/>
          <c:showCatName val="0"/>
          <c:showSerName val="0"/>
          <c:showPercent val="0"/>
          <c:showBubbleSize val="0"/>
        </c:dLbls>
        <c:axId val="254757648"/>
        <c:axId val="254758208"/>
      </c:areaChart>
      <c:areaChart>
        <c:grouping val="stacked"/>
        <c:varyColors val="0"/>
        <c:ser>
          <c:idx val="0"/>
          <c:order val="0"/>
          <c:tx>
            <c:strRef>
              <c:f>trade!$C$28</c:f>
              <c:strCache>
                <c:ptCount val="1"/>
                <c:pt idx="0">
                  <c:v>canada imports</c:v>
                </c:pt>
              </c:strCache>
            </c:strRef>
          </c:tx>
          <c:spPr>
            <a:solidFill>
              <a:schemeClr val="accent5">
                <a:lumMod val="60000"/>
                <a:lumOff val="40000"/>
              </a:schemeClr>
            </a:solidFill>
            <a:ln>
              <a:noFill/>
            </a:ln>
            <a:effectLst/>
          </c:spPr>
          <c:cat>
            <c:numRef>
              <c:f>trade!$BC$1:$DA$1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trade!$BC$28:$DA$28</c:f>
              <c:numCache>
                <c:formatCode>General</c:formatCode>
                <c:ptCount val="51"/>
                <c:pt idx="0">
                  <c:v>-9.7094958904109578</c:v>
                </c:pt>
                <c:pt idx="1">
                  <c:v>-10.215169863013697</c:v>
                </c:pt>
                <c:pt idx="2">
                  <c:v>-10.369802739726028</c:v>
                </c:pt>
                <c:pt idx="3">
                  <c:v>-9.4170684931506852</c:v>
                </c:pt>
                <c:pt idx="4">
                  <c:v>-9.8809397260273979</c:v>
                </c:pt>
                <c:pt idx="5">
                  <c:v>-10.138230136986301</c:v>
                </c:pt>
                <c:pt idx="6">
                  <c:v>-9.8356027397260277</c:v>
                </c:pt>
                <c:pt idx="7">
                  <c:v>-10.363583561643836</c:v>
                </c:pt>
                <c:pt idx="8">
                  <c:v>-9.8331205479452048</c:v>
                </c:pt>
                <c:pt idx="9">
                  <c:v>-8.9619369863013691</c:v>
                </c:pt>
                <c:pt idx="10">
                  <c:v>-8.9856219178082188</c:v>
                </c:pt>
                <c:pt idx="11">
                  <c:v>-8.5399479452054798</c:v>
                </c:pt>
                <c:pt idx="12">
                  <c:v>-8.1173342465753429</c:v>
                </c:pt>
                <c:pt idx="13">
                  <c:v>-7.6328273972602743</c:v>
                </c:pt>
                <c:pt idx="14">
                  <c:v>-7.2186547945205488</c:v>
                </c:pt>
                <c:pt idx="15">
                  <c:v>-7.1947616438356166</c:v>
                </c:pt>
                <c:pt idx="16">
                  <c:v>-7.99473698630137</c:v>
                </c:pt>
                <c:pt idx="17">
                  <c:v>-8.0748328767123283</c:v>
                </c:pt>
                <c:pt idx="18">
                  <c:v>-8.1766986301369862</c:v>
                </c:pt>
                <c:pt idx="19">
                  <c:v>-7.6393945205479445</c:v>
                </c:pt>
                <c:pt idx="20">
                  <c:v>-7.2529726027397263</c:v>
                </c:pt>
                <c:pt idx="21">
                  <c:v>-7.0459342465753423</c:v>
                </c:pt>
                <c:pt idx="22">
                  <c:v>-6.9845205479452055</c:v>
                </c:pt>
                <c:pt idx="23">
                  <c:v>-7.0655808219178082</c:v>
                </c:pt>
                <c:pt idx="24">
                  <c:v>-6.9178465753424661</c:v>
                </c:pt>
                <c:pt idx="25">
                  <c:v>-6.9027589041095894</c:v>
                </c:pt>
                <c:pt idx="26">
                  <c:v>-6.7635890410958908</c:v>
                </c:pt>
                <c:pt idx="27">
                  <c:v>-6.6745671232876713</c:v>
                </c:pt>
                <c:pt idx="28">
                  <c:v>-6.5885534246575332</c:v>
                </c:pt>
                <c:pt idx="29">
                  <c:v>-6.5101780821917812</c:v>
                </c:pt>
                <c:pt idx="30">
                  <c:v>-6.3546273972602734</c:v>
                </c:pt>
                <c:pt idx="31">
                  <c:v>-6.3046273972602735</c:v>
                </c:pt>
                <c:pt idx="32">
                  <c:v>-6.2773616438356168</c:v>
                </c:pt>
                <c:pt idx="33">
                  <c:v>-6.1701178082191781</c:v>
                </c:pt>
                <c:pt idx="34">
                  <c:v>-6.0041753424657527</c:v>
                </c:pt>
                <c:pt idx="35">
                  <c:v>-5.89286301369863</c:v>
                </c:pt>
                <c:pt idx="36">
                  <c:v>-5.7679205479452049</c:v>
                </c:pt>
                <c:pt idx="37">
                  <c:v>-5.540013698630136</c:v>
                </c:pt>
                <c:pt idx="38">
                  <c:v>-5.4544273972602744</c:v>
                </c:pt>
                <c:pt idx="39">
                  <c:v>-5.3023808219178079</c:v>
                </c:pt>
                <c:pt idx="40">
                  <c:v>-5.1652821917808218</c:v>
                </c:pt>
                <c:pt idx="41">
                  <c:v>-5.053241095890411</c:v>
                </c:pt>
                <c:pt idx="42">
                  <c:v>-4.9023945205479453</c:v>
                </c:pt>
                <c:pt idx="43">
                  <c:v>-4.7407397260273969</c:v>
                </c:pt>
                <c:pt idx="44">
                  <c:v>-4.4075424657534255</c:v>
                </c:pt>
                <c:pt idx="45">
                  <c:v>-4.223030136986301</c:v>
                </c:pt>
                <c:pt idx="46">
                  <c:v>-3.9597315068493155</c:v>
                </c:pt>
                <c:pt idx="47">
                  <c:v>-3.6753698630136986</c:v>
                </c:pt>
                <c:pt idx="48">
                  <c:v>-3.4759972602739726</c:v>
                </c:pt>
                <c:pt idx="49">
                  <c:v>-3.2903643835616436</c:v>
                </c:pt>
                <c:pt idx="50">
                  <c:v>-3.0326273972602737</c:v>
                </c:pt>
              </c:numCache>
            </c:numRef>
          </c:val>
        </c:ser>
        <c:ser>
          <c:idx val="3"/>
          <c:order val="1"/>
          <c:tx>
            <c:strRef>
              <c:f>trade!$C$27</c:f>
              <c:strCache>
                <c:ptCount val="1"/>
                <c:pt idx="0">
                  <c:v>LNG imports</c:v>
                </c:pt>
              </c:strCache>
            </c:strRef>
          </c:tx>
          <c:spPr>
            <a:solidFill>
              <a:schemeClr val="accent1">
                <a:lumMod val="60000"/>
                <a:lumOff val="40000"/>
              </a:schemeClr>
            </a:solidFill>
            <a:ln>
              <a:noFill/>
            </a:ln>
            <a:effectLst/>
          </c:spPr>
          <c:cat>
            <c:numRef>
              <c:f>trade!$BC$1:$DA$1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trade!$BC$27:$DA$27</c:f>
              <c:numCache>
                <c:formatCode>General</c:formatCode>
                <c:ptCount val="51"/>
                <c:pt idx="0">
                  <c:v>-0.61927671232876746</c:v>
                </c:pt>
                <c:pt idx="1">
                  <c:v>-0.65239999999999954</c:v>
                </c:pt>
                <c:pt idx="2">
                  <c:v>-0.62665753424657566</c:v>
                </c:pt>
                <c:pt idx="3">
                  <c:v>-1.3877232876712327</c:v>
                </c:pt>
                <c:pt idx="4">
                  <c:v>-1.7863424657534235</c:v>
                </c:pt>
                <c:pt idx="5">
                  <c:v>-1.7294794520547927</c:v>
                </c:pt>
                <c:pt idx="6">
                  <c:v>-1.5987315068493155</c:v>
                </c:pt>
                <c:pt idx="7">
                  <c:v>-2.1118136986301388</c:v>
                </c:pt>
                <c:pt idx="8">
                  <c:v>-0.96355616438356129</c:v>
                </c:pt>
                <c:pt idx="9">
                  <c:v>-1.2382383561643839</c:v>
                </c:pt>
                <c:pt idx="10">
                  <c:v>-1.1808493150684933</c:v>
                </c:pt>
                <c:pt idx="11">
                  <c:v>-0.95599999999999952</c:v>
                </c:pt>
                <c:pt idx="12">
                  <c:v>-0.47848767123287644</c:v>
                </c:pt>
                <c:pt idx="13">
                  <c:v>-0.26384657534246442</c:v>
                </c:pt>
                <c:pt idx="14">
                  <c:v>-0.16203561643835662</c:v>
                </c:pt>
                <c:pt idx="15">
                  <c:v>-0.24951506849315117</c:v>
                </c:pt>
                <c:pt idx="16">
                  <c:v>-0.23956986301369848</c:v>
                </c:pt>
                <c:pt idx="17">
                  <c:v>-0.21441095890410958</c:v>
                </c:pt>
                <c:pt idx="18">
                  <c:v>-0.21238356164383565</c:v>
                </c:pt>
                <c:pt idx="19">
                  <c:v>-0.21077808219178082</c:v>
                </c:pt>
                <c:pt idx="20">
                  <c:v>-0.20958082191780822</c:v>
                </c:pt>
                <c:pt idx="21">
                  <c:v>-0.20878904109589042</c:v>
                </c:pt>
                <c:pt idx="22">
                  <c:v>-0.20839452054794522</c:v>
                </c:pt>
                <c:pt idx="23">
                  <c:v>-0.20839452054794522</c:v>
                </c:pt>
                <c:pt idx="24">
                  <c:v>-0.20839452054794522</c:v>
                </c:pt>
                <c:pt idx="25">
                  <c:v>-0.20839452054794522</c:v>
                </c:pt>
                <c:pt idx="26">
                  <c:v>-0.20839452054794522</c:v>
                </c:pt>
                <c:pt idx="27">
                  <c:v>-0.20839452054794522</c:v>
                </c:pt>
                <c:pt idx="28">
                  <c:v>-0.20839452054794522</c:v>
                </c:pt>
                <c:pt idx="29">
                  <c:v>-0.20839452054794522</c:v>
                </c:pt>
                <c:pt idx="30">
                  <c:v>-0.20839452054794522</c:v>
                </c:pt>
                <c:pt idx="31">
                  <c:v>-0.20839452054794522</c:v>
                </c:pt>
                <c:pt idx="32">
                  <c:v>-0.20839452054794522</c:v>
                </c:pt>
                <c:pt idx="33">
                  <c:v>-0.20839452054794522</c:v>
                </c:pt>
                <c:pt idx="34">
                  <c:v>-0.20839452054794522</c:v>
                </c:pt>
                <c:pt idx="35">
                  <c:v>-0.20839452054794522</c:v>
                </c:pt>
                <c:pt idx="36">
                  <c:v>-0.20839452054794522</c:v>
                </c:pt>
                <c:pt idx="37">
                  <c:v>-0.20839452054794522</c:v>
                </c:pt>
                <c:pt idx="38">
                  <c:v>-0.20839452054794522</c:v>
                </c:pt>
                <c:pt idx="39">
                  <c:v>-0.20839452054794522</c:v>
                </c:pt>
                <c:pt idx="40">
                  <c:v>-0.20839452054794522</c:v>
                </c:pt>
                <c:pt idx="41">
                  <c:v>-0.20839452054794522</c:v>
                </c:pt>
                <c:pt idx="42">
                  <c:v>-0.20839452054794522</c:v>
                </c:pt>
                <c:pt idx="43">
                  <c:v>-0.20839452054794522</c:v>
                </c:pt>
                <c:pt idx="44">
                  <c:v>-0.20839452054794522</c:v>
                </c:pt>
                <c:pt idx="45">
                  <c:v>-0.20839452054794522</c:v>
                </c:pt>
                <c:pt idx="46">
                  <c:v>-0.20839452054794522</c:v>
                </c:pt>
                <c:pt idx="47">
                  <c:v>-0.20839452054794522</c:v>
                </c:pt>
                <c:pt idx="48">
                  <c:v>-0.20839452054794522</c:v>
                </c:pt>
                <c:pt idx="49">
                  <c:v>-0.20839452054794522</c:v>
                </c:pt>
                <c:pt idx="50">
                  <c:v>-0.20839452054794522</c:v>
                </c:pt>
              </c:numCache>
            </c:numRef>
          </c:val>
        </c:ser>
        <c:dLbls>
          <c:showLegendKey val="0"/>
          <c:showVal val="0"/>
          <c:showCatName val="0"/>
          <c:showSerName val="0"/>
          <c:showPercent val="0"/>
          <c:showBubbleSize val="0"/>
        </c:dLbls>
        <c:axId val="254759328"/>
        <c:axId val="254758768"/>
      </c:areaChart>
      <c:catAx>
        <c:axId val="254757648"/>
        <c:scaling>
          <c:orientation val="minMax"/>
        </c:scaling>
        <c:delete val="0"/>
        <c:axPos val="b"/>
        <c:numFmt formatCode="General" sourceLinked="1"/>
        <c:majorTickMark val="cross"/>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758208"/>
        <c:crosses val="autoZero"/>
        <c:auto val="1"/>
        <c:lblAlgn val="ctr"/>
        <c:lblOffset val="100"/>
        <c:tickLblSkip val="10"/>
        <c:tickMarkSkip val="10"/>
        <c:noMultiLvlLbl val="0"/>
      </c:catAx>
      <c:valAx>
        <c:axId val="254758208"/>
        <c:scaling>
          <c:orientation val="minMax"/>
          <c:max val="10"/>
          <c:min val="-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757648"/>
        <c:crossesAt val="18"/>
        <c:crossBetween val="midCat"/>
        <c:majorUnit val="5"/>
      </c:valAx>
      <c:valAx>
        <c:axId val="254758768"/>
        <c:scaling>
          <c:orientation val="minMax"/>
          <c:max val="28"/>
          <c:min val="-14"/>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759328"/>
        <c:crosses val="max"/>
        <c:crossBetween val="between"/>
        <c:majorUnit val="7"/>
      </c:valAx>
      <c:catAx>
        <c:axId val="254759328"/>
        <c:scaling>
          <c:orientation val="minMax"/>
        </c:scaling>
        <c:delete val="1"/>
        <c:axPos val="b"/>
        <c:numFmt formatCode="General" sourceLinked="1"/>
        <c:majorTickMark val="out"/>
        <c:minorTickMark val="none"/>
        <c:tickLblPos val="nextTo"/>
        <c:crossAx val="254758768"/>
        <c:crosses val="autoZero"/>
        <c:auto val="1"/>
        <c:lblAlgn val="ctr"/>
        <c:lblOffset val="100"/>
        <c:noMultiLvlLbl val="0"/>
      </c:cat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3090551181102378E-2"/>
          <c:y val="0.21726937068891422"/>
          <c:w val="0.80934800637772231"/>
          <c:h val="0.69305403338827232"/>
        </c:manualLayout>
      </c:layout>
      <c:lineChart>
        <c:grouping val="standard"/>
        <c:varyColors val="0"/>
        <c:ser>
          <c:idx val="5"/>
          <c:order val="0"/>
          <c:tx>
            <c:strRef>
              <c:f>CO2_sector_fuels!$K$4</c:f>
              <c:strCache>
                <c:ptCount val="1"/>
                <c:pt idx="0">
                  <c:v>industrial</c:v>
                </c:pt>
              </c:strCache>
            </c:strRef>
          </c:tx>
          <c:spPr>
            <a:ln w="22225" cap="rnd">
              <a:solidFill>
                <a:srgbClr val="5D9732"/>
              </a:solidFill>
              <a:round/>
            </a:ln>
            <a:effectLst/>
          </c:spPr>
          <c:marker>
            <c:symbol val="none"/>
          </c:marker>
          <c:cat>
            <c:numRef>
              <c:f>CO2_sector_fuels!$AQ$1:$CY$1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CO2_sector_fuels!$AQ$4:$CY$4</c:f>
              <c:numCache>
                <c:formatCode>0.000</c:formatCode>
                <c:ptCount val="61"/>
                <c:pt idx="0">
                  <c:v>1056.7040000000002</c:v>
                </c:pt>
                <c:pt idx="1">
                  <c:v>1023.2520000000001</c:v>
                </c:pt>
                <c:pt idx="2">
                  <c:v>1069.2000000000003</c:v>
                </c:pt>
                <c:pt idx="3">
                  <c:v>1063.1500000000001</c:v>
                </c:pt>
                <c:pt idx="4">
                  <c:v>1080.636</c:v>
                </c:pt>
                <c:pt idx="5">
                  <c:v>1092.3510000000001</c:v>
                </c:pt>
                <c:pt idx="6">
                  <c:v>1125.193</c:v>
                </c:pt>
                <c:pt idx="7">
                  <c:v>1130.4670000000001</c:v>
                </c:pt>
                <c:pt idx="8">
                  <c:v>1103.451</c:v>
                </c:pt>
                <c:pt idx="9">
                  <c:v>1073.518</c:v>
                </c:pt>
                <c:pt idx="10">
                  <c:v>1069.7629999999999</c:v>
                </c:pt>
                <c:pt idx="11">
                  <c:v>1043.3899999999999</c:v>
                </c:pt>
                <c:pt idx="12">
                  <c:v>1029.3070000000002</c:v>
                </c:pt>
                <c:pt idx="13">
                  <c:v>1020.289</c:v>
                </c:pt>
                <c:pt idx="14">
                  <c:v>1056.94</c:v>
                </c:pt>
                <c:pt idx="15">
                  <c:v>1005.8290000000001</c:v>
                </c:pt>
                <c:pt idx="16">
                  <c:v>1012.1080000000001</c:v>
                </c:pt>
                <c:pt idx="17">
                  <c:v>999.37899999999991</c:v>
                </c:pt>
                <c:pt idx="18">
                  <c:v>960.00099999999998</c:v>
                </c:pt>
                <c:pt idx="19">
                  <c:v>839.4380000000001</c:v>
                </c:pt>
                <c:pt idx="20">
                  <c:v>911.20699999999988</c:v>
                </c:pt>
                <c:pt idx="21">
                  <c:v>915.36400000000003</c:v>
                </c:pt>
                <c:pt idx="22">
                  <c:v>934.20900000000006</c:v>
                </c:pt>
                <c:pt idx="23">
                  <c:v>952.26699999999994</c:v>
                </c:pt>
                <c:pt idx="24">
                  <c:v>955.08100000000002</c:v>
                </c:pt>
                <c:pt idx="25">
                  <c:v>941.80800000000011</c:v>
                </c:pt>
                <c:pt idx="26">
                  <c:v>936.428</c:v>
                </c:pt>
                <c:pt idx="27">
                  <c:v>978.14901699999996</c:v>
                </c:pt>
                <c:pt idx="28">
                  <c:v>1008.8950809999999</c:v>
                </c:pt>
                <c:pt idx="29">
                  <c:v>1027.7707829999999</c:v>
                </c:pt>
                <c:pt idx="30">
                  <c:v>1056.5826109999998</c:v>
                </c:pt>
                <c:pt idx="31">
                  <c:v>1064.3888549999999</c:v>
                </c:pt>
                <c:pt idx="32">
                  <c:v>1072.0942069999999</c:v>
                </c:pt>
                <c:pt idx="33">
                  <c:v>1082.5592039999999</c:v>
                </c:pt>
                <c:pt idx="34">
                  <c:v>1090.6004639999999</c:v>
                </c:pt>
                <c:pt idx="35">
                  <c:v>1096.3634950000001</c:v>
                </c:pt>
                <c:pt idx="36">
                  <c:v>1099.9422909999998</c:v>
                </c:pt>
                <c:pt idx="37">
                  <c:v>1108.5245060000002</c:v>
                </c:pt>
                <c:pt idx="38">
                  <c:v>1116.883392</c:v>
                </c:pt>
                <c:pt idx="39">
                  <c:v>1121.155334</c:v>
                </c:pt>
                <c:pt idx="40">
                  <c:v>1126.496795</c:v>
                </c:pt>
                <c:pt idx="41">
                  <c:v>1134.2064210000001</c:v>
                </c:pt>
                <c:pt idx="42">
                  <c:v>1138.2054750000002</c:v>
                </c:pt>
                <c:pt idx="43">
                  <c:v>1143.402832</c:v>
                </c:pt>
                <c:pt idx="44">
                  <c:v>1149.1778870000001</c:v>
                </c:pt>
                <c:pt idx="45">
                  <c:v>1155.6191710000001</c:v>
                </c:pt>
                <c:pt idx="46">
                  <c:v>1160.1446529999998</c:v>
                </c:pt>
                <c:pt idx="47">
                  <c:v>1168.7284239999999</c:v>
                </c:pt>
                <c:pt idx="48">
                  <c:v>1176.903687</c:v>
                </c:pt>
                <c:pt idx="49">
                  <c:v>1182.6378790000001</c:v>
                </c:pt>
                <c:pt idx="50">
                  <c:v>1189.5069579999999</c:v>
                </c:pt>
                <c:pt idx="51">
                  <c:v>1195.031739</c:v>
                </c:pt>
                <c:pt idx="52">
                  <c:v>1198.4862669999998</c:v>
                </c:pt>
                <c:pt idx="53">
                  <c:v>1203.473755</c:v>
                </c:pt>
                <c:pt idx="54">
                  <c:v>1206.2155149999999</c:v>
                </c:pt>
                <c:pt idx="55">
                  <c:v>1210.170838</c:v>
                </c:pt>
                <c:pt idx="56">
                  <c:v>1213.3725280000001</c:v>
                </c:pt>
                <c:pt idx="57">
                  <c:v>1218.070831</c:v>
                </c:pt>
                <c:pt idx="58">
                  <c:v>1223.6504519999999</c:v>
                </c:pt>
                <c:pt idx="59">
                  <c:v>1227.3965760000001</c:v>
                </c:pt>
                <c:pt idx="60">
                  <c:v>1231.820831</c:v>
                </c:pt>
              </c:numCache>
            </c:numRef>
          </c:val>
          <c:smooth val="0"/>
        </c:ser>
        <c:ser>
          <c:idx val="1"/>
          <c:order val="1"/>
          <c:tx>
            <c:strRef>
              <c:f>CO2_sector_fuels!$K$5</c:f>
              <c:strCache>
                <c:ptCount val="1"/>
                <c:pt idx="0">
                  <c:v>residential</c:v>
                </c:pt>
              </c:strCache>
            </c:strRef>
          </c:tx>
          <c:spPr>
            <a:ln w="22225" cap="rnd">
              <a:solidFill>
                <a:srgbClr val="C00000"/>
              </a:solidFill>
              <a:round/>
            </a:ln>
            <a:effectLst/>
          </c:spPr>
          <c:marker>
            <c:symbol val="none"/>
          </c:marker>
          <c:cat>
            <c:numRef>
              <c:f>CO2_sector_fuels!$AQ$1:$CY$1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CO2_sector_fuels!$AQ$5:$CY$5</c:f>
              <c:numCache>
                <c:formatCode>0.000</c:formatCode>
                <c:ptCount val="61"/>
                <c:pt idx="0">
                  <c:v>339.64299999999992</c:v>
                </c:pt>
                <c:pt idx="1">
                  <c:v>347.20699999999999</c:v>
                </c:pt>
                <c:pt idx="2">
                  <c:v>357.053</c:v>
                </c:pt>
                <c:pt idx="3">
                  <c:v>372.38400000000001</c:v>
                </c:pt>
                <c:pt idx="4">
                  <c:v>364.19000000000005</c:v>
                </c:pt>
                <c:pt idx="5">
                  <c:v>360.92399999999998</c:v>
                </c:pt>
                <c:pt idx="6">
                  <c:v>389.33200000000011</c:v>
                </c:pt>
                <c:pt idx="7">
                  <c:v>371.0440000000001</c:v>
                </c:pt>
                <c:pt idx="8">
                  <c:v>338.58400000000006</c:v>
                </c:pt>
                <c:pt idx="9">
                  <c:v>359.55500000000006</c:v>
                </c:pt>
                <c:pt idx="10">
                  <c:v>379.87</c:v>
                </c:pt>
                <c:pt idx="11">
                  <c:v>366.94299999999998</c:v>
                </c:pt>
                <c:pt idx="12">
                  <c:v>367.22900000000004</c:v>
                </c:pt>
                <c:pt idx="13">
                  <c:v>385.09699999999987</c:v>
                </c:pt>
                <c:pt idx="14">
                  <c:v>371.25100000000009</c:v>
                </c:pt>
                <c:pt idx="15">
                  <c:v>364.05899999999997</c:v>
                </c:pt>
                <c:pt idx="16">
                  <c:v>322.88499999999999</c:v>
                </c:pt>
                <c:pt idx="17">
                  <c:v>343.7109999999999</c:v>
                </c:pt>
                <c:pt idx="18">
                  <c:v>357.06399999999996</c:v>
                </c:pt>
                <c:pt idx="19">
                  <c:v>338.17499999999995</c:v>
                </c:pt>
                <c:pt idx="20">
                  <c:v>335.43200000000002</c:v>
                </c:pt>
                <c:pt idx="21">
                  <c:v>325.19200000000001</c:v>
                </c:pt>
                <c:pt idx="22">
                  <c:v>286.19999999999993</c:v>
                </c:pt>
                <c:pt idx="23">
                  <c:v>332.7890000000001</c:v>
                </c:pt>
                <c:pt idx="24">
                  <c:v>347.197</c:v>
                </c:pt>
                <c:pt idx="25">
                  <c:v>320.67099999999994</c:v>
                </c:pt>
                <c:pt idx="26">
                  <c:v>308.17500000000007</c:v>
                </c:pt>
                <c:pt idx="27">
                  <c:v>306.98144500000001</c:v>
                </c:pt>
                <c:pt idx="28">
                  <c:v>326.97814899999992</c:v>
                </c:pt>
                <c:pt idx="29">
                  <c:v>316.32922399999995</c:v>
                </c:pt>
                <c:pt idx="30">
                  <c:v>314.02239999999995</c:v>
                </c:pt>
                <c:pt idx="31">
                  <c:v>311.88659699999994</c:v>
                </c:pt>
                <c:pt idx="32">
                  <c:v>310.40142800000001</c:v>
                </c:pt>
                <c:pt idx="33">
                  <c:v>309.12255900000002</c:v>
                </c:pt>
                <c:pt idx="34">
                  <c:v>307.71569799999997</c:v>
                </c:pt>
                <c:pt idx="35">
                  <c:v>306.41766399999995</c:v>
                </c:pt>
                <c:pt idx="36">
                  <c:v>305.47711199999992</c:v>
                </c:pt>
                <c:pt idx="37">
                  <c:v>304.64074700000003</c:v>
                </c:pt>
                <c:pt idx="38">
                  <c:v>303.84240700000009</c:v>
                </c:pt>
                <c:pt idx="39">
                  <c:v>302.86016800000004</c:v>
                </c:pt>
                <c:pt idx="40">
                  <c:v>301.96972600000004</c:v>
                </c:pt>
                <c:pt idx="41">
                  <c:v>301.09698500000002</c:v>
                </c:pt>
                <c:pt idx="42">
                  <c:v>300.10266100000001</c:v>
                </c:pt>
                <c:pt idx="43">
                  <c:v>299.07684300000005</c:v>
                </c:pt>
                <c:pt idx="44">
                  <c:v>298.04333499999996</c:v>
                </c:pt>
                <c:pt idx="45">
                  <c:v>297.10955899999999</c:v>
                </c:pt>
                <c:pt idx="46">
                  <c:v>296.02124100000003</c:v>
                </c:pt>
                <c:pt idx="47">
                  <c:v>294.92425600000001</c:v>
                </c:pt>
                <c:pt idx="48">
                  <c:v>293.84728999999993</c:v>
                </c:pt>
                <c:pt idx="49">
                  <c:v>292.91040099999998</c:v>
                </c:pt>
                <c:pt idx="50">
                  <c:v>292.16662599999995</c:v>
                </c:pt>
                <c:pt idx="51">
                  <c:v>291.52618400000006</c:v>
                </c:pt>
                <c:pt idx="52">
                  <c:v>290.91845699999999</c:v>
                </c:pt>
                <c:pt idx="53">
                  <c:v>290.449341</c:v>
                </c:pt>
                <c:pt idx="54">
                  <c:v>290.13732900000002</c:v>
                </c:pt>
                <c:pt idx="55">
                  <c:v>289.81567399999994</c:v>
                </c:pt>
                <c:pt idx="56">
                  <c:v>289.53460700000005</c:v>
                </c:pt>
                <c:pt idx="57">
                  <c:v>289.25622499999997</c:v>
                </c:pt>
                <c:pt idx="58">
                  <c:v>288.97631799999999</c:v>
                </c:pt>
                <c:pt idx="59">
                  <c:v>288.6730960000001</c:v>
                </c:pt>
                <c:pt idx="60">
                  <c:v>288.33923300000004</c:v>
                </c:pt>
              </c:numCache>
            </c:numRef>
          </c:val>
          <c:smooth val="0"/>
        </c:ser>
        <c:ser>
          <c:idx val="4"/>
          <c:order val="2"/>
          <c:tx>
            <c:strRef>
              <c:f>CO2_sector_fuels!$K$6</c:f>
              <c:strCache>
                <c:ptCount val="1"/>
                <c:pt idx="0">
                  <c:v>commercial</c:v>
                </c:pt>
              </c:strCache>
            </c:strRef>
          </c:tx>
          <c:spPr>
            <a:ln w="22225" cap="rnd">
              <a:solidFill>
                <a:srgbClr val="A33340">
                  <a:lumMod val="40000"/>
                  <a:lumOff val="60000"/>
                </a:srgbClr>
              </a:solidFill>
              <a:round/>
            </a:ln>
            <a:effectLst/>
          </c:spPr>
          <c:marker>
            <c:symbol val="none"/>
          </c:marker>
          <c:cat>
            <c:numRef>
              <c:f>CO2_sector_fuels!$AQ$1:$CY$1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CO2_sector_fuels!$AQ$6:$CY$6</c:f>
              <c:numCache>
                <c:formatCode>0.000</c:formatCode>
                <c:ptCount val="61"/>
                <c:pt idx="0">
                  <c:v>226.79399999999998</c:v>
                </c:pt>
                <c:pt idx="1">
                  <c:v>227.75</c:v>
                </c:pt>
                <c:pt idx="2">
                  <c:v>228.81999999999994</c:v>
                </c:pt>
                <c:pt idx="3">
                  <c:v>226.03600000000006</c:v>
                </c:pt>
                <c:pt idx="4">
                  <c:v>228.5809999999999</c:v>
                </c:pt>
                <c:pt idx="5">
                  <c:v>231.34800000000007</c:v>
                </c:pt>
                <c:pt idx="6">
                  <c:v>240.01900000000001</c:v>
                </c:pt>
                <c:pt idx="7">
                  <c:v>240.18999999999994</c:v>
                </c:pt>
                <c:pt idx="8">
                  <c:v>222.98299999999995</c:v>
                </c:pt>
                <c:pt idx="9">
                  <c:v>225.65300000000002</c:v>
                </c:pt>
                <c:pt idx="10">
                  <c:v>239.14999999999998</c:v>
                </c:pt>
                <c:pt idx="11">
                  <c:v>230.1389999999999</c:v>
                </c:pt>
                <c:pt idx="12">
                  <c:v>230.96899999999994</c:v>
                </c:pt>
                <c:pt idx="13">
                  <c:v>241.30499999999995</c:v>
                </c:pt>
                <c:pt idx="14">
                  <c:v>237.83199999999988</c:v>
                </c:pt>
                <c:pt idx="15">
                  <c:v>227.20300000000009</c:v>
                </c:pt>
                <c:pt idx="16">
                  <c:v>207.62599999999998</c:v>
                </c:pt>
                <c:pt idx="17">
                  <c:v>216.71399999999994</c:v>
                </c:pt>
                <c:pt idx="18">
                  <c:v>225.94099999999992</c:v>
                </c:pt>
                <c:pt idx="19">
                  <c:v>223.09500000000003</c:v>
                </c:pt>
                <c:pt idx="20">
                  <c:v>220.63299999999992</c:v>
                </c:pt>
                <c:pt idx="21">
                  <c:v>221.38900000000001</c:v>
                </c:pt>
                <c:pt idx="22">
                  <c:v>200.93899999999996</c:v>
                </c:pt>
                <c:pt idx="23">
                  <c:v>222.77299999999991</c:v>
                </c:pt>
                <c:pt idx="24">
                  <c:v>233.31899999999996</c:v>
                </c:pt>
                <c:pt idx="25">
                  <c:v>239.61099999999999</c:v>
                </c:pt>
                <c:pt idx="26">
                  <c:v>234.86</c:v>
                </c:pt>
                <c:pt idx="27">
                  <c:v>239.93719499999997</c:v>
                </c:pt>
                <c:pt idx="28">
                  <c:v>257.8458260000001</c:v>
                </c:pt>
                <c:pt idx="29">
                  <c:v>253.4047240000001</c:v>
                </c:pt>
                <c:pt idx="30">
                  <c:v>247.77752699999996</c:v>
                </c:pt>
                <c:pt idx="31">
                  <c:v>245.15106200000002</c:v>
                </c:pt>
                <c:pt idx="32">
                  <c:v>244.00671399999999</c:v>
                </c:pt>
                <c:pt idx="33">
                  <c:v>243.33947799999999</c:v>
                </c:pt>
                <c:pt idx="34">
                  <c:v>242.612121</c:v>
                </c:pt>
                <c:pt idx="35">
                  <c:v>242.68768299999999</c:v>
                </c:pt>
                <c:pt idx="36">
                  <c:v>243.26879899999994</c:v>
                </c:pt>
                <c:pt idx="37">
                  <c:v>244.08453399999996</c:v>
                </c:pt>
                <c:pt idx="38">
                  <c:v>245.12396200000001</c:v>
                </c:pt>
                <c:pt idx="39">
                  <c:v>245.81872499999997</c:v>
                </c:pt>
                <c:pt idx="40">
                  <c:v>247.01367199999993</c:v>
                </c:pt>
                <c:pt idx="41">
                  <c:v>248.211365</c:v>
                </c:pt>
                <c:pt idx="42">
                  <c:v>249.63793999999996</c:v>
                </c:pt>
                <c:pt idx="43">
                  <c:v>251.05908199999999</c:v>
                </c:pt>
                <c:pt idx="44">
                  <c:v>252.47766100000001</c:v>
                </c:pt>
                <c:pt idx="45">
                  <c:v>254.00500499999998</c:v>
                </c:pt>
                <c:pt idx="46">
                  <c:v>255.48156800000004</c:v>
                </c:pt>
                <c:pt idx="47">
                  <c:v>256.69287199999997</c:v>
                </c:pt>
                <c:pt idx="48">
                  <c:v>258.149719</c:v>
                </c:pt>
                <c:pt idx="49">
                  <c:v>259.73065200000008</c:v>
                </c:pt>
                <c:pt idx="50">
                  <c:v>261.4801020000001</c:v>
                </c:pt>
                <c:pt idx="51">
                  <c:v>263.26739499999996</c:v>
                </c:pt>
                <c:pt idx="52">
                  <c:v>265.08258000000001</c:v>
                </c:pt>
                <c:pt idx="53">
                  <c:v>267.12145999999996</c:v>
                </c:pt>
                <c:pt idx="54">
                  <c:v>269.38391100000001</c:v>
                </c:pt>
                <c:pt idx="55">
                  <c:v>271.67102</c:v>
                </c:pt>
                <c:pt idx="56">
                  <c:v>274.03717000000006</c:v>
                </c:pt>
                <c:pt idx="57">
                  <c:v>276.29663100000005</c:v>
                </c:pt>
                <c:pt idx="58">
                  <c:v>278.54937700000005</c:v>
                </c:pt>
                <c:pt idx="59">
                  <c:v>280.76434400000005</c:v>
                </c:pt>
                <c:pt idx="60">
                  <c:v>282.91656499999999</c:v>
                </c:pt>
              </c:numCache>
            </c:numRef>
          </c:val>
          <c:smooth val="0"/>
        </c:ser>
        <c:ser>
          <c:idx val="7"/>
          <c:order val="3"/>
          <c:tx>
            <c:strRef>
              <c:f>CO2_sector_fuels!$K$2</c:f>
              <c:strCache>
                <c:ptCount val="1"/>
                <c:pt idx="0">
                  <c:v>transportation</c:v>
                </c:pt>
              </c:strCache>
            </c:strRef>
          </c:tx>
          <c:spPr>
            <a:ln w="22225" cap="rnd">
              <a:solidFill>
                <a:srgbClr val="003953"/>
              </a:solidFill>
              <a:round/>
            </a:ln>
            <a:effectLst/>
          </c:spPr>
          <c:marker>
            <c:symbol val="none"/>
          </c:marker>
          <c:cat>
            <c:numRef>
              <c:f>CO2_sector_fuels!$AQ$1:$CY$1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CO2_sector_fuels!$AQ$2:$CY$2</c:f>
              <c:numCache>
                <c:formatCode>0.000</c:formatCode>
                <c:ptCount val="61"/>
                <c:pt idx="0">
                  <c:v>1584.4449999999999</c:v>
                </c:pt>
                <c:pt idx="1">
                  <c:v>1564.7939999999999</c:v>
                </c:pt>
                <c:pt idx="2">
                  <c:v>1588.4960000000001</c:v>
                </c:pt>
                <c:pt idx="3">
                  <c:v>1603.9569999999999</c:v>
                </c:pt>
                <c:pt idx="4">
                  <c:v>1644.0940000000001</c:v>
                </c:pt>
                <c:pt idx="5">
                  <c:v>1678.088</c:v>
                </c:pt>
                <c:pt idx="6">
                  <c:v>1721.99</c:v>
                </c:pt>
                <c:pt idx="7">
                  <c:v>1740.9469999999999</c:v>
                </c:pt>
                <c:pt idx="8">
                  <c:v>1778.6450000000002</c:v>
                </c:pt>
                <c:pt idx="9">
                  <c:v>1824.606</c:v>
                </c:pt>
                <c:pt idx="10">
                  <c:v>1868.8920000000001</c:v>
                </c:pt>
                <c:pt idx="11">
                  <c:v>1848.1479999999999</c:v>
                </c:pt>
                <c:pt idx="12">
                  <c:v>1888.83</c:v>
                </c:pt>
                <c:pt idx="13">
                  <c:v>1887.5540000000001</c:v>
                </c:pt>
                <c:pt idx="14">
                  <c:v>1953.7749999999999</c:v>
                </c:pt>
                <c:pt idx="15">
                  <c:v>1980.6220000000001</c:v>
                </c:pt>
                <c:pt idx="16">
                  <c:v>2009.0149999999999</c:v>
                </c:pt>
                <c:pt idx="17">
                  <c:v>2015.6970000000001</c:v>
                </c:pt>
                <c:pt idx="18">
                  <c:v>1893.0419999999999</c:v>
                </c:pt>
                <c:pt idx="19">
                  <c:v>1826.9859999999999</c:v>
                </c:pt>
                <c:pt idx="20">
                  <c:v>1844.3019999999999</c:v>
                </c:pt>
                <c:pt idx="21">
                  <c:v>1813.077</c:v>
                </c:pt>
                <c:pt idx="22">
                  <c:v>1776.1950000000002</c:v>
                </c:pt>
                <c:pt idx="23">
                  <c:v>1802.8100000000002</c:v>
                </c:pt>
                <c:pt idx="24">
                  <c:v>1820.8390000000002</c:v>
                </c:pt>
                <c:pt idx="25">
                  <c:v>1844.616</c:v>
                </c:pt>
                <c:pt idx="26">
                  <c:v>1873.904</c:v>
                </c:pt>
                <c:pt idx="27">
                  <c:v>1865.420083</c:v>
                </c:pt>
                <c:pt idx="28">
                  <c:v>1887.4713899999999</c:v>
                </c:pt>
                <c:pt idx="29">
                  <c:v>1883.172186</c:v>
                </c:pt>
                <c:pt idx="30">
                  <c:v>1853.0210999999999</c:v>
                </c:pt>
                <c:pt idx="31">
                  <c:v>1839.4324020000001</c:v>
                </c:pt>
                <c:pt idx="32">
                  <c:v>1812.3567740000001</c:v>
                </c:pt>
                <c:pt idx="33">
                  <c:v>1783.5181619999998</c:v>
                </c:pt>
                <c:pt idx="34">
                  <c:v>1756.1416400000001</c:v>
                </c:pt>
                <c:pt idx="35">
                  <c:v>1726.432575</c:v>
                </c:pt>
                <c:pt idx="36">
                  <c:v>1702.57116</c:v>
                </c:pt>
                <c:pt idx="37">
                  <c:v>1682.5174570000001</c:v>
                </c:pt>
                <c:pt idx="38">
                  <c:v>1665.9144020000001</c:v>
                </c:pt>
                <c:pt idx="39">
                  <c:v>1651.1231849999999</c:v>
                </c:pt>
                <c:pt idx="40">
                  <c:v>1638.4565849999999</c:v>
                </c:pt>
                <c:pt idx="41">
                  <c:v>1628.617172</c:v>
                </c:pt>
                <c:pt idx="42">
                  <c:v>1619.849541</c:v>
                </c:pt>
                <c:pt idx="43">
                  <c:v>1610.970474</c:v>
                </c:pt>
                <c:pt idx="44">
                  <c:v>1604.105503</c:v>
                </c:pt>
                <c:pt idx="45">
                  <c:v>1599.227024</c:v>
                </c:pt>
                <c:pt idx="46">
                  <c:v>1598.1514360000001</c:v>
                </c:pt>
                <c:pt idx="47">
                  <c:v>1596.3141409999998</c:v>
                </c:pt>
                <c:pt idx="48">
                  <c:v>1596.948948</c:v>
                </c:pt>
                <c:pt idx="49">
                  <c:v>1598.529133</c:v>
                </c:pt>
                <c:pt idx="50">
                  <c:v>1601.9493259999999</c:v>
                </c:pt>
                <c:pt idx="51">
                  <c:v>1606.9735030000002</c:v>
                </c:pt>
                <c:pt idx="52">
                  <c:v>1613.500145</c:v>
                </c:pt>
                <c:pt idx="53">
                  <c:v>1621.412323</c:v>
                </c:pt>
                <c:pt idx="54">
                  <c:v>1630.9206429999999</c:v>
                </c:pt>
                <c:pt idx="55">
                  <c:v>1638.3414380000002</c:v>
                </c:pt>
                <c:pt idx="56">
                  <c:v>1647.3217090000001</c:v>
                </c:pt>
                <c:pt idx="57">
                  <c:v>1657.789319</c:v>
                </c:pt>
                <c:pt idx="58">
                  <c:v>1671.0131650000001</c:v>
                </c:pt>
                <c:pt idx="59">
                  <c:v>1685.2189290000001</c:v>
                </c:pt>
                <c:pt idx="60">
                  <c:v>1698.7384569999999</c:v>
                </c:pt>
              </c:numCache>
            </c:numRef>
          </c:val>
          <c:smooth val="0"/>
        </c:ser>
        <c:ser>
          <c:idx val="0"/>
          <c:order val="4"/>
          <c:tx>
            <c:strRef>
              <c:f>CO2_sector_fuels!$K$3</c:f>
              <c:strCache>
                <c:ptCount val="1"/>
                <c:pt idx="0">
                  <c:v>electric power</c:v>
                </c:pt>
              </c:strCache>
            </c:strRef>
          </c:tx>
          <c:spPr>
            <a:ln w="22225" cap="rnd">
              <a:solidFill>
                <a:srgbClr val="BD732A">
                  <a:lumMod val="60000"/>
                  <a:lumOff val="40000"/>
                </a:srgbClr>
              </a:solidFill>
              <a:round/>
            </a:ln>
            <a:effectLst/>
          </c:spPr>
          <c:marker>
            <c:symbol val="none"/>
          </c:marker>
          <c:cat>
            <c:numRef>
              <c:f>CO2_sector_fuels!$AQ$1:$CY$1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CO2_sector_fuels!$AQ$3:$CY$3</c:f>
              <c:numCache>
                <c:formatCode>0.000</c:formatCode>
                <c:ptCount val="61"/>
                <c:pt idx="0">
                  <c:v>1831.049</c:v>
                </c:pt>
                <c:pt idx="1">
                  <c:v>1829.607</c:v>
                </c:pt>
                <c:pt idx="2">
                  <c:v>1843.45</c:v>
                </c:pt>
                <c:pt idx="3">
                  <c:v>1919.1120000000001</c:v>
                </c:pt>
                <c:pt idx="4">
                  <c:v>1943.8789999999999</c:v>
                </c:pt>
                <c:pt idx="5">
                  <c:v>1960.05</c:v>
                </c:pt>
                <c:pt idx="6">
                  <c:v>2033.261</c:v>
                </c:pt>
                <c:pt idx="7">
                  <c:v>2101.4009999999998</c:v>
                </c:pt>
                <c:pt idx="8">
                  <c:v>2191.79</c:v>
                </c:pt>
                <c:pt idx="9">
                  <c:v>2204.4259999999999</c:v>
                </c:pt>
                <c:pt idx="10">
                  <c:v>2310.1999999999998</c:v>
                </c:pt>
                <c:pt idx="11">
                  <c:v>2272.6840000000002</c:v>
                </c:pt>
                <c:pt idx="12">
                  <c:v>2288.0729999999999</c:v>
                </c:pt>
                <c:pt idx="13">
                  <c:v>2319.2339999999999</c:v>
                </c:pt>
                <c:pt idx="14">
                  <c:v>2350.386</c:v>
                </c:pt>
                <c:pt idx="15">
                  <c:v>2415.605</c:v>
                </c:pt>
                <c:pt idx="16">
                  <c:v>2358.357</c:v>
                </c:pt>
                <c:pt idx="17">
                  <c:v>2424.9679999999998</c:v>
                </c:pt>
                <c:pt idx="18">
                  <c:v>2372.9</c:v>
                </c:pt>
                <c:pt idx="19">
                  <c:v>2157.9009999999998</c:v>
                </c:pt>
                <c:pt idx="20">
                  <c:v>2270.3270000000002</c:v>
                </c:pt>
                <c:pt idx="21">
                  <c:v>2169.7310000000002</c:v>
                </c:pt>
                <c:pt idx="22">
                  <c:v>2034.367</c:v>
                </c:pt>
                <c:pt idx="23">
                  <c:v>2049.895</c:v>
                </c:pt>
                <c:pt idx="24">
                  <c:v>2049.902</c:v>
                </c:pt>
                <c:pt idx="25">
                  <c:v>1912.585</c:v>
                </c:pt>
                <c:pt idx="26">
                  <c:v>1820.5830000000001</c:v>
                </c:pt>
                <c:pt idx="27">
                  <c:v>1760.0162350000001</c:v>
                </c:pt>
                <c:pt idx="28">
                  <c:v>1775.6523440000001</c:v>
                </c:pt>
                <c:pt idx="29">
                  <c:v>1749.0361330000001</c:v>
                </c:pt>
                <c:pt idx="30">
                  <c:v>1715.4837649999999</c:v>
                </c:pt>
                <c:pt idx="31">
                  <c:v>1675.4650879999999</c:v>
                </c:pt>
                <c:pt idx="32">
                  <c:v>1649.080811</c:v>
                </c:pt>
                <c:pt idx="33">
                  <c:v>1659.1860349999999</c:v>
                </c:pt>
                <c:pt idx="34">
                  <c:v>1688.459717</c:v>
                </c:pt>
                <c:pt idx="35">
                  <c:v>1707.1556399999999</c:v>
                </c:pt>
                <c:pt idx="36">
                  <c:v>1723.559692</c:v>
                </c:pt>
                <c:pt idx="37">
                  <c:v>1727.3833010000001</c:v>
                </c:pt>
                <c:pt idx="38">
                  <c:v>1730.3048100000001</c:v>
                </c:pt>
                <c:pt idx="39">
                  <c:v>1738.8576660000001</c:v>
                </c:pt>
                <c:pt idx="40">
                  <c:v>1739.2150879999999</c:v>
                </c:pt>
                <c:pt idx="41">
                  <c:v>1730.902466</c:v>
                </c:pt>
                <c:pt idx="42">
                  <c:v>1722.2899170000001</c:v>
                </c:pt>
                <c:pt idx="43">
                  <c:v>1717.4995120000001</c:v>
                </c:pt>
                <c:pt idx="44">
                  <c:v>1720.9279790000001</c:v>
                </c:pt>
                <c:pt idx="45">
                  <c:v>1717.986328</c:v>
                </c:pt>
                <c:pt idx="46">
                  <c:v>1725.641357</c:v>
                </c:pt>
                <c:pt idx="47">
                  <c:v>1728.593384</c:v>
                </c:pt>
                <c:pt idx="48">
                  <c:v>1730.1085210000001</c:v>
                </c:pt>
                <c:pt idx="49">
                  <c:v>1733.7086179999999</c:v>
                </c:pt>
                <c:pt idx="50">
                  <c:v>1735.309082</c:v>
                </c:pt>
                <c:pt idx="51">
                  <c:v>1738.1992190000001</c:v>
                </c:pt>
                <c:pt idx="52">
                  <c:v>1736.8355710000001</c:v>
                </c:pt>
                <c:pt idx="53">
                  <c:v>1739.705811</c:v>
                </c:pt>
                <c:pt idx="54">
                  <c:v>1747.5217290000001</c:v>
                </c:pt>
                <c:pt idx="55">
                  <c:v>1748.993408</c:v>
                </c:pt>
                <c:pt idx="56">
                  <c:v>1746.7288820000001</c:v>
                </c:pt>
                <c:pt idx="57">
                  <c:v>1751.0291749999999</c:v>
                </c:pt>
                <c:pt idx="58">
                  <c:v>1755.1601559999999</c:v>
                </c:pt>
                <c:pt idx="59">
                  <c:v>1765.388794</c:v>
                </c:pt>
                <c:pt idx="60">
                  <c:v>1776.8797609999999</c:v>
                </c:pt>
              </c:numCache>
            </c:numRef>
          </c:val>
          <c:smooth val="0"/>
        </c:ser>
        <c:dLbls>
          <c:showLegendKey val="0"/>
          <c:showVal val="0"/>
          <c:showCatName val="0"/>
          <c:showSerName val="0"/>
          <c:showPercent val="0"/>
          <c:showBubbleSize val="0"/>
        </c:dLbls>
        <c:smooth val="0"/>
        <c:axId val="157498800"/>
        <c:axId val="157499360"/>
      </c:lineChart>
      <c:catAx>
        <c:axId val="157498800"/>
        <c:scaling>
          <c:orientation val="minMax"/>
        </c:scaling>
        <c:delete val="0"/>
        <c:axPos val="b"/>
        <c:numFmt formatCode="General" sourceLinked="1"/>
        <c:majorTickMark val="out"/>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7499360"/>
        <c:crosses val="autoZero"/>
        <c:auto val="1"/>
        <c:lblAlgn val="ctr"/>
        <c:lblOffset val="100"/>
        <c:tickLblSkip val="10"/>
        <c:tickMarkSkip val="10"/>
        <c:noMultiLvlLbl val="0"/>
      </c:catAx>
      <c:valAx>
        <c:axId val="157499360"/>
        <c:scaling>
          <c:orientation val="minMax"/>
          <c:max val="3000"/>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7498800"/>
        <c:crossesAt val="28"/>
        <c:crossBetween val="midCat"/>
        <c:dispUnits>
          <c:builtInUnit val="thousands"/>
        </c:dispUnits>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4">
    <c:autoUpdate val="0"/>
  </c:externalData>
  <c:userShapes r:id="rId5"/>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8267716535433064E-2"/>
          <c:y val="0.20304822995396812"/>
          <c:w val="0.74128317280386657"/>
          <c:h val="0.71383117417247133"/>
        </c:manualLayout>
      </c:layout>
      <c:lineChart>
        <c:grouping val="standard"/>
        <c:varyColors val="0"/>
        <c:dLbls>
          <c:showLegendKey val="0"/>
          <c:showVal val="0"/>
          <c:showCatName val="0"/>
          <c:showSerName val="0"/>
          <c:showPercent val="0"/>
          <c:showBubbleSize val="0"/>
        </c:dLbls>
        <c:marker val="1"/>
        <c:smooth val="0"/>
        <c:axId val="253841712"/>
        <c:axId val="253841152"/>
        <c:extLst/>
      </c:lineChart>
      <c:scatterChart>
        <c:scatterStyle val="smoothMarker"/>
        <c:varyColors val="0"/>
        <c:ser>
          <c:idx val="2"/>
          <c:order val="0"/>
          <c:tx>
            <c:strRef>
              <c:f>LNGexports!$B$26</c:f>
              <c:strCache>
                <c:ptCount val="1"/>
                <c:pt idx="0">
                  <c:v>High Price</c:v>
                </c:pt>
              </c:strCache>
            </c:strRef>
          </c:tx>
          <c:spPr>
            <a:ln w="28575" cap="rnd">
              <a:solidFill>
                <a:schemeClr val="accent4"/>
              </a:solidFill>
              <a:round/>
            </a:ln>
            <a:effectLst/>
          </c:spPr>
          <c:marker>
            <c:symbol val="none"/>
          </c:marker>
          <c:xVal>
            <c:numRef>
              <c:f>LNGexports!$BC$1:$DA$1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xVal>
          <c:yVal>
            <c:numRef>
              <c:f>LNGexports!$BC$26:$DA$26</c:f>
              <c:numCache>
                <c:formatCode>General</c:formatCode>
                <c:ptCount val="51"/>
                <c:pt idx="16">
                  <c:v>0.15899300000000016</c:v>
                </c:pt>
                <c:pt idx="17">
                  <c:v>0.67125000000000001</c:v>
                </c:pt>
                <c:pt idx="18">
                  <c:v>1.11192</c:v>
                </c:pt>
                <c:pt idx="19">
                  <c:v>1.9456</c:v>
                </c:pt>
                <c:pt idx="20">
                  <c:v>3.0335000000000001</c:v>
                </c:pt>
                <c:pt idx="21">
                  <c:v>3.1564999999999999</c:v>
                </c:pt>
                <c:pt idx="22">
                  <c:v>3.3565</c:v>
                </c:pt>
                <c:pt idx="23">
                  <c:v>3.7565</c:v>
                </c:pt>
                <c:pt idx="24">
                  <c:v>4.3564999999999996</c:v>
                </c:pt>
                <c:pt idx="25">
                  <c:v>4.9565000000000001</c:v>
                </c:pt>
                <c:pt idx="26">
                  <c:v>5.5564999999999998</c:v>
                </c:pt>
                <c:pt idx="27">
                  <c:v>6.1565000000000003</c:v>
                </c:pt>
                <c:pt idx="28">
                  <c:v>6.7565</c:v>
                </c:pt>
                <c:pt idx="29">
                  <c:v>7.3564999999999996</c:v>
                </c:pt>
                <c:pt idx="30">
                  <c:v>7.9565010000000003</c:v>
                </c:pt>
                <c:pt idx="31">
                  <c:v>8.5564999999999998</c:v>
                </c:pt>
                <c:pt idx="32">
                  <c:v>9.1565010000000004</c:v>
                </c:pt>
                <c:pt idx="33">
                  <c:v>9.7565000000000008</c:v>
                </c:pt>
                <c:pt idx="34">
                  <c:v>10.356501</c:v>
                </c:pt>
                <c:pt idx="35">
                  <c:v>10.823168000000001</c:v>
                </c:pt>
                <c:pt idx="36">
                  <c:v>11.156501</c:v>
                </c:pt>
                <c:pt idx="37">
                  <c:v>11.356501</c:v>
                </c:pt>
                <c:pt idx="38">
                  <c:v>11.489834</c:v>
                </c:pt>
                <c:pt idx="39">
                  <c:v>11.5565</c:v>
                </c:pt>
                <c:pt idx="40">
                  <c:v>11.5565</c:v>
                </c:pt>
                <c:pt idx="41">
                  <c:v>11.623168</c:v>
                </c:pt>
                <c:pt idx="42">
                  <c:v>11.689833999999999</c:v>
                </c:pt>
                <c:pt idx="43">
                  <c:v>11.756500000000001</c:v>
                </c:pt>
                <c:pt idx="44">
                  <c:v>11.756500000000001</c:v>
                </c:pt>
                <c:pt idx="45">
                  <c:v>11.756500000000001</c:v>
                </c:pt>
                <c:pt idx="46">
                  <c:v>11.756500000000001</c:v>
                </c:pt>
                <c:pt idx="47">
                  <c:v>11.756500000000001</c:v>
                </c:pt>
                <c:pt idx="48">
                  <c:v>11.756500000000001</c:v>
                </c:pt>
                <c:pt idx="49">
                  <c:v>11.756500000000001</c:v>
                </c:pt>
                <c:pt idx="50">
                  <c:v>11.756500000000001</c:v>
                </c:pt>
              </c:numCache>
            </c:numRef>
          </c:yVal>
          <c:smooth val="1"/>
        </c:ser>
        <c:ser>
          <c:idx val="3"/>
          <c:order val="1"/>
          <c:tx>
            <c:strRef>
              <c:f>LNGexports!$B$27</c:f>
              <c:strCache>
                <c:ptCount val="1"/>
                <c:pt idx="0">
                  <c:v>Low Price</c:v>
                </c:pt>
              </c:strCache>
            </c:strRef>
          </c:tx>
          <c:spPr>
            <a:ln w="28575" cap="rnd">
              <a:solidFill>
                <a:schemeClr val="accent5"/>
              </a:solidFill>
              <a:round/>
            </a:ln>
            <a:effectLst/>
          </c:spPr>
          <c:marker>
            <c:symbol val="none"/>
          </c:marker>
          <c:xVal>
            <c:numRef>
              <c:f>LNGexports!$BC$1:$DA$1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xVal>
          <c:yVal>
            <c:numRef>
              <c:f>LNGexports!$BC$27:$DA$27</c:f>
              <c:numCache>
                <c:formatCode>General</c:formatCode>
                <c:ptCount val="51"/>
                <c:pt idx="16">
                  <c:v>0.15899300000000016</c:v>
                </c:pt>
                <c:pt idx="17">
                  <c:v>0.67125000000000001</c:v>
                </c:pt>
                <c:pt idx="18">
                  <c:v>0.456341</c:v>
                </c:pt>
                <c:pt idx="19">
                  <c:v>1.0531299999999999</c:v>
                </c:pt>
                <c:pt idx="20">
                  <c:v>1.568082</c:v>
                </c:pt>
                <c:pt idx="21">
                  <c:v>1.986294</c:v>
                </c:pt>
                <c:pt idx="22">
                  <c:v>1.9847170000000001</c:v>
                </c:pt>
                <c:pt idx="23">
                  <c:v>2.0952350000000002</c:v>
                </c:pt>
                <c:pt idx="24">
                  <c:v>2.202315</c:v>
                </c:pt>
                <c:pt idx="25">
                  <c:v>2.4260449999999998</c:v>
                </c:pt>
                <c:pt idx="26">
                  <c:v>2.4856470000000002</c:v>
                </c:pt>
                <c:pt idx="27">
                  <c:v>2.4338730000000002</c:v>
                </c:pt>
                <c:pt idx="28">
                  <c:v>2.501824</c:v>
                </c:pt>
                <c:pt idx="29">
                  <c:v>2.6202730000000001</c:v>
                </c:pt>
                <c:pt idx="30">
                  <c:v>2.457668</c:v>
                </c:pt>
                <c:pt idx="31">
                  <c:v>2.4230680000000002</c:v>
                </c:pt>
                <c:pt idx="32">
                  <c:v>2.4108329999999998</c:v>
                </c:pt>
                <c:pt idx="33">
                  <c:v>2.4302410000000001</c:v>
                </c:pt>
                <c:pt idx="34">
                  <c:v>2.4091</c:v>
                </c:pt>
                <c:pt idx="35">
                  <c:v>2.3399100000000002</c:v>
                </c:pt>
                <c:pt idx="36">
                  <c:v>2.336138</c:v>
                </c:pt>
                <c:pt idx="37">
                  <c:v>2.3935979999999999</c:v>
                </c:pt>
                <c:pt idx="38">
                  <c:v>2.3970760000000002</c:v>
                </c:pt>
                <c:pt idx="39">
                  <c:v>2.3685320000000001</c:v>
                </c:pt>
                <c:pt idx="40">
                  <c:v>2.3584640000000001</c:v>
                </c:pt>
                <c:pt idx="41">
                  <c:v>2.410059</c:v>
                </c:pt>
                <c:pt idx="42">
                  <c:v>2.3709709999999999</c:v>
                </c:pt>
                <c:pt idx="43">
                  <c:v>2.3316560000000002</c:v>
                </c:pt>
                <c:pt idx="44">
                  <c:v>2.415899</c:v>
                </c:pt>
                <c:pt idx="45">
                  <c:v>2.4710559999999999</c:v>
                </c:pt>
                <c:pt idx="46">
                  <c:v>2.4263460000000001</c:v>
                </c:pt>
                <c:pt idx="47">
                  <c:v>2.3794550000000001</c:v>
                </c:pt>
                <c:pt idx="48">
                  <c:v>2.3348249999999999</c:v>
                </c:pt>
                <c:pt idx="49">
                  <c:v>2.2962989999999999</c:v>
                </c:pt>
                <c:pt idx="50">
                  <c:v>2.2367439999999998</c:v>
                </c:pt>
              </c:numCache>
            </c:numRef>
          </c:yVal>
          <c:smooth val="1"/>
        </c:ser>
        <c:ser>
          <c:idx val="4"/>
          <c:order val="2"/>
          <c:tx>
            <c:strRef>
              <c:f>LNGexports!$B$28</c:f>
              <c:strCache>
                <c:ptCount val="1"/>
                <c:pt idx="0">
                  <c:v>High R &amp; T</c:v>
                </c:pt>
              </c:strCache>
            </c:strRef>
          </c:tx>
          <c:spPr>
            <a:ln w="28575" cap="rnd">
              <a:solidFill>
                <a:schemeClr val="accent2"/>
              </a:solidFill>
              <a:round/>
            </a:ln>
            <a:effectLst/>
          </c:spPr>
          <c:marker>
            <c:symbol val="none"/>
          </c:marker>
          <c:xVal>
            <c:numRef>
              <c:f>LNGexports!$BC$1:$DA$1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xVal>
          <c:yVal>
            <c:numRef>
              <c:f>LNGexports!$BC$28:$DA$28</c:f>
              <c:numCache>
                <c:formatCode>General</c:formatCode>
                <c:ptCount val="51"/>
                <c:pt idx="16">
                  <c:v>0.15899300000000016</c:v>
                </c:pt>
                <c:pt idx="17">
                  <c:v>0.67125000000000001</c:v>
                </c:pt>
                <c:pt idx="18">
                  <c:v>1.11192</c:v>
                </c:pt>
                <c:pt idx="19">
                  <c:v>1.9456</c:v>
                </c:pt>
                <c:pt idx="20">
                  <c:v>3.0335000000000001</c:v>
                </c:pt>
                <c:pt idx="21">
                  <c:v>3.1564999999999999</c:v>
                </c:pt>
                <c:pt idx="22">
                  <c:v>3.3565</c:v>
                </c:pt>
                <c:pt idx="23">
                  <c:v>3.7565</c:v>
                </c:pt>
                <c:pt idx="24">
                  <c:v>4.3564999999999996</c:v>
                </c:pt>
                <c:pt idx="25">
                  <c:v>4.9565000000000001</c:v>
                </c:pt>
                <c:pt idx="26">
                  <c:v>5.5564999999999998</c:v>
                </c:pt>
                <c:pt idx="27">
                  <c:v>6.1565000000000003</c:v>
                </c:pt>
                <c:pt idx="28">
                  <c:v>6.6231669999999996</c:v>
                </c:pt>
                <c:pt idx="29">
                  <c:v>6.9565010000000003</c:v>
                </c:pt>
                <c:pt idx="30">
                  <c:v>7.1565000000000003</c:v>
                </c:pt>
                <c:pt idx="31">
                  <c:v>7.2898339999999999</c:v>
                </c:pt>
                <c:pt idx="32">
                  <c:v>7.3564999999999996</c:v>
                </c:pt>
                <c:pt idx="33">
                  <c:v>7.3564999999999996</c:v>
                </c:pt>
                <c:pt idx="34">
                  <c:v>7.3564999999999996</c:v>
                </c:pt>
                <c:pt idx="35">
                  <c:v>7.3564999999999996</c:v>
                </c:pt>
                <c:pt idx="36">
                  <c:v>7.4231670000000003</c:v>
                </c:pt>
                <c:pt idx="37">
                  <c:v>7.5564999999999998</c:v>
                </c:pt>
                <c:pt idx="38">
                  <c:v>7.7565</c:v>
                </c:pt>
                <c:pt idx="39">
                  <c:v>7.9565010000000003</c:v>
                </c:pt>
                <c:pt idx="40">
                  <c:v>8.0898339999999997</c:v>
                </c:pt>
                <c:pt idx="41">
                  <c:v>8.2231670000000001</c:v>
                </c:pt>
                <c:pt idx="42">
                  <c:v>8.2898329999999998</c:v>
                </c:pt>
                <c:pt idx="43">
                  <c:v>8.3565009999999997</c:v>
                </c:pt>
                <c:pt idx="44">
                  <c:v>8.3565009999999997</c:v>
                </c:pt>
                <c:pt idx="45">
                  <c:v>8.3565009999999997</c:v>
                </c:pt>
                <c:pt idx="46">
                  <c:v>8.3565009999999997</c:v>
                </c:pt>
                <c:pt idx="47">
                  <c:v>8.3565009999999997</c:v>
                </c:pt>
                <c:pt idx="48">
                  <c:v>8.3565009999999997</c:v>
                </c:pt>
                <c:pt idx="49">
                  <c:v>8.3565009999999997</c:v>
                </c:pt>
                <c:pt idx="50">
                  <c:v>8.3565009999999997</c:v>
                </c:pt>
              </c:numCache>
            </c:numRef>
          </c:yVal>
          <c:smooth val="1"/>
        </c:ser>
        <c:ser>
          <c:idx val="5"/>
          <c:order val="3"/>
          <c:tx>
            <c:strRef>
              <c:f>LNGexports!$B$29</c:f>
              <c:strCache>
                <c:ptCount val="1"/>
                <c:pt idx="0">
                  <c:v>Low R &amp; T</c:v>
                </c:pt>
              </c:strCache>
            </c:strRef>
          </c:tx>
          <c:spPr>
            <a:ln w="28575" cap="rnd">
              <a:solidFill>
                <a:schemeClr val="accent3"/>
              </a:solidFill>
              <a:round/>
            </a:ln>
            <a:effectLst/>
          </c:spPr>
          <c:marker>
            <c:symbol val="none"/>
          </c:marker>
          <c:xVal>
            <c:numRef>
              <c:f>LNGexports!$BC$1:$DA$1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xVal>
          <c:yVal>
            <c:numRef>
              <c:f>LNGexports!$BC$29:$DA$29</c:f>
              <c:numCache>
                <c:formatCode>General</c:formatCode>
                <c:ptCount val="51"/>
                <c:pt idx="16">
                  <c:v>0.15899300000000016</c:v>
                </c:pt>
                <c:pt idx="17">
                  <c:v>0.67125000000000001</c:v>
                </c:pt>
                <c:pt idx="18">
                  <c:v>1.11192</c:v>
                </c:pt>
                <c:pt idx="19">
                  <c:v>1.9456</c:v>
                </c:pt>
                <c:pt idx="20">
                  <c:v>3.0335000000000001</c:v>
                </c:pt>
                <c:pt idx="21">
                  <c:v>3.1564999999999999</c:v>
                </c:pt>
                <c:pt idx="22">
                  <c:v>3.3565</c:v>
                </c:pt>
                <c:pt idx="23">
                  <c:v>3.6163240000000001</c:v>
                </c:pt>
                <c:pt idx="24">
                  <c:v>3.7672940000000001</c:v>
                </c:pt>
                <c:pt idx="25">
                  <c:v>3.8791950000000002</c:v>
                </c:pt>
                <c:pt idx="26">
                  <c:v>3.8769930000000001</c:v>
                </c:pt>
                <c:pt idx="27">
                  <c:v>3.8562569999999998</c:v>
                </c:pt>
                <c:pt idx="28">
                  <c:v>3.8492639999999998</c:v>
                </c:pt>
                <c:pt idx="29">
                  <c:v>3.8434529999999998</c:v>
                </c:pt>
                <c:pt idx="30">
                  <c:v>3.6921680000000001</c:v>
                </c:pt>
                <c:pt idx="31">
                  <c:v>3.6493009999999999</c:v>
                </c:pt>
                <c:pt idx="32">
                  <c:v>3.6578930000000001</c:v>
                </c:pt>
                <c:pt idx="33">
                  <c:v>3.5812740000000001</c:v>
                </c:pt>
                <c:pt idx="34">
                  <c:v>3.5746280000000001</c:v>
                </c:pt>
                <c:pt idx="35">
                  <c:v>3.447972</c:v>
                </c:pt>
                <c:pt idx="36">
                  <c:v>3.377103</c:v>
                </c:pt>
                <c:pt idx="37">
                  <c:v>3.2149580000000002</c:v>
                </c:pt>
                <c:pt idx="38">
                  <c:v>3.2489690000000002</c:v>
                </c:pt>
                <c:pt idx="39">
                  <c:v>3.1239970000000001</c:v>
                </c:pt>
                <c:pt idx="40">
                  <c:v>2.999018</c:v>
                </c:pt>
                <c:pt idx="41">
                  <c:v>2.853952</c:v>
                </c:pt>
                <c:pt idx="42">
                  <c:v>2.6042299999999998</c:v>
                </c:pt>
                <c:pt idx="43">
                  <c:v>2.431146</c:v>
                </c:pt>
                <c:pt idx="44">
                  <c:v>2.4715319999999998</c:v>
                </c:pt>
                <c:pt idx="45">
                  <c:v>2.4625520000000001</c:v>
                </c:pt>
                <c:pt idx="46">
                  <c:v>2.3637389999999998</c:v>
                </c:pt>
                <c:pt idx="47">
                  <c:v>2.3695599999999999</c:v>
                </c:pt>
                <c:pt idx="48">
                  <c:v>2.4788790000000001</c:v>
                </c:pt>
                <c:pt idx="49">
                  <c:v>2.435791</c:v>
                </c:pt>
                <c:pt idx="50">
                  <c:v>2.4097219999999999</c:v>
                </c:pt>
              </c:numCache>
            </c:numRef>
          </c:yVal>
          <c:smooth val="1"/>
        </c:ser>
        <c:ser>
          <c:idx val="1"/>
          <c:order val="4"/>
          <c:tx>
            <c:strRef>
              <c:f>LNGexports!$B$25</c:f>
              <c:strCache>
                <c:ptCount val="1"/>
                <c:pt idx="0">
                  <c:v>Reference</c:v>
                </c:pt>
              </c:strCache>
            </c:strRef>
          </c:tx>
          <c:spPr>
            <a:ln w="28575" cap="rnd">
              <a:solidFill>
                <a:schemeClr val="tx2"/>
              </a:solidFill>
              <a:round/>
            </a:ln>
            <a:effectLst/>
          </c:spPr>
          <c:marker>
            <c:symbol val="none"/>
          </c:marker>
          <c:xVal>
            <c:numRef>
              <c:f>LNGexports!$BC$1:$DA$1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xVal>
          <c:yVal>
            <c:numRef>
              <c:f>LNGexports!$BC$25:$DA$25</c:f>
              <c:numCache>
                <c:formatCode>General</c:formatCode>
                <c:ptCount val="51"/>
                <c:pt idx="0">
                  <c:v>6.5610000000000029E-2</c:v>
                </c:pt>
                <c:pt idx="1">
                  <c:v>6.575299999999995E-2</c:v>
                </c:pt>
                <c:pt idx="2">
                  <c:v>6.3438999999999912E-2</c:v>
                </c:pt>
                <c:pt idx="3">
                  <c:v>6.5698000000000034E-2</c:v>
                </c:pt>
                <c:pt idx="4">
                  <c:v>6.2100000000000044E-2</c:v>
                </c:pt>
                <c:pt idx="5">
                  <c:v>6.5125000000000099E-2</c:v>
                </c:pt>
                <c:pt idx="6">
                  <c:v>6.0765000000000069E-2</c:v>
                </c:pt>
                <c:pt idx="7">
                  <c:v>4.8395999999999995E-2</c:v>
                </c:pt>
                <c:pt idx="8">
                  <c:v>3.9163999999999977E-2</c:v>
                </c:pt>
                <c:pt idx="9">
                  <c:v>3.3271000000000051E-2</c:v>
                </c:pt>
                <c:pt idx="10">
                  <c:v>6.4585000000000115E-2</c:v>
                </c:pt>
                <c:pt idx="11">
                  <c:v>6.9765000000000077E-2</c:v>
                </c:pt>
                <c:pt idx="12">
                  <c:v>2.8141999999999889E-2</c:v>
                </c:pt>
                <c:pt idx="13">
                  <c:v>-1.000000000139778E-6</c:v>
                </c:pt>
                <c:pt idx="14">
                  <c:v>1.5975000000000072E-2</c:v>
                </c:pt>
                <c:pt idx="15">
                  <c:v>2.8143000000000029E-2</c:v>
                </c:pt>
                <c:pt idx="16">
                  <c:v>0.15899300000000016</c:v>
                </c:pt>
                <c:pt idx="17">
                  <c:v>0.67125000000000001</c:v>
                </c:pt>
                <c:pt idx="18">
                  <c:v>1.11192</c:v>
                </c:pt>
                <c:pt idx="19">
                  <c:v>1.9456</c:v>
                </c:pt>
                <c:pt idx="20">
                  <c:v>3.0335000000000001</c:v>
                </c:pt>
                <c:pt idx="21">
                  <c:v>3.1564999999999999</c:v>
                </c:pt>
                <c:pt idx="22">
                  <c:v>3.3565</c:v>
                </c:pt>
                <c:pt idx="23">
                  <c:v>3.7565</c:v>
                </c:pt>
                <c:pt idx="24">
                  <c:v>4.2231670000000001</c:v>
                </c:pt>
                <c:pt idx="25">
                  <c:v>4.6231669999999996</c:v>
                </c:pt>
                <c:pt idx="26">
                  <c:v>4.8898339999999996</c:v>
                </c:pt>
                <c:pt idx="27">
                  <c:v>5.1565000000000003</c:v>
                </c:pt>
                <c:pt idx="28">
                  <c:v>5.2898339999999999</c:v>
                </c:pt>
                <c:pt idx="29">
                  <c:v>5.3564999999999996</c:v>
                </c:pt>
                <c:pt idx="30">
                  <c:v>5.3564999999999996</c:v>
                </c:pt>
                <c:pt idx="31">
                  <c:v>5.3564999999999996</c:v>
                </c:pt>
                <c:pt idx="32">
                  <c:v>5.3564999999999996</c:v>
                </c:pt>
                <c:pt idx="33">
                  <c:v>5.3564999999999996</c:v>
                </c:pt>
                <c:pt idx="34">
                  <c:v>5.3564999999999996</c:v>
                </c:pt>
                <c:pt idx="35">
                  <c:v>5.3564999999999996</c:v>
                </c:pt>
                <c:pt idx="36">
                  <c:v>5.3564999999999996</c:v>
                </c:pt>
                <c:pt idx="37">
                  <c:v>5.3564999999999996</c:v>
                </c:pt>
                <c:pt idx="38">
                  <c:v>5.3564999999999996</c:v>
                </c:pt>
                <c:pt idx="39">
                  <c:v>5.3564999999999996</c:v>
                </c:pt>
                <c:pt idx="40">
                  <c:v>5.3564999999999996</c:v>
                </c:pt>
                <c:pt idx="41">
                  <c:v>5.3564999999999996</c:v>
                </c:pt>
                <c:pt idx="42">
                  <c:v>5.3564999999999996</c:v>
                </c:pt>
                <c:pt idx="43">
                  <c:v>5.3564999999999996</c:v>
                </c:pt>
                <c:pt idx="44">
                  <c:v>5.3564999999999996</c:v>
                </c:pt>
                <c:pt idx="45">
                  <c:v>5.3564999999999996</c:v>
                </c:pt>
                <c:pt idx="46">
                  <c:v>5.3564999999999996</c:v>
                </c:pt>
                <c:pt idx="47">
                  <c:v>5.3564999999999996</c:v>
                </c:pt>
                <c:pt idx="48">
                  <c:v>5.3564999999999996</c:v>
                </c:pt>
                <c:pt idx="49">
                  <c:v>5.3564999999999996</c:v>
                </c:pt>
                <c:pt idx="50">
                  <c:v>5.3564999999999996</c:v>
                </c:pt>
              </c:numCache>
            </c:numRef>
          </c:yVal>
          <c:smooth val="1"/>
        </c:ser>
        <c:dLbls>
          <c:showLegendKey val="0"/>
          <c:showVal val="0"/>
          <c:showCatName val="0"/>
          <c:showSerName val="0"/>
          <c:showPercent val="0"/>
          <c:showBubbleSize val="0"/>
        </c:dLbls>
        <c:axId val="253840032"/>
        <c:axId val="253840592"/>
        <c:extLst/>
      </c:scatterChart>
      <c:valAx>
        <c:axId val="253840032"/>
        <c:scaling>
          <c:orientation val="minMax"/>
          <c:max val="2050"/>
          <c:min val="200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840592"/>
        <c:crosses val="autoZero"/>
        <c:crossBetween val="midCat"/>
        <c:majorUnit val="10"/>
        <c:minorUnit val="10"/>
      </c:valAx>
      <c:valAx>
        <c:axId val="25384059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840032"/>
        <c:crossesAt val="2017"/>
        <c:crossBetween val="midCat"/>
        <c:majorUnit val="2"/>
      </c:valAx>
      <c:valAx>
        <c:axId val="253841152"/>
        <c:scaling>
          <c:orientation val="minMax"/>
          <c:max val="38.299999999999997"/>
          <c:min val="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841712"/>
        <c:crosses val="max"/>
        <c:crossBetween val="between"/>
      </c:valAx>
      <c:catAx>
        <c:axId val="253841712"/>
        <c:scaling>
          <c:orientation val="minMax"/>
        </c:scaling>
        <c:delete val="1"/>
        <c:axPos val="b"/>
        <c:numFmt formatCode="General" sourceLinked="1"/>
        <c:majorTickMark val="out"/>
        <c:minorTickMark val="none"/>
        <c:tickLblPos val="nextTo"/>
        <c:crossAx val="253841152"/>
        <c:crosses val="autoZero"/>
        <c:auto val="1"/>
        <c:lblAlgn val="ctr"/>
        <c:lblOffset val="100"/>
        <c:noMultiLvlLbl val="0"/>
      </c:cat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40740740740741"/>
          <c:y val="0.19380341880341884"/>
          <c:w val="0.79518518518518522"/>
          <c:h val="0.70224232788209151"/>
        </c:manualLayout>
      </c:layout>
      <c:scatterChart>
        <c:scatterStyle val="smoothMarker"/>
        <c:varyColors val="0"/>
        <c:ser>
          <c:idx val="3"/>
          <c:order val="0"/>
          <c:spPr>
            <a:ln w="28575" cap="rnd">
              <a:solidFill>
                <a:schemeClr val="accent4"/>
              </a:solidFill>
              <a:round/>
            </a:ln>
            <a:effectLst/>
          </c:spPr>
          <c:marker>
            <c:symbol val="none"/>
          </c:marker>
          <c:xVal>
            <c:numRef>
              <c:f>oil_gas_price_ratio!$BC$27:$DA$27</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xVal>
          <c:yVal>
            <c:numRef>
              <c:f>oil_gas_price_ratio!$BC$29:$DA$29</c:f>
              <c:numCache>
                <c:formatCode>General</c:formatCode>
                <c:ptCount val="51"/>
                <c:pt idx="0">
                  <c:v>1.1300923610913374</c:v>
                </c:pt>
                <c:pt idx="1">
                  <c:v>1.0508834879278555</c:v>
                </c:pt>
                <c:pt idx="2">
                  <c:v>1.2616049749383429</c:v>
                </c:pt>
                <c:pt idx="3">
                  <c:v>0.89881632744125473</c:v>
                </c:pt>
                <c:pt idx="4">
                  <c:v>1.1077014099877227</c:v>
                </c:pt>
                <c:pt idx="5">
                  <c:v>1.0702740892239646</c:v>
                </c:pt>
                <c:pt idx="6">
                  <c:v>1.6498377845023886</c:v>
                </c:pt>
                <c:pt idx="7">
                  <c:v>1.7718673857227576</c:v>
                </c:pt>
                <c:pt idx="8">
                  <c:v>1.8640137706853763</c:v>
                </c:pt>
                <c:pt idx="9">
                  <c:v>2.6699038801652466</c:v>
                </c:pt>
                <c:pt idx="10">
                  <c:v>3.104643665351448</c:v>
                </c:pt>
                <c:pt idx="11">
                  <c:v>4.7413969203077393</c:v>
                </c:pt>
                <c:pt idx="12">
                  <c:v>6.9165255198762736</c:v>
                </c:pt>
                <c:pt idx="13">
                  <c:v>5.0090165459216145</c:v>
                </c:pt>
                <c:pt idx="14">
                  <c:v>3.8711637613710659</c:v>
                </c:pt>
                <c:pt idx="15">
                  <c:v>3.406539321608081</c:v>
                </c:pt>
                <c:pt idx="16">
                  <c:v>2.9472125622859555</c:v>
                </c:pt>
                <c:pt idx="17">
                  <c:v>2.9329907354852613</c:v>
                </c:pt>
                <c:pt idx="18">
                  <c:v>4.4255727464746926</c:v>
                </c:pt>
                <c:pt idx="19">
                  <c:v>5.3819543974363171</c:v>
                </c:pt>
                <c:pt idx="20">
                  <c:v>5.63813158971156</c:v>
                </c:pt>
                <c:pt idx="21">
                  <c:v>6.6643457922468867</c:v>
                </c:pt>
                <c:pt idx="22">
                  <c:v>7.1624192588203428</c:v>
                </c:pt>
                <c:pt idx="23">
                  <c:v>7.330024032301556</c:v>
                </c:pt>
                <c:pt idx="24">
                  <c:v>7.3171072218882776</c:v>
                </c:pt>
                <c:pt idx="25">
                  <c:v>7.2321883216975884</c:v>
                </c:pt>
                <c:pt idx="26">
                  <c:v>7.1398769417617149</c:v>
                </c:pt>
                <c:pt idx="27">
                  <c:v>7.0900046411898519</c:v>
                </c:pt>
                <c:pt idx="28">
                  <c:v>6.9435118915093152</c:v>
                </c:pt>
                <c:pt idx="29">
                  <c:v>7.0698737646899561</c:v>
                </c:pt>
                <c:pt idx="30">
                  <c:v>7.0203359669038239</c:v>
                </c:pt>
                <c:pt idx="31">
                  <c:v>6.9189910627494724</c:v>
                </c:pt>
                <c:pt idx="32">
                  <c:v>6.8755738954461183</c:v>
                </c:pt>
                <c:pt idx="33">
                  <c:v>6.800032231627724</c:v>
                </c:pt>
                <c:pt idx="34">
                  <c:v>6.7724228413670637</c:v>
                </c:pt>
                <c:pt idx="35">
                  <c:v>6.7928896649641208</c:v>
                </c:pt>
                <c:pt idx="36">
                  <c:v>6.7727139158914733</c:v>
                </c:pt>
                <c:pt idx="37">
                  <c:v>6.8248867107306124</c:v>
                </c:pt>
                <c:pt idx="38">
                  <c:v>6.8433503622355634</c:v>
                </c:pt>
                <c:pt idx="39">
                  <c:v>6.7344631866641143</c:v>
                </c:pt>
                <c:pt idx="40">
                  <c:v>6.9469886441594575</c:v>
                </c:pt>
                <c:pt idx="41">
                  <c:v>6.7758752050342537</c:v>
                </c:pt>
                <c:pt idx="42">
                  <c:v>6.9693875317360385</c:v>
                </c:pt>
                <c:pt idx="43">
                  <c:v>6.7933918925244798</c:v>
                </c:pt>
                <c:pt idx="44">
                  <c:v>6.6429634575306071</c:v>
                </c:pt>
                <c:pt idx="45">
                  <c:v>6.5994132313486444</c:v>
                </c:pt>
                <c:pt idx="46">
                  <c:v>6.6000682702354432</c:v>
                </c:pt>
                <c:pt idx="47">
                  <c:v>6.6095132421768206</c:v>
                </c:pt>
                <c:pt idx="48">
                  <c:v>6.605359705055915</c:v>
                </c:pt>
                <c:pt idx="49">
                  <c:v>6.6098967895199632</c:v>
                </c:pt>
                <c:pt idx="50">
                  <c:v>6.6222720919859146</c:v>
                </c:pt>
              </c:numCache>
            </c:numRef>
          </c:yVal>
          <c:smooth val="1"/>
        </c:ser>
        <c:ser>
          <c:idx val="4"/>
          <c:order val="1"/>
          <c:spPr>
            <a:ln w="28575" cap="rnd">
              <a:solidFill>
                <a:schemeClr val="accent3"/>
              </a:solidFill>
              <a:round/>
            </a:ln>
            <a:effectLst/>
          </c:spPr>
          <c:marker>
            <c:symbol val="none"/>
          </c:marker>
          <c:xVal>
            <c:numRef>
              <c:f>oil_gas_price_ratio!$BC$27:$DA$27</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xVal>
          <c:yVal>
            <c:numRef>
              <c:f>oil_gas_price_ratio!$BC$32:$DA$32</c:f>
              <c:numCache>
                <c:formatCode>General</c:formatCode>
                <c:ptCount val="51"/>
                <c:pt idx="0">
                  <c:v>1.1300923610913374</c:v>
                </c:pt>
                <c:pt idx="1">
                  <c:v>1.0508834879278555</c:v>
                </c:pt>
                <c:pt idx="2">
                  <c:v>1.2616049749383429</c:v>
                </c:pt>
                <c:pt idx="3">
                  <c:v>0.89881632744125473</c:v>
                </c:pt>
                <c:pt idx="4">
                  <c:v>1.1077014099877227</c:v>
                </c:pt>
                <c:pt idx="5">
                  <c:v>1.0702740892239646</c:v>
                </c:pt>
                <c:pt idx="6">
                  <c:v>1.6498377845023886</c:v>
                </c:pt>
                <c:pt idx="7">
                  <c:v>1.7718673857227576</c:v>
                </c:pt>
                <c:pt idx="8">
                  <c:v>1.8640137706853763</c:v>
                </c:pt>
                <c:pt idx="9">
                  <c:v>2.6699038801652466</c:v>
                </c:pt>
                <c:pt idx="10">
                  <c:v>3.104643665351448</c:v>
                </c:pt>
                <c:pt idx="11">
                  <c:v>4.7413969203077393</c:v>
                </c:pt>
                <c:pt idx="12">
                  <c:v>6.9165255198762736</c:v>
                </c:pt>
                <c:pt idx="13">
                  <c:v>5.0090165459216145</c:v>
                </c:pt>
                <c:pt idx="14">
                  <c:v>3.8711637613710659</c:v>
                </c:pt>
                <c:pt idx="15">
                  <c:v>3.406539321608081</c:v>
                </c:pt>
                <c:pt idx="16">
                  <c:v>2.9471976713864252</c:v>
                </c:pt>
                <c:pt idx="17">
                  <c:v>2.9329965139860095</c:v>
                </c:pt>
                <c:pt idx="18">
                  <c:v>2.6189932942546745</c:v>
                </c:pt>
                <c:pt idx="19">
                  <c:v>2.3395286798451935</c:v>
                </c:pt>
                <c:pt idx="20">
                  <c:v>2.4368917458247377</c:v>
                </c:pt>
                <c:pt idx="21">
                  <c:v>2.6026906823090967</c:v>
                </c:pt>
                <c:pt idx="22">
                  <c:v>2.6190077145717865</c:v>
                </c:pt>
                <c:pt idx="23">
                  <c:v>2.5339440798733657</c:v>
                </c:pt>
                <c:pt idx="24">
                  <c:v>2.4584549807306195</c:v>
                </c:pt>
                <c:pt idx="25">
                  <c:v>2.4117042099600039</c:v>
                </c:pt>
                <c:pt idx="26">
                  <c:v>2.3844411065421953</c:v>
                </c:pt>
                <c:pt idx="27">
                  <c:v>2.4100415948151563</c:v>
                </c:pt>
                <c:pt idx="28">
                  <c:v>2.4131022928675834</c:v>
                </c:pt>
                <c:pt idx="29">
                  <c:v>2.4329010594221985</c:v>
                </c:pt>
                <c:pt idx="30">
                  <c:v>2.4912688462974302</c:v>
                </c:pt>
                <c:pt idx="31">
                  <c:v>2.528141534585711</c:v>
                </c:pt>
                <c:pt idx="32">
                  <c:v>2.5650160907938115</c:v>
                </c:pt>
                <c:pt idx="33">
                  <c:v>2.5800264620019631</c:v>
                </c:pt>
                <c:pt idx="34">
                  <c:v>2.5980507762560139</c:v>
                </c:pt>
                <c:pt idx="35">
                  <c:v>2.6038649709809025</c:v>
                </c:pt>
                <c:pt idx="36">
                  <c:v>2.5369992760025339</c:v>
                </c:pt>
                <c:pt idx="37">
                  <c:v>2.5717023699489099</c:v>
                </c:pt>
                <c:pt idx="38">
                  <c:v>2.5577564518200218</c:v>
                </c:pt>
                <c:pt idx="39">
                  <c:v>2.5652893484215689</c:v>
                </c:pt>
                <c:pt idx="40">
                  <c:v>2.5829960376847882</c:v>
                </c:pt>
                <c:pt idx="41">
                  <c:v>2.6074479588967083</c:v>
                </c:pt>
                <c:pt idx="42">
                  <c:v>2.62283200547839</c:v>
                </c:pt>
                <c:pt idx="43">
                  <c:v>2.6050179106172537</c:v>
                </c:pt>
                <c:pt idx="44">
                  <c:v>2.5359880370804673</c:v>
                </c:pt>
                <c:pt idx="45">
                  <c:v>2.4757584163203958</c:v>
                </c:pt>
                <c:pt idx="46">
                  <c:v>2.4450306026048052</c:v>
                </c:pt>
                <c:pt idx="47">
                  <c:v>2.4078709270946321</c:v>
                </c:pt>
                <c:pt idx="48">
                  <c:v>2.3696150912310192</c:v>
                </c:pt>
                <c:pt idx="49">
                  <c:v>2.3070409176001396</c:v>
                </c:pt>
                <c:pt idx="50">
                  <c:v>2.2568370562165856</c:v>
                </c:pt>
              </c:numCache>
            </c:numRef>
          </c:yVal>
          <c:smooth val="1"/>
        </c:ser>
        <c:ser>
          <c:idx val="5"/>
          <c:order val="2"/>
          <c:spPr>
            <a:ln w="28575" cap="rnd">
              <a:solidFill>
                <a:schemeClr val="accent2"/>
              </a:solidFill>
              <a:round/>
            </a:ln>
            <a:effectLst/>
          </c:spPr>
          <c:marker>
            <c:symbol val="none"/>
          </c:marker>
          <c:xVal>
            <c:numRef>
              <c:f>oil_gas_price_ratio!$BC$27:$DA$27</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xVal>
          <c:yVal>
            <c:numRef>
              <c:f>oil_gas_price_ratio!$BC$31:$DA$31</c:f>
              <c:numCache>
                <c:formatCode>General</c:formatCode>
                <c:ptCount val="51"/>
                <c:pt idx="0">
                  <c:v>1.1300923610913374</c:v>
                </c:pt>
                <c:pt idx="1">
                  <c:v>1.0508834879278555</c:v>
                </c:pt>
                <c:pt idx="2">
                  <c:v>1.2616049749383429</c:v>
                </c:pt>
                <c:pt idx="3">
                  <c:v>0.89881632744125473</c:v>
                </c:pt>
                <c:pt idx="4">
                  <c:v>1.1077014099877227</c:v>
                </c:pt>
                <c:pt idx="5">
                  <c:v>1.0702740892239646</c:v>
                </c:pt>
                <c:pt idx="6">
                  <c:v>1.6498377845023886</c:v>
                </c:pt>
                <c:pt idx="7">
                  <c:v>1.7718673857227576</c:v>
                </c:pt>
                <c:pt idx="8">
                  <c:v>1.8640137706853763</c:v>
                </c:pt>
                <c:pt idx="9">
                  <c:v>2.6699038801652466</c:v>
                </c:pt>
                <c:pt idx="10">
                  <c:v>3.104643665351448</c:v>
                </c:pt>
                <c:pt idx="11">
                  <c:v>4.7413969203077393</c:v>
                </c:pt>
                <c:pt idx="12">
                  <c:v>6.9165255198762736</c:v>
                </c:pt>
                <c:pt idx="13">
                  <c:v>5.0090165459216145</c:v>
                </c:pt>
                <c:pt idx="14">
                  <c:v>3.8711637613710659</c:v>
                </c:pt>
                <c:pt idx="15">
                  <c:v>3.406539321608081</c:v>
                </c:pt>
                <c:pt idx="16">
                  <c:v>2.9471953804921611</c:v>
                </c:pt>
                <c:pt idx="17">
                  <c:v>2.9330321485771007</c:v>
                </c:pt>
                <c:pt idx="18">
                  <c:v>3.0237257940938917</c:v>
                </c:pt>
                <c:pt idx="19">
                  <c:v>3.0141123295928511</c:v>
                </c:pt>
                <c:pt idx="20">
                  <c:v>3.4922853485007237</c:v>
                </c:pt>
                <c:pt idx="21">
                  <c:v>3.843932381544203</c:v>
                </c:pt>
                <c:pt idx="22">
                  <c:v>4.2016322342313659</c:v>
                </c:pt>
                <c:pt idx="23">
                  <c:v>4.3113074313168811</c:v>
                </c:pt>
                <c:pt idx="24">
                  <c:v>4.3353774412906798</c:v>
                </c:pt>
                <c:pt idx="25">
                  <c:v>4.296064659172826</c:v>
                </c:pt>
                <c:pt idx="26">
                  <c:v>4.2371340100071286</c:v>
                </c:pt>
                <c:pt idx="27">
                  <c:v>4.2035586613105691</c:v>
                </c:pt>
                <c:pt idx="28">
                  <c:v>4.2522443246474362</c:v>
                </c:pt>
                <c:pt idx="29">
                  <c:v>4.3158840455265928</c:v>
                </c:pt>
                <c:pt idx="30">
                  <c:v>4.4132157225047601</c:v>
                </c:pt>
                <c:pt idx="31">
                  <c:v>4.4904029708573923</c:v>
                </c:pt>
                <c:pt idx="32">
                  <c:v>4.5683633320476948</c:v>
                </c:pt>
                <c:pt idx="33">
                  <c:v>4.7275716236662673</c:v>
                </c:pt>
                <c:pt idx="34">
                  <c:v>4.8660004832276682</c:v>
                </c:pt>
                <c:pt idx="35">
                  <c:v>4.9443800965993647</c:v>
                </c:pt>
                <c:pt idx="36">
                  <c:v>4.9598285959278279</c:v>
                </c:pt>
                <c:pt idx="37">
                  <c:v>5.0466404854426994</c:v>
                </c:pt>
                <c:pt idx="38">
                  <c:v>5.0613688989329875</c:v>
                </c:pt>
                <c:pt idx="39">
                  <c:v>5.0479360765685781</c:v>
                </c:pt>
                <c:pt idx="40">
                  <c:v>5.0651218615542888</c:v>
                </c:pt>
                <c:pt idx="41">
                  <c:v>5.1072894652958185</c:v>
                </c:pt>
                <c:pt idx="42">
                  <c:v>5.1427838210386509</c:v>
                </c:pt>
                <c:pt idx="43">
                  <c:v>5.2505124870211581</c:v>
                </c:pt>
                <c:pt idx="44">
                  <c:v>5.2705102975968936</c:v>
                </c:pt>
                <c:pt idx="45">
                  <c:v>5.2894164416389566</c:v>
                </c:pt>
                <c:pt idx="46">
                  <c:v>5.3186831256395468</c:v>
                </c:pt>
                <c:pt idx="47">
                  <c:v>5.3277783413458808</c:v>
                </c:pt>
                <c:pt idx="48">
                  <c:v>5.3154210270309168</c:v>
                </c:pt>
                <c:pt idx="49">
                  <c:v>5.2986231381104654</c:v>
                </c:pt>
                <c:pt idx="50">
                  <c:v>5.3006233628897048</c:v>
                </c:pt>
              </c:numCache>
            </c:numRef>
          </c:yVal>
          <c:smooth val="1"/>
        </c:ser>
        <c:ser>
          <c:idx val="1"/>
          <c:order val="3"/>
          <c:spPr>
            <a:ln w="28575" cap="rnd">
              <a:solidFill>
                <a:schemeClr val="accent5"/>
              </a:solidFill>
              <a:round/>
            </a:ln>
            <a:effectLst/>
          </c:spPr>
          <c:marker>
            <c:symbol val="none"/>
          </c:marker>
          <c:xVal>
            <c:numRef>
              <c:f>oil_gas_price_ratio!$BC$27:$DA$27</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xVal>
          <c:yVal>
            <c:numRef>
              <c:f>oil_gas_price_ratio!$BC$30:$DA$30</c:f>
              <c:numCache>
                <c:formatCode>General</c:formatCode>
                <c:ptCount val="51"/>
                <c:pt idx="0">
                  <c:v>1.1300923610913374</c:v>
                </c:pt>
                <c:pt idx="1">
                  <c:v>1.0508834879278555</c:v>
                </c:pt>
                <c:pt idx="2">
                  <c:v>1.2616049749383429</c:v>
                </c:pt>
                <c:pt idx="3">
                  <c:v>0.89881632744125473</c:v>
                </c:pt>
                <c:pt idx="4">
                  <c:v>1.1077014099877227</c:v>
                </c:pt>
                <c:pt idx="5">
                  <c:v>1.0702740892239646</c:v>
                </c:pt>
                <c:pt idx="6">
                  <c:v>1.6498377845023886</c:v>
                </c:pt>
                <c:pt idx="7">
                  <c:v>1.7718673857227576</c:v>
                </c:pt>
                <c:pt idx="8">
                  <c:v>1.8640137706853763</c:v>
                </c:pt>
                <c:pt idx="9">
                  <c:v>2.6699038801652466</c:v>
                </c:pt>
                <c:pt idx="10">
                  <c:v>3.104643665351448</c:v>
                </c:pt>
                <c:pt idx="11">
                  <c:v>4.7413969203077393</c:v>
                </c:pt>
                <c:pt idx="12">
                  <c:v>6.9165255198762736</c:v>
                </c:pt>
                <c:pt idx="13">
                  <c:v>5.0090165459216145</c:v>
                </c:pt>
                <c:pt idx="14">
                  <c:v>3.8711637613710659</c:v>
                </c:pt>
                <c:pt idx="15">
                  <c:v>3.406539321608081</c:v>
                </c:pt>
                <c:pt idx="16">
                  <c:v>2.9471621629255447</c:v>
                </c:pt>
                <c:pt idx="17">
                  <c:v>2.9330494846372059</c:v>
                </c:pt>
                <c:pt idx="18">
                  <c:v>1.6171146833028427</c:v>
                </c:pt>
                <c:pt idx="19">
                  <c:v>1.5976291018298463</c:v>
                </c:pt>
                <c:pt idx="20">
                  <c:v>1.5597440799776985</c:v>
                </c:pt>
                <c:pt idx="21">
                  <c:v>1.6750177323556175</c:v>
                </c:pt>
                <c:pt idx="22">
                  <c:v>1.6733870575207834</c:v>
                </c:pt>
                <c:pt idx="23">
                  <c:v>1.6545059923064904</c:v>
                </c:pt>
                <c:pt idx="24">
                  <c:v>1.6327842541020616</c:v>
                </c:pt>
                <c:pt idx="25">
                  <c:v>1.6085613983977245</c:v>
                </c:pt>
                <c:pt idx="26">
                  <c:v>1.5850865673882695</c:v>
                </c:pt>
                <c:pt idx="27">
                  <c:v>1.628241001153977</c:v>
                </c:pt>
                <c:pt idx="28">
                  <c:v>1.6282861868354452</c:v>
                </c:pt>
                <c:pt idx="29">
                  <c:v>1.6195247219154905</c:v>
                </c:pt>
                <c:pt idx="30">
                  <c:v>1.634272486089541</c:v>
                </c:pt>
                <c:pt idx="31">
                  <c:v>1.6641386495242181</c:v>
                </c:pt>
                <c:pt idx="32">
                  <c:v>1.6738475264130999</c:v>
                </c:pt>
                <c:pt idx="33">
                  <c:v>1.688971387407191</c:v>
                </c:pt>
                <c:pt idx="34">
                  <c:v>1.7081764156461545</c:v>
                </c:pt>
                <c:pt idx="35">
                  <c:v>1.7365827506809131</c:v>
                </c:pt>
                <c:pt idx="36">
                  <c:v>1.7331671665511055</c:v>
                </c:pt>
                <c:pt idx="37">
                  <c:v>1.7646992188916417</c:v>
                </c:pt>
                <c:pt idx="38">
                  <c:v>1.7642886518740342</c:v>
                </c:pt>
                <c:pt idx="39">
                  <c:v>1.7942672339367185</c:v>
                </c:pt>
                <c:pt idx="40">
                  <c:v>1.8005970822969637</c:v>
                </c:pt>
                <c:pt idx="41">
                  <c:v>1.7996966383487698</c:v>
                </c:pt>
                <c:pt idx="42">
                  <c:v>1.7982209737372385</c:v>
                </c:pt>
                <c:pt idx="43">
                  <c:v>1.8020399974911403</c:v>
                </c:pt>
                <c:pt idx="44">
                  <c:v>1.8099471587518905</c:v>
                </c:pt>
                <c:pt idx="45">
                  <c:v>1.8072032483167717</c:v>
                </c:pt>
                <c:pt idx="46">
                  <c:v>1.8215299101750042</c:v>
                </c:pt>
                <c:pt idx="47">
                  <c:v>1.8285534405787629</c:v>
                </c:pt>
                <c:pt idx="48">
                  <c:v>1.8328355484527417</c:v>
                </c:pt>
                <c:pt idx="49">
                  <c:v>1.8324747139215327</c:v>
                </c:pt>
                <c:pt idx="50">
                  <c:v>1.8346719499534685</c:v>
                </c:pt>
              </c:numCache>
            </c:numRef>
          </c:yVal>
          <c:smooth val="1"/>
        </c:ser>
        <c:ser>
          <c:idx val="2"/>
          <c:order val="4"/>
          <c:spPr>
            <a:ln w="28575" cap="rnd">
              <a:solidFill>
                <a:schemeClr val="tx2"/>
              </a:solidFill>
              <a:round/>
            </a:ln>
            <a:effectLst/>
          </c:spPr>
          <c:marker>
            <c:symbol val="none"/>
          </c:marker>
          <c:xVal>
            <c:numRef>
              <c:f>oil_gas_price_ratio!$BC$27:$DA$27</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xVal>
          <c:yVal>
            <c:numRef>
              <c:f>oil_gas_price_ratio!$BC$28:$DA$28</c:f>
              <c:numCache>
                <c:formatCode>General</c:formatCode>
                <c:ptCount val="51"/>
                <c:pt idx="0">
                  <c:v>1.1300923610913374</c:v>
                </c:pt>
                <c:pt idx="1">
                  <c:v>1.0508834879278555</c:v>
                </c:pt>
                <c:pt idx="2">
                  <c:v>1.2616049749383429</c:v>
                </c:pt>
                <c:pt idx="3">
                  <c:v>0.89881632744125473</c:v>
                </c:pt>
                <c:pt idx="4">
                  <c:v>1.1077014099877227</c:v>
                </c:pt>
                <c:pt idx="5">
                  <c:v>1.0702740892239646</c:v>
                </c:pt>
                <c:pt idx="6">
                  <c:v>1.6498377845023886</c:v>
                </c:pt>
                <c:pt idx="7">
                  <c:v>1.7718673857227576</c:v>
                </c:pt>
                <c:pt idx="8">
                  <c:v>1.8640137706853763</c:v>
                </c:pt>
                <c:pt idx="9">
                  <c:v>2.6699038801652466</c:v>
                </c:pt>
                <c:pt idx="10">
                  <c:v>3.104643665351448</c:v>
                </c:pt>
                <c:pt idx="11">
                  <c:v>4.7413969203077393</c:v>
                </c:pt>
                <c:pt idx="12">
                  <c:v>6.9165255198762736</c:v>
                </c:pt>
                <c:pt idx="13">
                  <c:v>5.0090165459216145</c:v>
                </c:pt>
                <c:pt idx="14">
                  <c:v>3.8711637613710659</c:v>
                </c:pt>
                <c:pt idx="15">
                  <c:v>3.406539321608081</c:v>
                </c:pt>
                <c:pt idx="16">
                  <c:v>2.9471930896014578</c:v>
                </c:pt>
                <c:pt idx="17">
                  <c:v>2.9330003663324913</c:v>
                </c:pt>
                <c:pt idx="18">
                  <c:v>2.9432106185125524</c:v>
                </c:pt>
                <c:pt idx="19">
                  <c:v>2.8224747225946061</c:v>
                </c:pt>
                <c:pt idx="20">
                  <c:v>3.229220752622374</c:v>
                </c:pt>
                <c:pt idx="21">
                  <c:v>3.604811058956026</c:v>
                </c:pt>
                <c:pt idx="22">
                  <c:v>3.7148563073387568</c:v>
                </c:pt>
                <c:pt idx="23">
                  <c:v>3.6900776686533687</c:v>
                </c:pt>
                <c:pt idx="24">
                  <c:v>3.6512452005815299</c:v>
                </c:pt>
                <c:pt idx="25">
                  <c:v>3.5831549119633479</c:v>
                </c:pt>
                <c:pt idx="26">
                  <c:v>3.6191741363610626</c:v>
                </c:pt>
                <c:pt idx="27">
                  <c:v>3.6214962018629278</c:v>
                </c:pt>
                <c:pt idx="28">
                  <c:v>3.6724097884001794</c:v>
                </c:pt>
                <c:pt idx="29">
                  <c:v>3.6734333315544205</c:v>
                </c:pt>
                <c:pt idx="30">
                  <c:v>3.71044388489097</c:v>
                </c:pt>
                <c:pt idx="31">
                  <c:v>3.789027703494197</c:v>
                </c:pt>
                <c:pt idx="32">
                  <c:v>3.8195016935263482</c:v>
                </c:pt>
                <c:pt idx="33">
                  <c:v>3.877973794001722</c:v>
                </c:pt>
                <c:pt idx="34">
                  <c:v>3.9408340653119085</c:v>
                </c:pt>
                <c:pt idx="35">
                  <c:v>3.9971759415951027</c:v>
                </c:pt>
                <c:pt idx="36">
                  <c:v>3.9294474073044152</c:v>
                </c:pt>
                <c:pt idx="37">
                  <c:v>4.0138858026972706</c:v>
                </c:pt>
                <c:pt idx="38">
                  <c:v>3.9983717131723626</c:v>
                </c:pt>
                <c:pt idx="39">
                  <c:v>3.9926253523755717</c:v>
                </c:pt>
                <c:pt idx="40">
                  <c:v>4.0173825578394169</c:v>
                </c:pt>
                <c:pt idx="41">
                  <c:v>4.0351505319373153</c:v>
                </c:pt>
                <c:pt idx="42">
                  <c:v>4.0086455648769324</c:v>
                </c:pt>
                <c:pt idx="43">
                  <c:v>4.00271585027326</c:v>
                </c:pt>
                <c:pt idx="44">
                  <c:v>3.9938800971378656</c:v>
                </c:pt>
                <c:pt idx="45">
                  <c:v>3.9817861297814088</c:v>
                </c:pt>
                <c:pt idx="46">
                  <c:v>3.9587461453858022</c:v>
                </c:pt>
                <c:pt idx="47">
                  <c:v>3.9487223035770538</c:v>
                </c:pt>
                <c:pt idx="48">
                  <c:v>3.917643510746212</c:v>
                </c:pt>
                <c:pt idx="49">
                  <c:v>3.8997558710639244</c:v>
                </c:pt>
                <c:pt idx="50">
                  <c:v>3.8578526490309333</c:v>
                </c:pt>
              </c:numCache>
            </c:numRef>
          </c:yVal>
          <c:smooth val="1"/>
        </c:ser>
        <c:dLbls>
          <c:showLegendKey val="0"/>
          <c:showVal val="0"/>
          <c:showCatName val="0"/>
          <c:showSerName val="0"/>
          <c:showPercent val="0"/>
          <c:showBubbleSize val="0"/>
        </c:dLbls>
        <c:axId val="253847312"/>
        <c:axId val="253847872"/>
      </c:scatterChart>
      <c:valAx>
        <c:axId val="253847312"/>
        <c:scaling>
          <c:orientation val="minMax"/>
          <c:max val="2050"/>
          <c:min val="200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847872"/>
        <c:crosses val="autoZero"/>
        <c:crossBetween val="midCat"/>
        <c:majorUnit val="10"/>
        <c:minorUnit val="10"/>
      </c:valAx>
      <c:valAx>
        <c:axId val="253847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847312"/>
        <c:crossesAt val="2017"/>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00028205429545"/>
          <c:y val="0.18784344190191127"/>
          <c:w val="0.75400809273840774"/>
          <c:h val="0.46546142634592957"/>
        </c:manualLayout>
      </c:layout>
      <c:barChart>
        <c:barDir val="col"/>
        <c:grouping val="stacked"/>
        <c:varyColors val="0"/>
        <c:ser>
          <c:idx val="3"/>
          <c:order val="0"/>
          <c:tx>
            <c:strRef>
              <c:f>ElecUseBySector!$G$3</c:f>
              <c:strCache>
                <c:ptCount val="1"/>
                <c:pt idx="0">
                  <c:v>elec sales</c:v>
                </c:pt>
              </c:strCache>
            </c:strRef>
          </c:tx>
          <c:spPr>
            <a:solidFill>
              <a:schemeClr val="tx2"/>
            </a:solidFill>
            <a:ln>
              <a:noFill/>
            </a:ln>
            <a:effectLst/>
          </c:spPr>
          <c:invertIfNegative val="0"/>
          <c:cat>
            <c:numRef>
              <c:f>ElecUseBySector!$F$4:$F$18</c:f>
              <c:numCache>
                <c:formatCode>General</c:formatCode>
                <c:ptCount val="15"/>
                <c:pt idx="0">
                  <c:v>1990</c:v>
                </c:pt>
                <c:pt idx="1">
                  <c:v>2017</c:v>
                </c:pt>
                <c:pt idx="2">
                  <c:v>2050</c:v>
                </c:pt>
                <c:pt idx="4">
                  <c:v>1990</c:v>
                </c:pt>
                <c:pt idx="5">
                  <c:v>2017</c:v>
                </c:pt>
                <c:pt idx="6">
                  <c:v>2050</c:v>
                </c:pt>
                <c:pt idx="8">
                  <c:v>1990</c:v>
                </c:pt>
                <c:pt idx="9">
                  <c:v>2017</c:v>
                </c:pt>
                <c:pt idx="10">
                  <c:v>2050</c:v>
                </c:pt>
                <c:pt idx="12">
                  <c:v>1990</c:v>
                </c:pt>
                <c:pt idx="13">
                  <c:v>2017</c:v>
                </c:pt>
                <c:pt idx="14">
                  <c:v>2050</c:v>
                </c:pt>
              </c:numCache>
            </c:numRef>
          </c:cat>
          <c:val>
            <c:numRef>
              <c:f>ElecUseBySector!$G$4:$G$18</c:f>
              <c:numCache>
                <c:formatCode>General</c:formatCode>
                <c:ptCount val="15"/>
                <c:pt idx="0">
                  <c:v>924.01869899999997</c:v>
                </c:pt>
                <c:pt idx="1">
                  <c:v>1373.743408</c:v>
                </c:pt>
                <c:pt idx="2">
                  <c:v>1545.433716</c:v>
                </c:pt>
                <c:pt idx="4">
                  <c:v>838.26310599999999</c:v>
                </c:pt>
                <c:pt idx="5">
                  <c:v>1350.6123050000001</c:v>
                </c:pt>
                <c:pt idx="6">
                  <c:v>1614.5040280000001</c:v>
                </c:pt>
                <c:pt idx="8">
                  <c:v>945.52169499999991</c:v>
                </c:pt>
                <c:pt idx="9">
                  <c:v>945.60382100000004</c:v>
                </c:pt>
                <c:pt idx="10">
                  <c:v>1247.6689449999999</c:v>
                </c:pt>
                <c:pt idx="12">
                  <c:v>4.7511650000000003</c:v>
                </c:pt>
                <c:pt idx="13">
                  <c:v>11.245962</c:v>
                </c:pt>
                <c:pt idx="14">
                  <c:v>167.06715399999999</c:v>
                </c:pt>
              </c:numCache>
            </c:numRef>
          </c:val>
        </c:ser>
        <c:ser>
          <c:idx val="0"/>
          <c:order val="1"/>
          <c:tx>
            <c:strRef>
              <c:f>ElecUseBySector!$H$3</c:f>
              <c:strCache>
                <c:ptCount val="1"/>
                <c:pt idx="0">
                  <c:v>direct use</c:v>
                </c:pt>
              </c:strCache>
            </c:strRef>
          </c:tx>
          <c:spPr>
            <a:solidFill>
              <a:schemeClr val="accent1"/>
            </a:solidFill>
            <a:ln>
              <a:noFill/>
            </a:ln>
            <a:effectLst/>
          </c:spPr>
          <c:invertIfNegative val="0"/>
          <c:cat>
            <c:numRef>
              <c:f>ElecUseBySector!$F$4:$F$18</c:f>
              <c:numCache>
                <c:formatCode>General</c:formatCode>
                <c:ptCount val="15"/>
                <c:pt idx="0">
                  <c:v>1990</c:v>
                </c:pt>
                <c:pt idx="1">
                  <c:v>2017</c:v>
                </c:pt>
                <c:pt idx="2">
                  <c:v>2050</c:v>
                </c:pt>
                <c:pt idx="4">
                  <c:v>1990</c:v>
                </c:pt>
                <c:pt idx="5">
                  <c:v>2017</c:v>
                </c:pt>
                <c:pt idx="6">
                  <c:v>2050</c:v>
                </c:pt>
                <c:pt idx="8">
                  <c:v>1990</c:v>
                </c:pt>
                <c:pt idx="9">
                  <c:v>2017</c:v>
                </c:pt>
                <c:pt idx="10">
                  <c:v>2050</c:v>
                </c:pt>
                <c:pt idx="12">
                  <c:v>1990</c:v>
                </c:pt>
                <c:pt idx="13">
                  <c:v>2017</c:v>
                </c:pt>
                <c:pt idx="14">
                  <c:v>2050</c:v>
                </c:pt>
              </c:numCache>
            </c:numRef>
          </c:cat>
          <c:val>
            <c:numRef>
              <c:f>ElecUseBySector!$H$4:$H$18</c:f>
              <c:numCache>
                <c:formatCode>General</c:formatCode>
                <c:ptCount val="15"/>
                <c:pt idx="0">
                  <c:v>0</c:v>
                </c:pt>
                <c:pt idx="1">
                  <c:v>16.158222656</c:v>
                </c:pt>
                <c:pt idx="2">
                  <c:v>216.87907812500001</c:v>
                </c:pt>
                <c:pt idx="4">
                  <c:v>2.5750076243716351</c:v>
                </c:pt>
                <c:pt idx="5">
                  <c:v>22.222978515999998</c:v>
                </c:pt>
                <c:pt idx="6">
                  <c:v>138.65489062500001</c:v>
                </c:pt>
                <c:pt idx="8">
                  <c:v>57.715992375628083</c:v>
                </c:pt>
                <c:pt idx="9">
                  <c:v>108.36879999999999</c:v>
                </c:pt>
                <c:pt idx="10">
                  <c:v>185.31434800000002</c:v>
                </c:pt>
                <c:pt idx="12">
                  <c:v>0</c:v>
                </c:pt>
                <c:pt idx="13">
                  <c:v>0</c:v>
                </c:pt>
                <c:pt idx="14">
                  <c:v>0</c:v>
                </c:pt>
              </c:numCache>
            </c:numRef>
          </c:val>
        </c:ser>
        <c:dLbls>
          <c:showLegendKey val="0"/>
          <c:showVal val="0"/>
          <c:showCatName val="0"/>
          <c:showSerName val="0"/>
          <c:showPercent val="0"/>
          <c:showBubbleSize val="0"/>
        </c:dLbls>
        <c:gapWidth val="67"/>
        <c:overlap val="100"/>
        <c:axId val="253850672"/>
        <c:axId val="253851232"/>
      </c:barChart>
      <c:catAx>
        <c:axId val="253850672"/>
        <c:scaling>
          <c:orientation val="minMax"/>
        </c:scaling>
        <c:delete val="0"/>
        <c:axPos val="b"/>
        <c:numFmt formatCode="General" sourceLinked="1"/>
        <c:majorTickMark val="none"/>
        <c:minorTickMark val="none"/>
        <c:tickLblPos val="low"/>
        <c:spPr>
          <a:noFill/>
          <a:ln w="9525" cap="flat" cmpd="sng" algn="ctr">
            <a:solidFill>
              <a:schemeClr val="tx1"/>
            </a:solidFill>
            <a:round/>
          </a:ln>
          <a:effectLst/>
        </c:spPr>
        <c:txPr>
          <a:bodyPr rot="-5400000" spcFirstLastPara="1" vertOverflow="ellipsis"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851232"/>
        <c:crosses val="autoZero"/>
        <c:auto val="1"/>
        <c:lblAlgn val="ctr"/>
        <c:lblOffset val="100"/>
        <c:noMultiLvlLbl val="0"/>
      </c:catAx>
      <c:valAx>
        <c:axId val="25385123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850672"/>
        <c:crosses val="autoZero"/>
        <c:crossBetween val="between"/>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44867308253135E-2"/>
          <c:y val="0.19672920686974155"/>
          <c:w val="0.66388463623021599"/>
          <c:h val="0.71689232488240329"/>
        </c:manualLayout>
      </c:layout>
      <c:lineChart>
        <c:grouping val="standard"/>
        <c:varyColors val="0"/>
        <c:ser>
          <c:idx val="0"/>
          <c:order val="0"/>
          <c:tx>
            <c:strRef>
              <c:f>ElecGrowthRate!$C$26</c:f>
              <c:strCache>
                <c:ptCount val="1"/>
                <c:pt idx="0">
                  <c:v>LM</c:v>
                </c:pt>
              </c:strCache>
            </c:strRef>
          </c:tx>
          <c:spPr>
            <a:ln w="22225" cap="rnd">
              <a:solidFill>
                <a:schemeClr val="accent6"/>
              </a:solidFill>
              <a:round/>
            </a:ln>
            <a:effectLst/>
          </c:spPr>
          <c:marker>
            <c:symbol val="none"/>
          </c:marker>
          <c:cat>
            <c:numRef>
              <c:f>ElecGrowthRate!$D$1:$BL$1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ElecGrowthRate!$D$26:$BL$26</c:f>
              <c:numCache>
                <c:formatCode>General</c:formatCode>
                <c:ptCount val="61"/>
                <c:pt idx="0">
                  <c:v>4.9074476176652393</c:v>
                </c:pt>
                <c:pt idx="1">
                  <c:v>3.8334615870908584</c:v>
                </c:pt>
                <c:pt idx="2">
                  <c:v>1.6839974826602822</c:v>
                </c:pt>
                <c:pt idx="3">
                  <c:v>1.8865354137312496</c:v>
                </c:pt>
                <c:pt idx="4">
                  <c:v>2.2014015674333809</c:v>
                </c:pt>
                <c:pt idx="5">
                  <c:v>2.9794631469948429</c:v>
                </c:pt>
                <c:pt idx="6">
                  <c:v>2.7356567735373316</c:v>
                </c:pt>
                <c:pt idx="7">
                  <c:v>2.3356845941609139</c:v>
                </c:pt>
                <c:pt idx="8">
                  <c:v>2.678731110908239</c:v>
                </c:pt>
                <c:pt idx="9">
                  <c:v>2.302328779561913</c:v>
                </c:pt>
                <c:pt idx="10">
                  <c:v>2.8507414862042335</c:v>
                </c:pt>
                <c:pt idx="11">
                  <c:v>1.2685716809089032</c:v>
                </c:pt>
                <c:pt idx="12">
                  <c:v>1.3959046983192502</c:v>
                </c:pt>
                <c:pt idx="13">
                  <c:v>0.642348678836413</c:v>
                </c:pt>
                <c:pt idx="14">
                  <c:v>1.4668719131500252</c:v>
                </c:pt>
                <c:pt idx="15">
                  <c:v>1.6196542392320268</c:v>
                </c:pt>
                <c:pt idx="16">
                  <c:v>1.3897957605746081</c:v>
                </c:pt>
                <c:pt idx="17">
                  <c:v>1.5395455040734918</c:v>
                </c:pt>
                <c:pt idx="18">
                  <c:v>0.48030315950469138</c:v>
                </c:pt>
                <c:pt idx="19">
                  <c:v>-0.8198707553341511</c:v>
                </c:pt>
                <c:pt idx="20">
                  <c:v>-2.9818602849440712E-2</c:v>
                </c:pt>
                <c:pt idx="21">
                  <c:v>0.14153364041495919</c:v>
                </c:pt>
                <c:pt idx="22">
                  <c:v>0.96260522644147084</c:v>
                </c:pt>
                <c:pt idx="23">
                  <c:v>-0.15823993690902149</c:v>
                </c:pt>
                <c:pt idx="24">
                  <c:v>0.17717863731463446</c:v>
                </c:pt>
                <c:pt idx="25">
                  <c:v>0.58674354125456407</c:v>
                </c:pt>
                <c:pt idx="26">
                  <c:v>-0.13426907153923917</c:v>
                </c:pt>
                <c:pt idx="27">
                  <c:v>-0.49749029926871025</c:v>
                </c:pt>
                <c:pt idx="28">
                  <c:v>1.6246941439757023E-2</c:v>
                </c:pt>
                <c:pt idx="29">
                  <c:v>1.064028625061253</c:v>
                </c:pt>
                <c:pt idx="30">
                  <c:v>1.1854931750167275</c:v>
                </c:pt>
                <c:pt idx="31">
                  <c:v>0.73804715290288758</c:v>
                </c:pt>
                <c:pt idx="32">
                  <c:v>0.21530568792460514</c:v>
                </c:pt>
                <c:pt idx="33">
                  <c:v>0.29643230852298696</c:v>
                </c:pt>
                <c:pt idx="34">
                  <c:v>0.43163187707850881</c:v>
                </c:pt>
                <c:pt idx="35">
                  <c:v>0.43958209905725631</c:v>
                </c:pt>
                <c:pt idx="36">
                  <c:v>0.45026548939632871</c:v>
                </c:pt>
                <c:pt idx="37">
                  <c:v>0.46494522108739833</c:v>
                </c:pt>
                <c:pt idx="38">
                  <c:v>0.5491912233172247</c:v>
                </c:pt>
                <c:pt idx="39">
                  <c:v>0.605712144293169</c:v>
                </c:pt>
                <c:pt idx="40">
                  <c:v>0.52287186423156662</c:v>
                </c:pt>
                <c:pt idx="41">
                  <c:v>0.43451274718508959</c:v>
                </c:pt>
                <c:pt idx="42">
                  <c:v>0.34538557428247518</c:v>
                </c:pt>
                <c:pt idx="43">
                  <c:v>0.38516591498942709</c:v>
                </c:pt>
                <c:pt idx="44">
                  <c:v>0.44152613495902493</c:v>
                </c:pt>
                <c:pt idx="45">
                  <c:v>0.51362878771050724</c:v>
                </c:pt>
                <c:pt idx="46">
                  <c:v>0.56541734722768133</c:v>
                </c:pt>
                <c:pt idx="47">
                  <c:v>0.61983223924206854</c:v>
                </c:pt>
                <c:pt idx="48">
                  <c:v>0.6798638320796746</c:v>
                </c:pt>
                <c:pt idx="49">
                  <c:v>0.71197652808829837</c:v>
                </c:pt>
                <c:pt idx="50">
                  <c:v>0.67812754989622359</c:v>
                </c:pt>
                <c:pt idx="51">
                  <c:v>0.63967754971316904</c:v>
                </c:pt>
                <c:pt idx="52">
                  <c:v>0.60226515204724329</c:v>
                </c:pt>
                <c:pt idx="53">
                  <c:v>0.61938752848491596</c:v>
                </c:pt>
                <c:pt idx="54">
                  <c:v>0.61603608326097348</c:v>
                </c:pt>
                <c:pt idx="55">
                  <c:v>0.61438819752428486</c:v>
                </c:pt>
                <c:pt idx="56">
                  <c:v>0.62547660842928732</c:v>
                </c:pt>
                <c:pt idx="57">
                  <c:v>0.64291382054242341</c:v>
                </c:pt>
                <c:pt idx="58">
                  <c:v>0.67906792675422878</c:v>
                </c:pt>
                <c:pt idx="59">
                  <c:v>0.68765964687358405</c:v>
                </c:pt>
                <c:pt idx="60">
                  <c:v>0.70811066186973193</c:v>
                </c:pt>
              </c:numCache>
            </c:numRef>
          </c:val>
          <c:smooth val="0"/>
        </c:ser>
        <c:ser>
          <c:idx val="2"/>
          <c:order val="1"/>
          <c:tx>
            <c:strRef>
              <c:f>ElecGrowthRate!$C$27</c:f>
              <c:strCache>
                <c:ptCount val="1"/>
                <c:pt idx="0">
                  <c:v>HM</c:v>
                </c:pt>
              </c:strCache>
            </c:strRef>
          </c:tx>
          <c:spPr>
            <a:ln w="22225" cap="rnd">
              <a:solidFill>
                <a:schemeClr val="accent1"/>
              </a:solidFill>
              <a:round/>
            </a:ln>
            <a:effectLst/>
          </c:spPr>
          <c:marker>
            <c:symbol val="none"/>
          </c:marker>
          <c:cat>
            <c:numRef>
              <c:f>ElecGrowthRate!$D$1:$BL$1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ElecGrowthRate!$D$27:$BL$27</c:f>
              <c:numCache>
                <c:formatCode>General</c:formatCode>
                <c:ptCount val="61"/>
                <c:pt idx="0">
                  <c:v>4.9074476176652393</c:v>
                </c:pt>
                <c:pt idx="1">
                  <c:v>3.8334615870908584</c:v>
                </c:pt>
                <c:pt idx="2">
                  <c:v>1.6839974826602822</c:v>
                </c:pt>
                <c:pt idx="3">
                  <c:v>1.8865354137312496</c:v>
                </c:pt>
                <c:pt idx="4">
                  <c:v>2.2014015674333809</c:v>
                </c:pt>
                <c:pt idx="5">
                  <c:v>2.9794631469948429</c:v>
                </c:pt>
                <c:pt idx="6">
                  <c:v>2.7356567735373316</c:v>
                </c:pt>
                <c:pt idx="7">
                  <c:v>2.3356845941609139</c:v>
                </c:pt>
                <c:pt idx="8">
                  <c:v>2.678731110908239</c:v>
                </c:pt>
                <c:pt idx="9">
                  <c:v>2.302328779561913</c:v>
                </c:pt>
                <c:pt idx="10">
                  <c:v>2.8507414862042335</c:v>
                </c:pt>
                <c:pt idx="11">
                  <c:v>1.2685716809089032</c:v>
                </c:pt>
                <c:pt idx="12">
                  <c:v>1.3959046983192502</c:v>
                </c:pt>
                <c:pt idx="13">
                  <c:v>0.642348678836413</c:v>
                </c:pt>
                <c:pt idx="14">
                  <c:v>1.4668719131500252</c:v>
                </c:pt>
                <c:pt idx="15">
                  <c:v>1.6196542392320268</c:v>
                </c:pt>
                <c:pt idx="16">
                  <c:v>1.3897957605746081</c:v>
                </c:pt>
                <c:pt idx="17">
                  <c:v>1.5395455040734918</c:v>
                </c:pt>
                <c:pt idx="18">
                  <c:v>0.48030315950469138</c:v>
                </c:pt>
                <c:pt idx="19">
                  <c:v>-0.8198707553341511</c:v>
                </c:pt>
                <c:pt idx="20">
                  <c:v>-2.9818602849440712E-2</c:v>
                </c:pt>
                <c:pt idx="21">
                  <c:v>0.14153364041495919</c:v>
                </c:pt>
                <c:pt idx="22">
                  <c:v>0.96260522644147084</c:v>
                </c:pt>
                <c:pt idx="23">
                  <c:v>-0.15823993690902149</c:v>
                </c:pt>
                <c:pt idx="24">
                  <c:v>0.17717863731463446</c:v>
                </c:pt>
                <c:pt idx="25">
                  <c:v>0.58674354125456407</c:v>
                </c:pt>
                <c:pt idx="26">
                  <c:v>-0.13426907153923917</c:v>
                </c:pt>
                <c:pt idx="27">
                  <c:v>-0.49754083579135466</c:v>
                </c:pt>
                <c:pt idx="28">
                  <c:v>1.3389170668731687E-2</c:v>
                </c:pt>
                <c:pt idx="29">
                  <c:v>1.2942811440854074</c:v>
                </c:pt>
                <c:pt idx="30">
                  <c:v>1.6191578166010467</c:v>
                </c:pt>
                <c:pt idx="31">
                  <c:v>1.3478052276391761</c:v>
                </c:pt>
                <c:pt idx="32">
                  <c:v>0.74130190359766868</c:v>
                </c:pt>
                <c:pt idx="33">
                  <c:v>0.78754716437561267</c:v>
                </c:pt>
                <c:pt idx="34">
                  <c:v>0.86841254584746341</c:v>
                </c:pt>
                <c:pt idx="35">
                  <c:v>0.86831018101505286</c:v>
                </c:pt>
                <c:pt idx="36">
                  <c:v>0.84639864916535856</c:v>
                </c:pt>
                <c:pt idx="37">
                  <c:v>0.88242955076034413</c:v>
                </c:pt>
                <c:pt idx="38">
                  <c:v>0.96525151024207112</c:v>
                </c:pt>
                <c:pt idx="39">
                  <c:v>1.0228958573811342</c:v>
                </c:pt>
                <c:pt idx="40">
                  <c:v>0.95359221161015473</c:v>
                </c:pt>
                <c:pt idx="41">
                  <c:v>0.87948501540744406</c:v>
                </c:pt>
                <c:pt idx="42">
                  <c:v>0.82060072227789771</c:v>
                </c:pt>
                <c:pt idx="43">
                  <c:v>0.87423980604526275</c:v>
                </c:pt>
                <c:pt idx="44">
                  <c:v>0.93927405543392517</c:v>
                </c:pt>
                <c:pt idx="45">
                  <c:v>1.0345432993339898</c:v>
                </c:pt>
                <c:pt idx="46">
                  <c:v>1.1149608653363119</c:v>
                </c:pt>
                <c:pt idx="47">
                  <c:v>1.1830875659558648</c:v>
                </c:pt>
                <c:pt idx="48">
                  <c:v>1.2326467805286123</c:v>
                </c:pt>
                <c:pt idx="49">
                  <c:v>1.2508325395644393</c:v>
                </c:pt>
                <c:pt idx="50">
                  <c:v>1.2338796455968915</c:v>
                </c:pt>
                <c:pt idx="51">
                  <c:v>1.2175885245870877</c:v>
                </c:pt>
                <c:pt idx="52">
                  <c:v>1.2124287636074094</c:v>
                </c:pt>
                <c:pt idx="53">
                  <c:v>1.2582456556413435</c:v>
                </c:pt>
                <c:pt idx="54">
                  <c:v>1.2770974645182953</c:v>
                </c:pt>
                <c:pt idx="55">
                  <c:v>1.2893503857475341</c:v>
                </c:pt>
                <c:pt idx="56">
                  <c:v>1.3193991418284368</c:v>
                </c:pt>
                <c:pt idx="57">
                  <c:v>1.3601092318962671</c:v>
                </c:pt>
                <c:pt idx="58">
                  <c:v>1.3851937411772042</c:v>
                </c:pt>
                <c:pt idx="59">
                  <c:v>1.3660867571375856</c:v>
                </c:pt>
                <c:pt idx="60">
                  <c:v>1.3557607542752814</c:v>
                </c:pt>
              </c:numCache>
            </c:numRef>
          </c:val>
          <c:smooth val="0"/>
        </c:ser>
        <c:ser>
          <c:idx val="1"/>
          <c:order val="2"/>
          <c:tx>
            <c:strRef>
              <c:f>ElecGrowthRate!$C$25</c:f>
              <c:strCache>
                <c:ptCount val="1"/>
                <c:pt idx="0">
                  <c:v>Ref</c:v>
                </c:pt>
              </c:strCache>
            </c:strRef>
          </c:tx>
          <c:spPr>
            <a:ln w="22225" cap="rnd">
              <a:solidFill>
                <a:schemeClr val="tx2"/>
              </a:solidFill>
              <a:round/>
            </a:ln>
            <a:effectLst/>
          </c:spPr>
          <c:marker>
            <c:symbol val="none"/>
          </c:marker>
          <c:cat>
            <c:numRef>
              <c:f>ElecGrowthRate!$D$1:$BL$1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ElecGrowthRate!$D$25:$BL$25</c:f>
              <c:numCache>
                <c:formatCode>General</c:formatCode>
                <c:ptCount val="61"/>
                <c:pt idx="0">
                  <c:v>4.9074476176652393</c:v>
                </c:pt>
                <c:pt idx="1">
                  <c:v>3.8334615870908584</c:v>
                </c:pt>
                <c:pt idx="2">
                  <c:v>1.6839974826602822</c:v>
                </c:pt>
                <c:pt idx="3">
                  <c:v>1.8865354137312496</c:v>
                </c:pt>
                <c:pt idx="4">
                  <c:v>2.2014015674333809</c:v>
                </c:pt>
                <c:pt idx="5">
                  <c:v>2.9794631469948429</c:v>
                </c:pt>
                <c:pt idx="6">
                  <c:v>2.7356567735373316</c:v>
                </c:pt>
                <c:pt idx="7">
                  <c:v>2.3356845941609139</c:v>
                </c:pt>
                <c:pt idx="8">
                  <c:v>2.678731110908239</c:v>
                </c:pt>
                <c:pt idx="9">
                  <c:v>2.302328779561913</c:v>
                </c:pt>
                <c:pt idx="10">
                  <c:v>2.8507414862042335</c:v>
                </c:pt>
                <c:pt idx="11">
                  <c:v>1.2685716809089032</c:v>
                </c:pt>
                <c:pt idx="12">
                  <c:v>1.3959046983192502</c:v>
                </c:pt>
                <c:pt idx="13">
                  <c:v>0.642348678836413</c:v>
                </c:pt>
                <c:pt idx="14">
                  <c:v>1.4668719131500252</c:v>
                </c:pt>
                <c:pt idx="15">
                  <c:v>1.6196542392320268</c:v>
                </c:pt>
                <c:pt idx="16">
                  <c:v>1.3897957605746081</c:v>
                </c:pt>
                <c:pt idx="17">
                  <c:v>1.5395455040734918</c:v>
                </c:pt>
                <c:pt idx="18">
                  <c:v>0.48030315950469138</c:v>
                </c:pt>
                <c:pt idx="19">
                  <c:v>-0.8198707553341511</c:v>
                </c:pt>
                <c:pt idx="20">
                  <c:v>-2.9818602849440712E-2</c:v>
                </c:pt>
                <c:pt idx="21">
                  <c:v>0.14153364041495919</c:v>
                </c:pt>
                <c:pt idx="22">
                  <c:v>0.96260522644147084</c:v>
                </c:pt>
                <c:pt idx="23">
                  <c:v>-0.15823993690902149</c:v>
                </c:pt>
                <c:pt idx="24">
                  <c:v>0.17717863731463446</c:v>
                </c:pt>
                <c:pt idx="25">
                  <c:v>0.58674354125456407</c:v>
                </c:pt>
                <c:pt idx="26">
                  <c:v>-0.13426907153923917</c:v>
                </c:pt>
                <c:pt idx="27">
                  <c:v>-0.49772614543909244</c:v>
                </c:pt>
                <c:pt idx="28">
                  <c:v>6.9917771693051023E-2</c:v>
                </c:pt>
                <c:pt idx="29">
                  <c:v>1.2582198262383493</c:v>
                </c:pt>
                <c:pt idx="30">
                  <c:v>1.545488503827408</c:v>
                </c:pt>
                <c:pt idx="31">
                  <c:v>1.1613527455858197</c:v>
                </c:pt>
                <c:pt idx="32">
                  <c:v>0.60801713705151972</c:v>
                </c:pt>
                <c:pt idx="33">
                  <c:v>0.6339475647495485</c:v>
                </c:pt>
                <c:pt idx="34">
                  <c:v>0.70945328902514149</c:v>
                </c:pt>
                <c:pt idx="35">
                  <c:v>0.67277580429054851</c:v>
                </c:pt>
                <c:pt idx="36">
                  <c:v>0.64015284756062663</c:v>
                </c:pt>
                <c:pt idx="37">
                  <c:v>0.65835017209385782</c:v>
                </c:pt>
                <c:pt idx="38">
                  <c:v>0.74228248500187721</c:v>
                </c:pt>
                <c:pt idx="39">
                  <c:v>0.78059681943321024</c:v>
                </c:pt>
                <c:pt idx="40">
                  <c:v>0.70210796661172026</c:v>
                </c:pt>
                <c:pt idx="41">
                  <c:v>0.6346676551226782</c:v>
                </c:pt>
                <c:pt idx="42">
                  <c:v>0.59627639172969982</c:v>
                </c:pt>
                <c:pt idx="43">
                  <c:v>0.64845339710075667</c:v>
                </c:pt>
                <c:pt idx="44">
                  <c:v>0.70855926944100034</c:v>
                </c:pt>
                <c:pt idx="45">
                  <c:v>0.78137818778529766</c:v>
                </c:pt>
                <c:pt idx="46">
                  <c:v>0.8440298414930103</c:v>
                </c:pt>
                <c:pt idx="47">
                  <c:v>0.88391854200775555</c:v>
                </c:pt>
                <c:pt idx="48">
                  <c:v>0.91344821155052713</c:v>
                </c:pt>
                <c:pt idx="49">
                  <c:v>0.92406694575226656</c:v>
                </c:pt>
                <c:pt idx="50">
                  <c:v>0.88955555977539014</c:v>
                </c:pt>
                <c:pt idx="51">
                  <c:v>0.86232523890228396</c:v>
                </c:pt>
                <c:pt idx="52">
                  <c:v>0.84496705567487229</c:v>
                </c:pt>
                <c:pt idx="53">
                  <c:v>0.87878502388241131</c:v>
                </c:pt>
                <c:pt idx="54">
                  <c:v>0.89939686155704468</c:v>
                </c:pt>
                <c:pt idx="55">
                  <c:v>0.93149214721119922</c:v>
                </c:pt>
                <c:pt idx="56">
                  <c:v>0.9659793208912637</c:v>
                </c:pt>
                <c:pt idx="57">
                  <c:v>1.0012526242934472</c:v>
                </c:pt>
                <c:pt idx="58">
                  <c:v>1.0060757944205578</c:v>
                </c:pt>
                <c:pt idx="59">
                  <c:v>0.9954161919153659</c:v>
                </c:pt>
                <c:pt idx="60">
                  <c:v>1.0150007522091942</c:v>
                </c:pt>
              </c:numCache>
            </c:numRef>
          </c:val>
          <c:smooth val="0"/>
        </c:ser>
        <c:dLbls>
          <c:showLegendKey val="0"/>
          <c:showVal val="0"/>
          <c:showCatName val="0"/>
          <c:showSerName val="0"/>
          <c:showPercent val="0"/>
          <c:showBubbleSize val="0"/>
        </c:dLbls>
        <c:smooth val="0"/>
        <c:axId val="253854592"/>
        <c:axId val="253855152"/>
        <c:extLst/>
      </c:lineChart>
      <c:catAx>
        <c:axId val="253854592"/>
        <c:scaling>
          <c:orientation val="minMax"/>
        </c:scaling>
        <c:delete val="0"/>
        <c:axPos val="b"/>
        <c:numFmt formatCode="General" sourceLinked="1"/>
        <c:majorTickMark val="cross"/>
        <c:minorTickMark val="none"/>
        <c:tickLblPos val="low"/>
        <c:spPr>
          <a:noFill/>
          <a:ln w="12700"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855152"/>
        <c:crosses val="autoZero"/>
        <c:auto val="1"/>
        <c:lblAlgn val="ctr"/>
        <c:lblOffset val="100"/>
        <c:tickLblSkip val="10"/>
        <c:tickMarkSkip val="10"/>
        <c:noMultiLvlLbl val="0"/>
      </c:catAx>
      <c:valAx>
        <c:axId val="253855152"/>
        <c:scaling>
          <c:orientation val="minMax"/>
          <c:max val="5"/>
          <c:min val="-1"/>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3854592"/>
        <c:crossesAt val="28"/>
        <c:crossBetween val="midCat"/>
        <c:majorUnit val="1"/>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448673082531347E-2"/>
          <c:y val="0.19381688598493266"/>
          <c:w val="0.54478859516110378"/>
          <c:h val="0.69640671043086266"/>
        </c:manualLayout>
      </c:layout>
      <c:lineChart>
        <c:grouping val="standard"/>
        <c:varyColors val="0"/>
        <c:ser>
          <c:idx val="0"/>
          <c:order val="0"/>
          <c:tx>
            <c:strRef>
              <c:f>ElecPriceAvg!$C$26</c:f>
              <c:strCache>
                <c:ptCount val="1"/>
                <c:pt idx="0">
                  <c:v>Ref_CPP</c:v>
                </c:pt>
              </c:strCache>
            </c:strRef>
          </c:tx>
          <c:spPr>
            <a:ln w="22225" cap="rnd">
              <a:solidFill>
                <a:schemeClr val="accent5">
                  <a:lumMod val="60000"/>
                  <a:lumOff val="40000"/>
                </a:schemeClr>
              </a:solidFill>
              <a:round/>
            </a:ln>
            <a:effectLst/>
          </c:spPr>
          <c:marker>
            <c:symbol val="none"/>
          </c:marker>
          <c:cat>
            <c:numRef>
              <c:f>ElecPriceAvg!$D$1:$AR$1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ElecPriceAvg!$D$26:$AR$26</c:f>
              <c:numCache>
                <c:formatCode>General</c:formatCode>
                <c:ptCount val="41"/>
                <c:pt idx="0">
                  <c:v>9.83</c:v>
                </c:pt>
                <c:pt idx="1">
                  <c:v>9.9</c:v>
                </c:pt>
                <c:pt idx="2">
                  <c:v>9.84</c:v>
                </c:pt>
                <c:pt idx="3">
                  <c:v>10.07</c:v>
                </c:pt>
                <c:pt idx="4">
                  <c:v>10.44</c:v>
                </c:pt>
                <c:pt idx="5">
                  <c:v>10.41</c:v>
                </c:pt>
                <c:pt idx="6">
                  <c:v>10.28</c:v>
                </c:pt>
                <c:pt idx="7">
                  <c:v>10.555171</c:v>
                </c:pt>
                <c:pt idx="8">
                  <c:v>10.587023</c:v>
                </c:pt>
                <c:pt idx="9">
                  <c:v>10.692701</c:v>
                </c:pt>
                <c:pt idx="10">
                  <c:v>10.928063999999999</c:v>
                </c:pt>
                <c:pt idx="11">
                  <c:v>10.928137</c:v>
                </c:pt>
                <c:pt idx="12">
                  <c:v>11.137152</c:v>
                </c:pt>
                <c:pt idx="13">
                  <c:v>11.237752</c:v>
                </c:pt>
                <c:pt idx="14">
                  <c:v>11.258903</c:v>
                </c:pt>
                <c:pt idx="15">
                  <c:v>11.47015</c:v>
                </c:pt>
                <c:pt idx="16">
                  <c:v>11.583052</c:v>
                </c:pt>
                <c:pt idx="17">
                  <c:v>11.609718000000001</c:v>
                </c:pt>
                <c:pt idx="18">
                  <c:v>11.683228</c:v>
                </c:pt>
                <c:pt idx="19">
                  <c:v>11.736972</c:v>
                </c:pt>
                <c:pt idx="20">
                  <c:v>11.784122</c:v>
                </c:pt>
                <c:pt idx="21">
                  <c:v>11.814728000000001</c:v>
                </c:pt>
                <c:pt idx="22">
                  <c:v>11.787808</c:v>
                </c:pt>
                <c:pt idx="23">
                  <c:v>11.781465000000001</c:v>
                </c:pt>
                <c:pt idx="24">
                  <c:v>11.768005</c:v>
                </c:pt>
                <c:pt idx="25">
                  <c:v>11.743136</c:v>
                </c:pt>
                <c:pt idx="26">
                  <c:v>11.733179</c:v>
                </c:pt>
                <c:pt idx="27">
                  <c:v>11.709395000000001</c:v>
                </c:pt>
                <c:pt idx="28">
                  <c:v>11.687773</c:v>
                </c:pt>
                <c:pt idx="29">
                  <c:v>11.662559999999999</c:v>
                </c:pt>
                <c:pt idx="30">
                  <c:v>11.644812999999999</c:v>
                </c:pt>
                <c:pt idx="31">
                  <c:v>11.625693</c:v>
                </c:pt>
                <c:pt idx="32">
                  <c:v>11.591594000000001</c:v>
                </c:pt>
                <c:pt idx="33">
                  <c:v>11.555108000000001</c:v>
                </c:pt>
                <c:pt idx="34">
                  <c:v>11.553928000000001</c:v>
                </c:pt>
                <c:pt idx="35">
                  <c:v>11.578549000000001</c:v>
                </c:pt>
                <c:pt idx="36">
                  <c:v>11.576371999999999</c:v>
                </c:pt>
                <c:pt idx="37">
                  <c:v>11.558094000000001</c:v>
                </c:pt>
                <c:pt idx="38">
                  <c:v>11.552880999999999</c:v>
                </c:pt>
                <c:pt idx="39">
                  <c:v>11.531731000000001</c:v>
                </c:pt>
                <c:pt idx="40">
                  <c:v>11.508596000000001</c:v>
                </c:pt>
              </c:numCache>
            </c:numRef>
          </c:val>
          <c:smooth val="0"/>
        </c:ser>
        <c:ser>
          <c:idx val="1"/>
          <c:order val="1"/>
          <c:tx>
            <c:strRef>
              <c:f>ElecPriceAvg!$C$27</c:f>
              <c:strCache>
                <c:ptCount val="1"/>
                <c:pt idx="0">
                  <c:v>HGR</c:v>
                </c:pt>
              </c:strCache>
            </c:strRef>
          </c:tx>
          <c:spPr>
            <a:ln w="22225" cap="rnd">
              <a:solidFill>
                <a:schemeClr val="accent3"/>
              </a:solidFill>
              <a:round/>
            </a:ln>
            <a:effectLst/>
          </c:spPr>
          <c:marker>
            <c:symbol val="none"/>
          </c:marker>
          <c:cat>
            <c:numRef>
              <c:f>ElecPriceAvg!$D$1:$AR$1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ElecPriceAvg!$D$27:$AR$27</c:f>
              <c:numCache>
                <c:formatCode>General</c:formatCode>
                <c:ptCount val="41"/>
                <c:pt idx="0">
                  <c:v>9.83</c:v>
                </c:pt>
                <c:pt idx="1">
                  <c:v>9.9</c:v>
                </c:pt>
                <c:pt idx="2">
                  <c:v>9.84</c:v>
                </c:pt>
                <c:pt idx="3">
                  <c:v>10.07</c:v>
                </c:pt>
                <c:pt idx="4">
                  <c:v>10.44</c:v>
                </c:pt>
                <c:pt idx="5">
                  <c:v>10.41</c:v>
                </c:pt>
                <c:pt idx="6">
                  <c:v>10.28</c:v>
                </c:pt>
                <c:pt idx="7">
                  <c:v>10.553991999999999</c:v>
                </c:pt>
                <c:pt idx="8">
                  <c:v>10.582067</c:v>
                </c:pt>
                <c:pt idx="9">
                  <c:v>10.643115</c:v>
                </c:pt>
                <c:pt idx="10">
                  <c:v>10.823926</c:v>
                </c:pt>
                <c:pt idx="11">
                  <c:v>10.759752000000001</c:v>
                </c:pt>
                <c:pt idx="12">
                  <c:v>10.746368</c:v>
                </c:pt>
                <c:pt idx="13">
                  <c:v>10.71139</c:v>
                </c:pt>
                <c:pt idx="14">
                  <c:v>10.659217999999999</c:v>
                </c:pt>
                <c:pt idx="15">
                  <c:v>10.67906</c:v>
                </c:pt>
                <c:pt idx="16">
                  <c:v>10.721698</c:v>
                </c:pt>
                <c:pt idx="17">
                  <c:v>10.725711</c:v>
                </c:pt>
                <c:pt idx="18">
                  <c:v>10.733696999999999</c:v>
                </c:pt>
                <c:pt idx="19">
                  <c:v>10.713146999999999</c:v>
                </c:pt>
                <c:pt idx="20">
                  <c:v>10.719514999999999</c:v>
                </c:pt>
                <c:pt idx="21">
                  <c:v>10.723303</c:v>
                </c:pt>
                <c:pt idx="22">
                  <c:v>10.715045999999999</c:v>
                </c:pt>
                <c:pt idx="23">
                  <c:v>10.700060000000001</c:v>
                </c:pt>
                <c:pt idx="24">
                  <c:v>10.675348</c:v>
                </c:pt>
                <c:pt idx="25">
                  <c:v>10.640927</c:v>
                </c:pt>
                <c:pt idx="26">
                  <c:v>10.615732</c:v>
                </c:pt>
                <c:pt idx="27">
                  <c:v>10.597897</c:v>
                </c:pt>
                <c:pt idx="28">
                  <c:v>10.552735</c:v>
                </c:pt>
                <c:pt idx="29">
                  <c:v>10.530239</c:v>
                </c:pt>
                <c:pt idx="30">
                  <c:v>10.505884</c:v>
                </c:pt>
                <c:pt idx="31">
                  <c:v>10.444186</c:v>
                </c:pt>
                <c:pt idx="32">
                  <c:v>10.422029</c:v>
                </c:pt>
                <c:pt idx="33">
                  <c:v>10.372185999999999</c:v>
                </c:pt>
                <c:pt idx="34">
                  <c:v>10.339489</c:v>
                </c:pt>
                <c:pt idx="35">
                  <c:v>10.298415</c:v>
                </c:pt>
                <c:pt idx="36">
                  <c:v>10.272024999999999</c:v>
                </c:pt>
                <c:pt idx="37">
                  <c:v>10.239176</c:v>
                </c:pt>
                <c:pt idx="38">
                  <c:v>10.199479999999999</c:v>
                </c:pt>
                <c:pt idx="39">
                  <c:v>10.165075</c:v>
                </c:pt>
                <c:pt idx="40">
                  <c:v>10.126253999999999</c:v>
                </c:pt>
              </c:numCache>
            </c:numRef>
          </c:val>
          <c:smooth val="0"/>
        </c:ser>
        <c:ser>
          <c:idx val="2"/>
          <c:order val="2"/>
          <c:tx>
            <c:strRef>
              <c:f>ElecPriceAvg!$C$28</c:f>
              <c:strCache>
                <c:ptCount val="1"/>
                <c:pt idx="0">
                  <c:v>LGR</c:v>
                </c:pt>
              </c:strCache>
            </c:strRef>
          </c:tx>
          <c:spPr>
            <a:ln w="22225" cap="rnd">
              <a:solidFill>
                <a:schemeClr val="accent2"/>
              </a:solidFill>
              <a:round/>
            </a:ln>
            <a:effectLst/>
          </c:spPr>
          <c:marker>
            <c:symbol val="none"/>
          </c:marker>
          <c:cat>
            <c:numRef>
              <c:f>ElecPriceAvg!$D$1:$AR$1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ElecPriceAvg!$D$28:$AR$28</c:f>
              <c:numCache>
                <c:formatCode>General</c:formatCode>
                <c:ptCount val="41"/>
                <c:pt idx="0">
                  <c:v>9.83</c:v>
                </c:pt>
                <c:pt idx="1">
                  <c:v>9.9</c:v>
                </c:pt>
                <c:pt idx="2">
                  <c:v>9.84</c:v>
                </c:pt>
                <c:pt idx="3">
                  <c:v>10.07</c:v>
                </c:pt>
                <c:pt idx="4">
                  <c:v>10.44</c:v>
                </c:pt>
                <c:pt idx="5">
                  <c:v>10.41</c:v>
                </c:pt>
                <c:pt idx="6">
                  <c:v>10.28</c:v>
                </c:pt>
                <c:pt idx="7">
                  <c:v>10.556321000000001</c:v>
                </c:pt>
                <c:pt idx="8">
                  <c:v>10.587471000000001</c:v>
                </c:pt>
                <c:pt idx="9">
                  <c:v>10.910247999999999</c:v>
                </c:pt>
                <c:pt idx="10">
                  <c:v>11.425033000000001</c:v>
                </c:pt>
                <c:pt idx="11">
                  <c:v>11.530801</c:v>
                </c:pt>
                <c:pt idx="12">
                  <c:v>11.625042000000001</c:v>
                </c:pt>
                <c:pt idx="13">
                  <c:v>11.729089999999999</c:v>
                </c:pt>
                <c:pt idx="14">
                  <c:v>11.810293</c:v>
                </c:pt>
                <c:pt idx="15">
                  <c:v>11.926273999999999</c:v>
                </c:pt>
                <c:pt idx="16">
                  <c:v>12.029498</c:v>
                </c:pt>
                <c:pt idx="17">
                  <c:v>12.084868999999999</c:v>
                </c:pt>
                <c:pt idx="18">
                  <c:v>12.111727999999999</c:v>
                </c:pt>
                <c:pt idx="19">
                  <c:v>12.153796</c:v>
                </c:pt>
                <c:pt idx="20">
                  <c:v>12.184692</c:v>
                </c:pt>
                <c:pt idx="21">
                  <c:v>12.222880999999999</c:v>
                </c:pt>
                <c:pt idx="22">
                  <c:v>12.26355</c:v>
                </c:pt>
                <c:pt idx="23">
                  <c:v>12.315438</c:v>
                </c:pt>
                <c:pt idx="24">
                  <c:v>12.286413</c:v>
                </c:pt>
                <c:pt idx="25">
                  <c:v>12.270049999999999</c:v>
                </c:pt>
                <c:pt idx="26">
                  <c:v>12.298584</c:v>
                </c:pt>
                <c:pt idx="27">
                  <c:v>12.376258999999999</c:v>
                </c:pt>
                <c:pt idx="28">
                  <c:v>12.390756</c:v>
                </c:pt>
                <c:pt idx="29">
                  <c:v>12.373474</c:v>
                </c:pt>
                <c:pt idx="30">
                  <c:v>12.341238000000001</c:v>
                </c:pt>
                <c:pt idx="31">
                  <c:v>12.355781</c:v>
                </c:pt>
                <c:pt idx="32">
                  <c:v>12.355677</c:v>
                </c:pt>
                <c:pt idx="33">
                  <c:v>12.382675000000001</c:v>
                </c:pt>
                <c:pt idx="34">
                  <c:v>12.458817</c:v>
                </c:pt>
                <c:pt idx="35">
                  <c:v>12.493663</c:v>
                </c:pt>
                <c:pt idx="36">
                  <c:v>12.466353</c:v>
                </c:pt>
                <c:pt idx="37">
                  <c:v>12.481586</c:v>
                </c:pt>
                <c:pt idx="38">
                  <c:v>12.535888999999999</c:v>
                </c:pt>
                <c:pt idx="39">
                  <c:v>12.606721</c:v>
                </c:pt>
                <c:pt idx="40">
                  <c:v>12.684623</c:v>
                </c:pt>
              </c:numCache>
            </c:numRef>
          </c:val>
          <c:smooth val="0"/>
        </c:ser>
        <c:ser>
          <c:idx val="4"/>
          <c:order val="3"/>
          <c:tx>
            <c:strRef>
              <c:f>ElecPriceAvg!$C$29</c:f>
              <c:strCache>
                <c:ptCount val="1"/>
                <c:pt idx="0">
                  <c:v>HMac</c:v>
                </c:pt>
              </c:strCache>
            </c:strRef>
          </c:tx>
          <c:spPr>
            <a:ln w="22225" cap="rnd">
              <a:solidFill>
                <a:schemeClr val="accent1"/>
              </a:solidFill>
              <a:round/>
            </a:ln>
            <a:effectLst/>
          </c:spPr>
          <c:marker>
            <c:symbol val="none"/>
          </c:marker>
          <c:cat>
            <c:numRef>
              <c:f>ElecPriceAvg!$D$1:$AR$1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ElecPriceAvg!$D$29:$AR$29</c:f>
              <c:numCache>
                <c:formatCode>General</c:formatCode>
                <c:ptCount val="41"/>
                <c:pt idx="0">
                  <c:v>9.83</c:v>
                </c:pt>
                <c:pt idx="1">
                  <c:v>9.9</c:v>
                </c:pt>
                <c:pt idx="2">
                  <c:v>9.84</c:v>
                </c:pt>
                <c:pt idx="3">
                  <c:v>10.07</c:v>
                </c:pt>
                <c:pt idx="4">
                  <c:v>10.44</c:v>
                </c:pt>
                <c:pt idx="5">
                  <c:v>10.41</c:v>
                </c:pt>
                <c:pt idx="6">
                  <c:v>10.28</c:v>
                </c:pt>
                <c:pt idx="7">
                  <c:v>10.555605</c:v>
                </c:pt>
                <c:pt idx="8">
                  <c:v>10.584735</c:v>
                </c:pt>
                <c:pt idx="9">
                  <c:v>10.729492</c:v>
                </c:pt>
                <c:pt idx="10">
                  <c:v>11.024442000000001</c:v>
                </c:pt>
                <c:pt idx="11">
                  <c:v>11.076694</c:v>
                </c:pt>
                <c:pt idx="12">
                  <c:v>11.159319</c:v>
                </c:pt>
                <c:pt idx="13">
                  <c:v>11.176636</c:v>
                </c:pt>
                <c:pt idx="14">
                  <c:v>11.211143</c:v>
                </c:pt>
                <c:pt idx="15">
                  <c:v>11.306618</c:v>
                </c:pt>
                <c:pt idx="16">
                  <c:v>11.342938999999999</c:v>
                </c:pt>
                <c:pt idx="17">
                  <c:v>11.325545999999999</c:v>
                </c:pt>
                <c:pt idx="18">
                  <c:v>11.337095</c:v>
                </c:pt>
                <c:pt idx="19">
                  <c:v>11.339404</c:v>
                </c:pt>
                <c:pt idx="20">
                  <c:v>11.360041000000001</c:v>
                </c:pt>
                <c:pt idx="21">
                  <c:v>11.390511999999999</c:v>
                </c:pt>
                <c:pt idx="22">
                  <c:v>11.414033</c:v>
                </c:pt>
                <c:pt idx="23">
                  <c:v>11.407845999999999</c:v>
                </c:pt>
                <c:pt idx="24">
                  <c:v>11.388355000000001</c:v>
                </c:pt>
                <c:pt idx="25">
                  <c:v>11.366593999999999</c:v>
                </c:pt>
                <c:pt idx="26">
                  <c:v>11.342715999999999</c:v>
                </c:pt>
                <c:pt idx="27">
                  <c:v>11.340168999999999</c:v>
                </c:pt>
                <c:pt idx="28">
                  <c:v>11.347412</c:v>
                </c:pt>
                <c:pt idx="29">
                  <c:v>11.351611999999999</c:v>
                </c:pt>
                <c:pt idx="30">
                  <c:v>11.353261</c:v>
                </c:pt>
                <c:pt idx="31">
                  <c:v>11.361886999999999</c:v>
                </c:pt>
                <c:pt idx="32">
                  <c:v>11.363822000000001</c:v>
                </c:pt>
                <c:pt idx="33">
                  <c:v>11.339086</c:v>
                </c:pt>
                <c:pt idx="34">
                  <c:v>11.377427000000001</c:v>
                </c:pt>
                <c:pt idx="35">
                  <c:v>11.406148</c:v>
                </c:pt>
                <c:pt idx="36">
                  <c:v>11.361088000000001</c:v>
                </c:pt>
                <c:pt idx="37">
                  <c:v>11.358371</c:v>
                </c:pt>
                <c:pt idx="38">
                  <c:v>11.393528</c:v>
                </c:pt>
                <c:pt idx="39">
                  <c:v>11.414548</c:v>
                </c:pt>
                <c:pt idx="40">
                  <c:v>11.440887999999999</c:v>
                </c:pt>
              </c:numCache>
            </c:numRef>
          </c:val>
          <c:smooth val="0"/>
        </c:ser>
        <c:ser>
          <c:idx val="5"/>
          <c:order val="4"/>
          <c:tx>
            <c:strRef>
              <c:f>ElecPriceAvg!$C$30</c:f>
              <c:strCache>
                <c:ptCount val="1"/>
                <c:pt idx="0">
                  <c:v>LMac</c:v>
                </c:pt>
              </c:strCache>
            </c:strRef>
          </c:tx>
          <c:spPr>
            <a:ln w="22225" cap="rnd">
              <a:solidFill>
                <a:schemeClr val="accent6"/>
              </a:solidFill>
              <a:round/>
            </a:ln>
            <a:effectLst/>
          </c:spPr>
          <c:marker>
            <c:symbol val="none"/>
          </c:marker>
          <c:cat>
            <c:numRef>
              <c:f>ElecPriceAvg!$D$1:$AR$1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ElecPriceAvg!$D$30:$AR$30</c:f>
              <c:numCache>
                <c:formatCode>General</c:formatCode>
                <c:ptCount val="41"/>
                <c:pt idx="0">
                  <c:v>9.83</c:v>
                </c:pt>
                <c:pt idx="1">
                  <c:v>9.9</c:v>
                </c:pt>
                <c:pt idx="2">
                  <c:v>9.84</c:v>
                </c:pt>
                <c:pt idx="3">
                  <c:v>10.07</c:v>
                </c:pt>
                <c:pt idx="4">
                  <c:v>10.44</c:v>
                </c:pt>
                <c:pt idx="5">
                  <c:v>10.41</c:v>
                </c:pt>
                <c:pt idx="6">
                  <c:v>10.28</c:v>
                </c:pt>
                <c:pt idx="7">
                  <c:v>10.555315</c:v>
                </c:pt>
                <c:pt idx="8">
                  <c:v>10.590032000000001</c:v>
                </c:pt>
                <c:pt idx="9">
                  <c:v>10.827647000000001</c:v>
                </c:pt>
                <c:pt idx="10">
                  <c:v>11.178614</c:v>
                </c:pt>
                <c:pt idx="11">
                  <c:v>11.217038000000001</c:v>
                </c:pt>
                <c:pt idx="12">
                  <c:v>11.283804999999999</c:v>
                </c:pt>
                <c:pt idx="13">
                  <c:v>11.321835999999999</c:v>
                </c:pt>
                <c:pt idx="14">
                  <c:v>11.345208</c:v>
                </c:pt>
                <c:pt idx="15">
                  <c:v>11.37871</c:v>
                </c:pt>
                <c:pt idx="16">
                  <c:v>11.391544</c:v>
                </c:pt>
                <c:pt idx="17">
                  <c:v>11.369002999999999</c:v>
                </c:pt>
                <c:pt idx="18">
                  <c:v>11.356802999999999</c:v>
                </c:pt>
                <c:pt idx="19">
                  <c:v>11.326480999999999</c:v>
                </c:pt>
                <c:pt idx="20">
                  <c:v>11.323332000000001</c:v>
                </c:pt>
                <c:pt idx="21">
                  <c:v>11.353909</c:v>
                </c:pt>
                <c:pt idx="22">
                  <c:v>11.394140999999999</c:v>
                </c:pt>
                <c:pt idx="23">
                  <c:v>11.373113</c:v>
                </c:pt>
                <c:pt idx="24">
                  <c:v>11.328196999999999</c:v>
                </c:pt>
                <c:pt idx="25">
                  <c:v>11.290134</c:v>
                </c:pt>
                <c:pt idx="26">
                  <c:v>11.27177</c:v>
                </c:pt>
                <c:pt idx="27">
                  <c:v>11.227149000000001</c:v>
                </c:pt>
                <c:pt idx="28">
                  <c:v>11.197684000000001</c:v>
                </c:pt>
                <c:pt idx="29">
                  <c:v>11.171358</c:v>
                </c:pt>
                <c:pt idx="30">
                  <c:v>11.140936999999999</c:v>
                </c:pt>
                <c:pt idx="31">
                  <c:v>11.138847</c:v>
                </c:pt>
                <c:pt idx="32">
                  <c:v>11.120737</c:v>
                </c:pt>
                <c:pt idx="33">
                  <c:v>11.091068999999999</c:v>
                </c:pt>
                <c:pt idx="34">
                  <c:v>11.082765999999999</c:v>
                </c:pt>
                <c:pt idx="35">
                  <c:v>11.113189</c:v>
                </c:pt>
                <c:pt idx="36">
                  <c:v>11.123665000000001</c:v>
                </c:pt>
                <c:pt idx="37">
                  <c:v>11.135026</c:v>
                </c:pt>
                <c:pt idx="38">
                  <c:v>11.142048000000001</c:v>
                </c:pt>
                <c:pt idx="39">
                  <c:v>11.145443</c:v>
                </c:pt>
                <c:pt idx="40">
                  <c:v>11.149023</c:v>
                </c:pt>
              </c:numCache>
            </c:numRef>
          </c:val>
          <c:smooth val="0"/>
        </c:ser>
        <c:ser>
          <c:idx val="6"/>
          <c:order val="5"/>
          <c:tx>
            <c:strRef>
              <c:f>ElecPriceAvg!$C$31</c:f>
              <c:strCache>
                <c:ptCount val="1"/>
                <c:pt idx="0">
                  <c:v>HP</c:v>
                </c:pt>
              </c:strCache>
            </c:strRef>
          </c:tx>
          <c:spPr>
            <a:ln w="22225" cap="rnd">
              <a:solidFill>
                <a:schemeClr val="accent4"/>
              </a:solidFill>
              <a:round/>
            </a:ln>
            <a:effectLst/>
          </c:spPr>
          <c:marker>
            <c:symbol val="none"/>
          </c:marker>
          <c:cat>
            <c:numRef>
              <c:f>ElecPriceAvg!$D$1:$AR$1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ElecPriceAvg!$D$31:$AR$31</c:f>
              <c:numCache>
                <c:formatCode>General</c:formatCode>
                <c:ptCount val="41"/>
                <c:pt idx="0">
                  <c:v>9.83</c:v>
                </c:pt>
                <c:pt idx="1">
                  <c:v>9.9</c:v>
                </c:pt>
                <c:pt idx="2">
                  <c:v>9.84</c:v>
                </c:pt>
                <c:pt idx="3">
                  <c:v>10.07</c:v>
                </c:pt>
                <c:pt idx="4">
                  <c:v>10.44</c:v>
                </c:pt>
                <c:pt idx="5">
                  <c:v>10.41</c:v>
                </c:pt>
                <c:pt idx="6">
                  <c:v>10.28</c:v>
                </c:pt>
                <c:pt idx="7">
                  <c:v>10.556195000000001</c:v>
                </c:pt>
                <c:pt idx="8">
                  <c:v>10.589188</c:v>
                </c:pt>
                <c:pt idx="9">
                  <c:v>10.762841</c:v>
                </c:pt>
                <c:pt idx="10">
                  <c:v>11.071695</c:v>
                </c:pt>
                <c:pt idx="11">
                  <c:v>11.114190000000001</c:v>
                </c:pt>
                <c:pt idx="12">
                  <c:v>11.086859</c:v>
                </c:pt>
                <c:pt idx="13">
                  <c:v>11.007356</c:v>
                </c:pt>
                <c:pt idx="14">
                  <c:v>10.98035</c:v>
                </c:pt>
                <c:pt idx="15">
                  <c:v>11.004823</c:v>
                </c:pt>
                <c:pt idx="16">
                  <c:v>11.050095000000001</c:v>
                </c:pt>
                <c:pt idx="17">
                  <c:v>11.066585999999999</c:v>
                </c:pt>
                <c:pt idx="18">
                  <c:v>11.092404</c:v>
                </c:pt>
                <c:pt idx="19">
                  <c:v>11.139104</c:v>
                </c:pt>
                <c:pt idx="20">
                  <c:v>11.176517</c:v>
                </c:pt>
                <c:pt idx="21">
                  <c:v>11.238039000000001</c:v>
                </c:pt>
                <c:pt idx="22">
                  <c:v>11.288316999999999</c:v>
                </c:pt>
                <c:pt idx="23">
                  <c:v>11.30175</c:v>
                </c:pt>
                <c:pt idx="24">
                  <c:v>11.315298</c:v>
                </c:pt>
                <c:pt idx="25">
                  <c:v>11.301429000000001</c:v>
                </c:pt>
                <c:pt idx="26">
                  <c:v>11.291952999999999</c:v>
                </c:pt>
                <c:pt idx="27">
                  <c:v>11.245399000000001</c:v>
                </c:pt>
                <c:pt idx="28">
                  <c:v>11.224898</c:v>
                </c:pt>
                <c:pt idx="29">
                  <c:v>11.236886999999999</c:v>
                </c:pt>
                <c:pt idx="30">
                  <c:v>11.254493</c:v>
                </c:pt>
                <c:pt idx="31">
                  <c:v>11.289766999999999</c:v>
                </c:pt>
                <c:pt idx="32">
                  <c:v>11.225453</c:v>
                </c:pt>
                <c:pt idx="33">
                  <c:v>11.230454999999999</c:v>
                </c:pt>
                <c:pt idx="34">
                  <c:v>11.330672</c:v>
                </c:pt>
                <c:pt idx="35">
                  <c:v>11.379704</c:v>
                </c:pt>
                <c:pt idx="36">
                  <c:v>11.361520000000001</c:v>
                </c:pt>
                <c:pt idx="37">
                  <c:v>11.387107</c:v>
                </c:pt>
                <c:pt idx="38">
                  <c:v>11.420931</c:v>
                </c:pt>
                <c:pt idx="39">
                  <c:v>11.410157</c:v>
                </c:pt>
                <c:pt idx="40">
                  <c:v>11.384669000000001</c:v>
                </c:pt>
              </c:numCache>
            </c:numRef>
          </c:val>
          <c:smooth val="0"/>
        </c:ser>
        <c:ser>
          <c:idx val="7"/>
          <c:order val="6"/>
          <c:tx>
            <c:strRef>
              <c:f>ElecPriceAvg!$C$32</c:f>
              <c:strCache>
                <c:ptCount val="1"/>
                <c:pt idx="0">
                  <c:v>LP</c:v>
                </c:pt>
              </c:strCache>
            </c:strRef>
          </c:tx>
          <c:spPr>
            <a:ln w="22225" cap="rnd">
              <a:solidFill>
                <a:schemeClr val="accent5"/>
              </a:solidFill>
              <a:round/>
            </a:ln>
            <a:effectLst/>
          </c:spPr>
          <c:marker>
            <c:symbol val="none"/>
          </c:marker>
          <c:cat>
            <c:numRef>
              <c:f>ElecPriceAvg!$D$1:$AR$1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ElecPriceAvg!$D$32:$AR$32</c:f>
              <c:numCache>
                <c:formatCode>General</c:formatCode>
                <c:ptCount val="41"/>
                <c:pt idx="0">
                  <c:v>9.83</c:v>
                </c:pt>
                <c:pt idx="1">
                  <c:v>9.9</c:v>
                </c:pt>
                <c:pt idx="2">
                  <c:v>9.84</c:v>
                </c:pt>
                <c:pt idx="3">
                  <c:v>10.07</c:v>
                </c:pt>
                <c:pt idx="4">
                  <c:v>10.44</c:v>
                </c:pt>
                <c:pt idx="5">
                  <c:v>10.41</c:v>
                </c:pt>
                <c:pt idx="6">
                  <c:v>10.28</c:v>
                </c:pt>
                <c:pt idx="7">
                  <c:v>10.555847999999999</c:v>
                </c:pt>
                <c:pt idx="8">
                  <c:v>10.582395</c:v>
                </c:pt>
                <c:pt idx="9">
                  <c:v>10.587118</c:v>
                </c:pt>
                <c:pt idx="10">
                  <c:v>10.687647999999999</c:v>
                </c:pt>
                <c:pt idx="11">
                  <c:v>10.681160999999999</c:v>
                </c:pt>
                <c:pt idx="12">
                  <c:v>10.748561</c:v>
                </c:pt>
                <c:pt idx="13">
                  <c:v>10.833837000000001</c:v>
                </c:pt>
                <c:pt idx="14">
                  <c:v>10.89855</c:v>
                </c:pt>
                <c:pt idx="15">
                  <c:v>10.935829</c:v>
                </c:pt>
                <c:pt idx="16">
                  <c:v>11.006914999999999</c:v>
                </c:pt>
                <c:pt idx="17">
                  <c:v>11.027654</c:v>
                </c:pt>
                <c:pt idx="18">
                  <c:v>11.048583000000001</c:v>
                </c:pt>
                <c:pt idx="19">
                  <c:v>11.060772999999999</c:v>
                </c:pt>
                <c:pt idx="20">
                  <c:v>11.0802</c:v>
                </c:pt>
                <c:pt idx="21">
                  <c:v>11.119123</c:v>
                </c:pt>
                <c:pt idx="22">
                  <c:v>11.148937999999999</c:v>
                </c:pt>
                <c:pt idx="23">
                  <c:v>11.163093999999999</c:v>
                </c:pt>
                <c:pt idx="24">
                  <c:v>11.154273999999999</c:v>
                </c:pt>
                <c:pt idx="25">
                  <c:v>11.144923</c:v>
                </c:pt>
                <c:pt idx="26">
                  <c:v>11.141895999999999</c:v>
                </c:pt>
                <c:pt idx="27">
                  <c:v>11.137727999999999</c:v>
                </c:pt>
                <c:pt idx="28">
                  <c:v>11.134759000000001</c:v>
                </c:pt>
                <c:pt idx="29">
                  <c:v>11.135306</c:v>
                </c:pt>
                <c:pt idx="30">
                  <c:v>11.133597999999999</c:v>
                </c:pt>
                <c:pt idx="31">
                  <c:v>11.131277000000001</c:v>
                </c:pt>
                <c:pt idx="32">
                  <c:v>11.123862000000001</c:v>
                </c:pt>
                <c:pt idx="33">
                  <c:v>11.089527</c:v>
                </c:pt>
                <c:pt idx="34">
                  <c:v>11.081899999999999</c:v>
                </c:pt>
                <c:pt idx="35">
                  <c:v>11.094882</c:v>
                </c:pt>
                <c:pt idx="36">
                  <c:v>11.116204</c:v>
                </c:pt>
                <c:pt idx="37">
                  <c:v>11.139708000000001</c:v>
                </c:pt>
                <c:pt idx="38">
                  <c:v>11.106135</c:v>
                </c:pt>
                <c:pt idx="39">
                  <c:v>11.085293999999999</c:v>
                </c:pt>
                <c:pt idx="40">
                  <c:v>11.069145000000001</c:v>
                </c:pt>
              </c:numCache>
            </c:numRef>
          </c:val>
          <c:smooth val="0"/>
        </c:ser>
        <c:ser>
          <c:idx val="3"/>
          <c:order val="7"/>
          <c:tx>
            <c:strRef>
              <c:f>ElecPriceAvg!$C$25</c:f>
              <c:strCache>
                <c:ptCount val="1"/>
                <c:pt idx="0">
                  <c:v>Ref</c:v>
                </c:pt>
              </c:strCache>
            </c:strRef>
          </c:tx>
          <c:spPr>
            <a:ln w="22225" cap="rnd">
              <a:solidFill>
                <a:schemeClr val="tx2"/>
              </a:solidFill>
              <a:round/>
            </a:ln>
            <a:effectLst/>
          </c:spPr>
          <c:marker>
            <c:symbol val="none"/>
          </c:marker>
          <c:cat>
            <c:numRef>
              <c:f>ElecPriceAvg!$D$1:$AR$1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ElecPriceAvg!$D$25:$AR$25</c:f>
              <c:numCache>
                <c:formatCode>General</c:formatCode>
                <c:ptCount val="41"/>
                <c:pt idx="0">
                  <c:v>9.83</c:v>
                </c:pt>
                <c:pt idx="1">
                  <c:v>9.9</c:v>
                </c:pt>
                <c:pt idx="2">
                  <c:v>9.84</c:v>
                </c:pt>
                <c:pt idx="3">
                  <c:v>10.07</c:v>
                </c:pt>
                <c:pt idx="4">
                  <c:v>10.44</c:v>
                </c:pt>
                <c:pt idx="5">
                  <c:v>10.41</c:v>
                </c:pt>
                <c:pt idx="6">
                  <c:v>10.28</c:v>
                </c:pt>
                <c:pt idx="7">
                  <c:v>10.553604999999999</c:v>
                </c:pt>
                <c:pt idx="8">
                  <c:v>10.585921000000001</c:v>
                </c:pt>
                <c:pt idx="9">
                  <c:v>10.685043</c:v>
                </c:pt>
                <c:pt idx="10">
                  <c:v>10.919848</c:v>
                </c:pt>
                <c:pt idx="11">
                  <c:v>10.911846000000001</c:v>
                </c:pt>
                <c:pt idx="12">
                  <c:v>10.946035999999999</c:v>
                </c:pt>
                <c:pt idx="13">
                  <c:v>10.970078000000001</c:v>
                </c:pt>
                <c:pt idx="14">
                  <c:v>10.999420000000001</c:v>
                </c:pt>
                <c:pt idx="15">
                  <c:v>11.118292</c:v>
                </c:pt>
                <c:pt idx="16">
                  <c:v>11.153934</c:v>
                </c:pt>
                <c:pt idx="17">
                  <c:v>11.175653000000001</c:v>
                </c:pt>
                <c:pt idx="18">
                  <c:v>11.186795999999999</c:v>
                </c:pt>
                <c:pt idx="19">
                  <c:v>11.200566999999999</c:v>
                </c:pt>
                <c:pt idx="20">
                  <c:v>11.226089</c:v>
                </c:pt>
                <c:pt idx="21">
                  <c:v>11.258444000000001</c:v>
                </c:pt>
                <c:pt idx="22">
                  <c:v>11.25947</c:v>
                </c:pt>
                <c:pt idx="23">
                  <c:v>11.253092000000001</c:v>
                </c:pt>
                <c:pt idx="24">
                  <c:v>11.237973999999999</c:v>
                </c:pt>
                <c:pt idx="25">
                  <c:v>11.21733</c:v>
                </c:pt>
                <c:pt idx="26">
                  <c:v>11.209674</c:v>
                </c:pt>
                <c:pt idx="27">
                  <c:v>11.195769</c:v>
                </c:pt>
                <c:pt idx="28">
                  <c:v>11.196059</c:v>
                </c:pt>
                <c:pt idx="29">
                  <c:v>11.193319000000001</c:v>
                </c:pt>
                <c:pt idx="30">
                  <c:v>11.184046</c:v>
                </c:pt>
                <c:pt idx="31">
                  <c:v>11.171219000000001</c:v>
                </c:pt>
                <c:pt idx="32">
                  <c:v>11.148908</c:v>
                </c:pt>
                <c:pt idx="33">
                  <c:v>11.124496000000001</c:v>
                </c:pt>
                <c:pt idx="34">
                  <c:v>11.104827999999999</c:v>
                </c:pt>
                <c:pt idx="35">
                  <c:v>11.085863</c:v>
                </c:pt>
                <c:pt idx="36">
                  <c:v>11.047267</c:v>
                </c:pt>
                <c:pt idx="37">
                  <c:v>11.036255000000001</c:v>
                </c:pt>
                <c:pt idx="38">
                  <c:v>11.054353000000001</c:v>
                </c:pt>
                <c:pt idx="39">
                  <c:v>11.041585</c:v>
                </c:pt>
                <c:pt idx="40">
                  <c:v>10.976836</c:v>
                </c:pt>
              </c:numCache>
            </c:numRef>
          </c:val>
          <c:smooth val="0"/>
        </c:ser>
        <c:dLbls>
          <c:showLegendKey val="0"/>
          <c:showVal val="0"/>
          <c:showCatName val="0"/>
          <c:showSerName val="0"/>
          <c:showPercent val="0"/>
          <c:showBubbleSize val="0"/>
        </c:dLbls>
        <c:smooth val="0"/>
        <c:axId val="254920128"/>
        <c:axId val="254920688"/>
      </c:lineChart>
      <c:catAx>
        <c:axId val="25492012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20688"/>
        <c:crosses val="autoZero"/>
        <c:auto val="1"/>
        <c:lblAlgn val="ctr"/>
        <c:lblOffset val="100"/>
        <c:tickLblSkip val="10"/>
        <c:tickMarkSkip val="10"/>
        <c:noMultiLvlLbl val="0"/>
      </c:catAx>
      <c:valAx>
        <c:axId val="254920688"/>
        <c:scaling>
          <c:orientation val="minMax"/>
          <c:min val="6"/>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20128"/>
        <c:crossesAt val="8"/>
        <c:crossBetween val="midCat"/>
        <c:majorUnit val="2"/>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361329833770772E-2"/>
          <c:y val="0.21738857110946239"/>
          <c:w val="0.59891943901443878"/>
          <c:h val="0.67890322220360755"/>
        </c:manualLayout>
      </c:layout>
      <c:barChart>
        <c:barDir val="col"/>
        <c:grouping val="stacked"/>
        <c:varyColors val="0"/>
        <c:ser>
          <c:idx val="0"/>
          <c:order val="0"/>
          <c:tx>
            <c:strRef>
              <c:f>ElecPriceComponents!$D$7</c:f>
              <c:strCache>
                <c:ptCount val="1"/>
                <c:pt idx="0">
                  <c:v>Generation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ElecPriceComponents!$E$4:$I$4</c:f>
              <c:numCache>
                <c:formatCode>General</c:formatCode>
                <c:ptCount val="5"/>
                <c:pt idx="0">
                  <c:v>2017</c:v>
                </c:pt>
                <c:pt idx="1">
                  <c:v>2020</c:v>
                </c:pt>
                <c:pt idx="2">
                  <c:v>2030</c:v>
                </c:pt>
                <c:pt idx="3">
                  <c:v>2040</c:v>
                </c:pt>
                <c:pt idx="4">
                  <c:v>2050</c:v>
                </c:pt>
              </c:numCache>
            </c:numRef>
          </c:cat>
          <c:val>
            <c:numRef>
              <c:f>ElecPriceComponents!$E$7:$I$7</c:f>
              <c:numCache>
                <c:formatCode>0.00</c:formatCode>
                <c:ptCount val="5"/>
                <c:pt idx="0">
                  <c:v>6.2540139999999997</c:v>
                </c:pt>
                <c:pt idx="1">
                  <c:v>6.3245459999999998</c:v>
                </c:pt>
                <c:pt idx="2">
                  <c:v>5.9571719999999999</c:v>
                </c:pt>
                <c:pt idx="3">
                  <c:v>5.7428650000000001</c:v>
                </c:pt>
                <c:pt idx="4">
                  <c:v>5.624409</c:v>
                </c:pt>
              </c:numCache>
            </c:numRef>
          </c:val>
        </c:ser>
        <c:ser>
          <c:idx val="1"/>
          <c:order val="1"/>
          <c:tx>
            <c:strRef>
              <c:f>ElecPriceComponents!$D$6</c:f>
              <c:strCache>
                <c:ptCount val="1"/>
                <c:pt idx="0">
                  <c:v>Transmission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ElecPriceComponents!$E$4:$I$4</c:f>
              <c:numCache>
                <c:formatCode>General</c:formatCode>
                <c:ptCount val="5"/>
                <c:pt idx="0">
                  <c:v>2017</c:v>
                </c:pt>
                <c:pt idx="1">
                  <c:v>2020</c:v>
                </c:pt>
                <c:pt idx="2">
                  <c:v>2030</c:v>
                </c:pt>
                <c:pt idx="3">
                  <c:v>2040</c:v>
                </c:pt>
                <c:pt idx="4">
                  <c:v>2050</c:v>
                </c:pt>
              </c:numCache>
            </c:numRef>
          </c:cat>
          <c:val>
            <c:numRef>
              <c:f>ElecPriceComponents!$E$6:$I$6</c:f>
              <c:numCache>
                <c:formatCode>0.00</c:formatCode>
                <c:ptCount val="5"/>
                <c:pt idx="0">
                  <c:v>1.3237639999999999</c:v>
                </c:pt>
                <c:pt idx="1">
                  <c:v>1.436911</c:v>
                </c:pt>
                <c:pt idx="2">
                  <c:v>1.570344</c:v>
                </c:pt>
                <c:pt idx="3">
                  <c:v>1.6514930000000001</c:v>
                </c:pt>
                <c:pt idx="4">
                  <c:v>1.6388959999999999</c:v>
                </c:pt>
              </c:numCache>
            </c:numRef>
          </c:val>
        </c:ser>
        <c:ser>
          <c:idx val="2"/>
          <c:order val="2"/>
          <c:tx>
            <c:strRef>
              <c:f>ElecPriceComponents!$D$5</c:f>
              <c:strCache>
                <c:ptCount val="1"/>
                <c:pt idx="0">
                  <c:v>Distribution</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ElecPriceComponents!$E$4:$I$4</c:f>
              <c:numCache>
                <c:formatCode>General</c:formatCode>
                <c:ptCount val="5"/>
                <c:pt idx="0">
                  <c:v>2017</c:v>
                </c:pt>
                <c:pt idx="1">
                  <c:v>2020</c:v>
                </c:pt>
                <c:pt idx="2">
                  <c:v>2030</c:v>
                </c:pt>
                <c:pt idx="3">
                  <c:v>2040</c:v>
                </c:pt>
                <c:pt idx="4">
                  <c:v>2050</c:v>
                </c:pt>
              </c:numCache>
            </c:numRef>
          </c:cat>
          <c:val>
            <c:numRef>
              <c:f>ElecPriceComponents!$E$5:$I$5</c:f>
              <c:numCache>
                <c:formatCode>0.00</c:formatCode>
                <c:ptCount val="5"/>
                <c:pt idx="0">
                  <c:v>2.9812810000000001</c:v>
                </c:pt>
                <c:pt idx="1">
                  <c:v>3.1595460000000002</c:v>
                </c:pt>
                <c:pt idx="2">
                  <c:v>3.6991610000000001</c:v>
                </c:pt>
                <c:pt idx="3">
                  <c:v>3.796468</c:v>
                </c:pt>
                <c:pt idx="4">
                  <c:v>3.7338749999999998</c:v>
                </c:pt>
              </c:numCache>
            </c:numRef>
          </c:val>
        </c:ser>
        <c:dLbls>
          <c:dLblPos val="ctr"/>
          <c:showLegendKey val="0"/>
          <c:showVal val="1"/>
          <c:showCatName val="0"/>
          <c:showSerName val="0"/>
          <c:showPercent val="0"/>
          <c:showBubbleSize val="0"/>
        </c:dLbls>
        <c:gapWidth val="27"/>
        <c:overlap val="100"/>
        <c:axId val="254924048"/>
        <c:axId val="254924608"/>
      </c:barChart>
      <c:catAx>
        <c:axId val="254924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24608"/>
        <c:crosses val="autoZero"/>
        <c:auto val="1"/>
        <c:lblAlgn val="ctr"/>
        <c:lblOffset val="100"/>
        <c:noMultiLvlLbl val="0"/>
      </c:catAx>
      <c:valAx>
        <c:axId val="2549246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24048"/>
        <c:crossesAt val="2"/>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userShapes r:id="rId4"/>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096639367826683"/>
          <c:y val="6.7662031057635949E-2"/>
          <c:w val="0.78470798104069761"/>
          <c:h val="0.84570969829236631"/>
        </c:manualLayout>
      </c:layout>
      <c:lineChart>
        <c:grouping val="standard"/>
        <c:varyColors val="0"/>
        <c:ser>
          <c:idx val="0"/>
          <c:order val="0"/>
          <c:tx>
            <c:strRef>
              <c:f>gen_mix_HGR!$C$25</c:f>
              <c:strCache>
                <c:ptCount val="1"/>
                <c:pt idx="0">
                  <c:v>Coal</c:v>
                </c:pt>
              </c:strCache>
            </c:strRef>
          </c:tx>
          <c:spPr>
            <a:ln w="22225" cap="rnd">
              <a:solidFill>
                <a:schemeClr val="tx1"/>
              </a:solidFill>
              <a:round/>
            </a:ln>
            <a:effectLst/>
          </c:spPr>
          <c:marker>
            <c:symbol val="none"/>
          </c:marker>
          <c:cat>
            <c:numRef>
              <c:f>gen_mix_HGR!$D$1:$AR$1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gen_mix_HGR!$D$25:$AR$25</c:f>
              <c:numCache>
                <c:formatCode>General</c:formatCode>
                <c:ptCount val="41"/>
                <c:pt idx="0">
                  <c:v>1847.2902790000001</c:v>
                </c:pt>
                <c:pt idx="1">
                  <c:v>1733.4300049999999</c:v>
                </c:pt>
                <c:pt idx="2">
                  <c:v>1514.0429449999999</c:v>
                </c:pt>
                <c:pt idx="3">
                  <c:v>1581.114716</c:v>
                </c:pt>
                <c:pt idx="4">
                  <c:v>1581.7103500000001</c:v>
                </c:pt>
                <c:pt idx="5">
                  <c:v>1352.3981969999998</c:v>
                </c:pt>
                <c:pt idx="6">
                  <c:v>1241.705933</c:v>
                </c:pt>
                <c:pt idx="7">
                  <c:v>1253.057129</c:v>
                </c:pt>
                <c:pt idx="8">
                  <c:v>1241.6298830000001</c:v>
                </c:pt>
                <c:pt idx="9">
                  <c:v>1105.4233400000001</c:v>
                </c:pt>
                <c:pt idx="10">
                  <c:v>1091.0275879999999</c:v>
                </c:pt>
                <c:pt idx="11">
                  <c:v>989.97351100000003</c:v>
                </c:pt>
                <c:pt idx="12">
                  <c:v>931.73919699999999</c:v>
                </c:pt>
                <c:pt idx="13">
                  <c:v>919.72869900000001</c:v>
                </c:pt>
                <c:pt idx="14">
                  <c:v>904.661743</c:v>
                </c:pt>
                <c:pt idx="15">
                  <c:v>908.57879600000001</c:v>
                </c:pt>
                <c:pt idx="16">
                  <c:v>925.10668899999996</c:v>
                </c:pt>
                <c:pt idx="17">
                  <c:v>935.55773899999997</c:v>
                </c:pt>
                <c:pt idx="18">
                  <c:v>940.79083300000002</c:v>
                </c:pt>
                <c:pt idx="19">
                  <c:v>938.76403800000003</c:v>
                </c:pt>
                <c:pt idx="20">
                  <c:v>934.81256099999996</c:v>
                </c:pt>
                <c:pt idx="21">
                  <c:v>916.72070299999996</c:v>
                </c:pt>
                <c:pt idx="22">
                  <c:v>907.36084000000005</c:v>
                </c:pt>
                <c:pt idx="23">
                  <c:v>896.02319299999999</c:v>
                </c:pt>
                <c:pt idx="24">
                  <c:v>886.16198699999995</c:v>
                </c:pt>
                <c:pt idx="25">
                  <c:v>881.80664100000001</c:v>
                </c:pt>
                <c:pt idx="26">
                  <c:v>875.69494599999996</c:v>
                </c:pt>
                <c:pt idx="27">
                  <c:v>864.55688499999997</c:v>
                </c:pt>
                <c:pt idx="28">
                  <c:v>852.50726299999997</c:v>
                </c:pt>
                <c:pt idx="29">
                  <c:v>843.40173300000004</c:v>
                </c:pt>
                <c:pt idx="30">
                  <c:v>829.11114499999996</c:v>
                </c:pt>
                <c:pt idx="31">
                  <c:v>822.79553199999998</c:v>
                </c:pt>
                <c:pt idx="32">
                  <c:v>807.56274399999995</c:v>
                </c:pt>
                <c:pt idx="33">
                  <c:v>795.87872300000004</c:v>
                </c:pt>
                <c:pt idx="34">
                  <c:v>790.42889400000001</c:v>
                </c:pt>
                <c:pt idx="35">
                  <c:v>788.06921399999999</c:v>
                </c:pt>
                <c:pt idx="36">
                  <c:v>787.38897699999995</c:v>
                </c:pt>
                <c:pt idx="37">
                  <c:v>783.96453899999995</c:v>
                </c:pt>
                <c:pt idx="38">
                  <c:v>777.02221699999996</c:v>
                </c:pt>
                <c:pt idx="39">
                  <c:v>770.95013400000005</c:v>
                </c:pt>
                <c:pt idx="40">
                  <c:v>768.39129600000001</c:v>
                </c:pt>
              </c:numCache>
            </c:numRef>
          </c:val>
          <c:smooth val="0"/>
        </c:ser>
        <c:ser>
          <c:idx val="1"/>
          <c:order val="1"/>
          <c:tx>
            <c:strRef>
              <c:f>gen_mix_HGR!$C$26</c:f>
              <c:strCache>
                <c:ptCount val="1"/>
                <c:pt idx="0">
                  <c:v>Renewable</c:v>
                </c:pt>
              </c:strCache>
            </c:strRef>
          </c:tx>
          <c:spPr>
            <a:ln w="22225" cap="rnd">
              <a:solidFill>
                <a:schemeClr val="accent3"/>
              </a:solidFill>
              <a:round/>
            </a:ln>
            <a:effectLst/>
          </c:spPr>
          <c:marker>
            <c:symbol val="none"/>
          </c:marker>
          <c:cat>
            <c:numRef>
              <c:f>gen_mix_HGR!$D$1:$AR$1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gen_mix_HGR!$D$26:$AR$26</c:f>
              <c:numCache>
                <c:formatCode>General</c:formatCode>
                <c:ptCount val="41"/>
                <c:pt idx="0">
                  <c:v>427.37607700000001</c:v>
                </c:pt>
                <c:pt idx="1">
                  <c:v>513.336097</c:v>
                </c:pt>
                <c:pt idx="2">
                  <c:v>494.573193</c:v>
                </c:pt>
                <c:pt idx="3">
                  <c:v>522.07344899999998</c:v>
                </c:pt>
                <c:pt idx="4">
                  <c:v>538.57932000000005</c:v>
                </c:pt>
                <c:pt idx="5">
                  <c:v>544.24099000000001</c:v>
                </c:pt>
                <c:pt idx="6">
                  <c:v>629.67694100000006</c:v>
                </c:pt>
                <c:pt idx="7">
                  <c:v>690.82153300000004</c:v>
                </c:pt>
                <c:pt idx="8">
                  <c:v>684.28002900000001</c:v>
                </c:pt>
                <c:pt idx="9">
                  <c:v>759.86669900000004</c:v>
                </c:pt>
                <c:pt idx="10">
                  <c:v>863.23156700000004</c:v>
                </c:pt>
                <c:pt idx="11">
                  <c:v>895.52331500000003</c:v>
                </c:pt>
                <c:pt idx="12">
                  <c:v>905.43481399999996</c:v>
                </c:pt>
                <c:pt idx="13">
                  <c:v>914.08593800000006</c:v>
                </c:pt>
                <c:pt idx="14">
                  <c:v>922.45117200000004</c:v>
                </c:pt>
                <c:pt idx="15">
                  <c:v>934.06463599999995</c:v>
                </c:pt>
                <c:pt idx="16">
                  <c:v>945.00994900000001</c:v>
                </c:pt>
                <c:pt idx="17">
                  <c:v>962.70568800000001</c:v>
                </c:pt>
                <c:pt idx="18">
                  <c:v>977.06262200000003</c:v>
                </c:pt>
                <c:pt idx="19">
                  <c:v>990.78332499999999</c:v>
                </c:pt>
                <c:pt idx="20">
                  <c:v>1007.27356</c:v>
                </c:pt>
                <c:pt idx="21">
                  <c:v>1027.561279</c:v>
                </c:pt>
                <c:pt idx="22">
                  <c:v>1041.82251</c:v>
                </c:pt>
                <c:pt idx="23">
                  <c:v>1052.536499</c:v>
                </c:pt>
                <c:pt idx="24">
                  <c:v>1068.003784</c:v>
                </c:pt>
                <c:pt idx="25">
                  <c:v>1084.229004</c:v>
                </c:pt>
                <c:pt idx="26">
                  <c:v>1105.080933</c:v>
                </c:pt>
                <c:pt idx="27">
                  <c:v>1124.2531739999999</c:v>
                </c:pt>
                <c:pt idx="28">
                  <c:v>1144.0622559999999</c:v>
                </c:pt>
                <c:pt idx="29">
                  <c:v>1162.602539</c:v>
                </c:pt>
                <c:pt idx="30">
                  <c:v>1181.666626</c:v>
                </c:pt>
                <c:pt idx="31">
                  <c:v>1199.990845</c:v>
                </c:pt>
                <c:pt idx="32">
                  <c:v>1224.768311</c:v>
                </c:pt>
                <c:pt idx="33">
                  <c:v>1244.921875</c:v>
                </c:pt>
                <c:pt idx="34">
                  <c:v>1264.0593260000001</c:v>
                </c:pt>
                <c:pt idx="35">
                  <c:v>1281.256592</c:v>
                </c:pt>
                <c:pt idx="36">
                  <c:v>1297.7685550000001</c:v>
                </c:pt>
                <c:pt idx="37">
                  <c:v>1316.200439</c:v>
                </c:pt>
                <c:pt idx="38">
                  <c:v>1334.4420170000001</c:v>
                </c:pt>
                <c:pt idx="39">
                  <c:v>1354.2719729999999</c:v>
                </c:pt>
                <c:pt idx="40">
                  <c:v>1374.3937989999999</c:v>
                </c:pt>
              </c:numCache>
            </c:numRef>
          </c:val>
          <c:smooth val="0"/>
        </c:ser>
        <c:ser>
          <c:idx val="2"/>
          <c:order val="2"/>
          <c:tx>
            <c:strRef>
              <c:f>gen_mix_HGR!$C$27</c:f>
              <c:strCache>
                <c:ptCount val="1"/>
                <c:pt idx="0">
                  <c:v>Natural Gas</c:v>
                </c:pt>
              </c:strCache>
            </c:strRef>
          </c:tx>
          <c:spPr>
            <a:ln w="22225" cap="rnd">
              <a:solidFill>
                <a:schemeClr val="accent1"/>
              </a:solidFill>
              <a:round/>
            </a:ln>
            <a:effectLst/>
          </c:spPr>
          <c:marker>
            <c:symbol val="none"/>
          </c:marker>
          <c:cat>
            <c:numRef>
              <c:f>gen_mix_HGR!$D$1:$AR$1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gen_mix_HGR!$D$27:$AR$27</c:f>
              <c:numCache>
                <c:formatCode>General</c:formatCode>
                <c:ptCount val="41"/>
                <c:pt idx="0">
                  <c:v>987.69723399999998</c:v>
                </c:pt>
                <c:pt idx="1">
                  <c:v>1013.688929</c:v>
                </c:pt>
                <c:pt idx="2">
                  <c:v>1225.8941749999999</c:v>
                </c:pt>
                <c:pt idx="3">
                  <c:v>1124.83556</c:v>
                </c:pt>
                <c:pt idx="4">
                  <c:v>1126.608958</c:v>
                </c:pt>
                <c:pt idx="5">
                  <c:v>1333.4821100000001</c:v>
                </c:pt>
                <c:pt idx="6">
                  <c:v>1383.0031739999999</c:v>
                </c:pt>
                <c:pt idx="7">
                  <c:v>1267.4711910000001</c:v>
                </c:pt>
                <c:pt idx="8">
                  <c:v>1343.487793</c:v>
                </c:pt>
                <c:pt idx="9">
                  <c:v>1513.6141359999999</c:v>
                </c:pt>
                <c:pt idx="10">
                  <c:v>1478.695068</c:v>
                </c:pt>
                <c:pt idx="11">
                  <c:v>1574.8923339999999</c:v>
                </c:pt>
                <c:pt idx="12">
                  <c:v>1653.454712</c:v>
                </c:pt>
                <c:pt idx="13">
                  <c:v>1747.4735109999999</c:v>
                </c:pt>
                <c:pt idx="14">
                  <c:v>1797.3657229999999</c:v>
                </c:pt>
                <c:pt idx="15">
                  <c:v>1849.6357419999999</c:v>
                </c:pt>
                <c:pt idx="16">
                  <c:v>1890.828125</c:v>
                </c:pt>
                <c:pt idx="17">
                  <c:v>1908.544678</c:v>
                </c:pt>
                <c:pt idx="18">
                  <c:v>1932.047607</c:v>
                </c:pt>
                <c:pt idx="19">
                  <c:v>1955.705688</c:v>
                </c:pt>
                <c:pt idx="20">
                  <c:v>1978.800293</c:v>
                </c:pt>
                <c:pt idx="21">
                  <c:v>2034.895874</c:v>
                </c:pt>
                <c:pt idx="22">
                  <c:v>2067.4262699999999</c:v>
                </c:pt>
                <c:pt idx="23">
                  <c:v>2109.5095209999999</c:v>
                </c:pt>
                <c:pt idx="24">
                  <c:v>2147.6467290000001</c:v>
                </c:pt>
                <c:pt idx="25">
                  <c:v>2198.6669919999999</c:v>
                </c:pt>
                <c:pt idx="26">
                  <c:v>2242.0874020000001</c:v>
                </c:pt>
                <c:pt idx="27">
                  <c:v>2284.5180660000001</c:v>
                </c:pt>
                <c:pt idx="28">
                  <c:v>2322.571289</c:v>
                </c:pt>
                <c:pt idx="29">
                  <c:v>2364.1889649999998</c:v>
                </c:pt>
                <c:pt idx="30">
                  <c:v>2397.16626</c:v>
                </c:pt>
                <c:pt idx="31">
                  <c:v>2429.1875</c:v>
                </c:pt>
                <c:pt idx="32">
                  <c:v>2464.6989749999998</c:v>
                </c:pt>
                <c:pt idx="33">
                  <c:v>2505.359375</c:v>
                </c:pt>
                <c:pt idx="34">
                  <c:v>2544.9916990000002</c:v>
                </c:pt>
                <c:pt idx="35">
                  <c:v>2583.951904</c:v>
                </c:pt>
                <c:pt idx="36">
                  <c:v>2623.1052249999998</c:v>
                </c:pt>
                <c:pt idx="37">
                  <c:v>2673.2666020000001</c:v>
                </c:pt>
                <c:pt idx="38">
                  <c:v>2725.4145509999998</c:v>
                </c:pt>
                <c:pt idx="39">
                  <c:v>2775.8315429999998</c:v>
                </c:pt>
                <c:pt idx="40">
                  <c:v>2827.7224120000001</c:v>
                </c:pt>
              </c:numCache>
            </c:numRef>
          </c:val>
          <c:smooth val="0"/>
        </c:ser>
        <c:ser>
          <c:idx val="3"/>
          <c:order val="3"/>
          <c:tx>
            <c:strRef>
              <c:f>gen_mix_HGR!$C$24</c:f>
              <c:strCache>
                <c:ptCount val="1"/>
                <c:pt idx="0">
                  <c:v>Nuclear</c:v>
                </c:pt>
              </c:strCache>
            </c:strRef>
          </c:tx>
          <c:spPr>
            <a:ln w="22225" cap="rnd">
              <a:solidFill>
                <a:schemeClr val="accent5"/>
              </a:solidFill>
              <a:round/>
            </a:ln>
            <a:effectLst/>
          </c:spPr>
          <c:marker>
            <c:symbol val="none"/>
          </c:marker>
          <c:cat>
            <c:numRef>
              <c:f>gen_mix_HGR!$D$1:$AR$1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gen_mix_HGR!$D$24:$AR$24</c:f>
              <c:numCache>
                <c:formatCode>General</c:formatCode>
                <c:ptCount val="41"/>
                <c:pt idx="0">
                  <c:v>806.968301</c:v>
                </c:pt>
                <c:pt idx="1">
                  <c:v>790.20436700000005</c:v>
                </c:pt>
                <c:pt idx="2">
                  <c:v>769.33124899999996</c:v>
                </c:pt>
                <c:pt idx="3">
                  <c:v>789.01647300000002</c:v>
                </c:pt>
                <c:pt idx="4">
                  <c:v>797.16598199999999</c:v>
                </c:pt>
                <c:pt idx="5">
                  <c:v>797.17787699999997</c:v>
                </c:pt>
                <c:pt idx="6">
                  <c:v>804.239014</c:v>
                </c:pt>
                <c:pt idx="7">
                  <c:v>792.31756600000006</c:v>
                </c:pt>
                <c:pt idx="8">
                  <c:v>797.01440400000001</c:v>
                </c:pt>
                <c:pt idx="9">
                  <c:v>788.09143100000006</c:v>
                </c:pt>
                <c:pt idx="10">
                  <c:v>764.66918899999996</c:v>
                </c:pt>
                <c:pt idx="11">
                  <c:v>761.21075399999995</c:v>
                </c:pt>
                <c:pt idx="12">
                  <c:v>763.61108400000001</c:v>
                </c:pt>
                <c:pt idx="13">
                  <c:v>708.36511199999995</c:v>
                </c:pt>
                <c:pt idx="14">
                  <c:v>700.31494099999998</c:v>
                </c:pt>
                <c:pt idx="15">
                  <c:v>659.53271500000005</c:v>
                </c:pt>
                <c:pt idx="16">
                  <c:v>626.00091599999996</c:v>
                </c:pt>
                <c:pt idx="17">
                  <c:v>610.25799600000005</c:v>
                </c:pt>
                <c:pt idx="18">
                  <c:v>600.73315400000001</c:v>
                </c:pt>
                <c:pt idx="19">
                  <c:v>598.33642599999996</c:v>
                </c:pt>
                <c:pt idx="20">
                  <c:v>588.35076900000001</c:v>
                </c:pt>
                <c:pt idx="21">
                  <c:v>557.95043899999996</c:v>
                </c:pt>
                <c:pt idx="22">
                  <c:v>549.88897699999995</c:v>
                </c:pt>
                <c:pt idx="23">
                  <c:v>541.20239300000003</c:v>
                </c:pt>
                <c:pt idx="24">
                  <c:v>535.40240500000004</c:v>
                </c:pt>
                <c:pt idx="25">
                  <c:v>512.76769999999999</c:v>
                </c:pt>
                <c:pt idx="26">
                  <c:v>498.44107100000002</c:v>
                </c:pt>
                <c:pt idx="27">
                  <c:v>491.350708</c:v>
                </c:pt>
                <c:pt idx="28">
                  <c:v>493.20706200000001</c:v>
                </c:pt>
                <c:pt idx="29">
                  <c:v>487.48510700000003</c:v>
                </c:pt>
                <c:pt idx="30">
                  <c:v>489.745026</c:v>
                </c:pt>
                <c:pt idx="31">
                  <c:v>489.81509399999999</c:v>
                </c:pt>
                <c:pt idx="32">
                  <c:v>488.30670199999997</c:v>
                </c:pt>
                <c:pt idx="33">
                  <c:v>486.79852299999999</c:v>
                </c:pt>
                <c:pt idx="34">
                  <c:v>485.29202299999997</c:v>
                </c:pt>
                <c:pt idx="35">
                  <c:v>483.78085299999998</c:v>
                </c:pt>
                <c:pt idx="36">
                  <c:v>482.38348400000001</c:v>
                </c:pt>
                <c:pt idx="37">
                  <c:v>472.74527</c:v>
                </c:pt>
                <c:pt idx="38">
                  <c:v>464.73065200000002</c:v>
                </c:pt>
                <c:pt idx="39">
                  <c:v>457.00759900000003</c:v>
                </c:pt>
                <c:pt idx="40">
                  <c:v>446.04187000000002</c:v>
                </c:pt>
              </c:numCache>
            </c:numRef>
          </c:val>
          <c:smooth val="0"/>
        </c:ser>
        <c:dLbls>
          <c:showLegendKey val="0"/>
          <c:showVal val="0"/>
          <c:showCatName val="0"/>
          <c:showSerName val="0"/>
          <c:showPercent val="0"/>
          <c:showBubbleSize val="0"/>
        </c:dLbls>
        <c:smooth val="0"/>
        <c:axId val="254928528"/>
        <c:axId val="254929088"/>
      </c:lineChart>
      <c:catAx>
        <c:axId val="25492852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29088"/>
        <c:crosses val="autoZero"/>
        <c:auto val="1"/>
        <c:lblAlgn val="ctr"/>
        <c:lblOffset val="100"/>
        <c:tickLblSkip val="10"/>
        <c:tickMarkSkip val="10"/>
        <c:noMultiLvlLbl val="0"/>
      </c:catAx>
      <c:valAx>
        <c:axId val="2549290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00" b="0" i="0" u="none" strike="noStrike" kern="1200" baseline="0">
                <a:solidFill>
                  <a:sysClr val="windowText" lastClr="000000"/>
                </a:solidFill>
                <a:latin typeface="+mn-lt"/>
                <a:ea typeface="+mn-ea"/>
                <a:cs typeface="+mn-cs"/>
              </a:defRPr>
            </a:pPr>
            <a:endParaRPr lang="en-US"/>
          </a:p>
        </c:txPr>
        <c:crossAx val="254928528"/>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7145220971383"/>
          <c:y val="9.4459597658340486E-2"/>
          <c:w val="0.75857095580572342"/>
          <c:h val="0.81602961889704873"/>
        </c:manualLayout>
      </c:layout>
      <c:lineChart>
        <c:grouping val="standard"/>
        <c:varyColors val="0"/>
        <c:ser>
          <c:idx val="0"/>
          <c:order val="0"/>
          <c:tx>
            <c:strRef>
              <c:f>gen_mix_LGR!$C$26</c:f>
              <c:strCache>
                <c:ptCount val="1"/>
                <c:pt idx="0">
                  <c:v>Coal</c:v>
                </c:pt>
              </c:strCache>
            </c:strRef>
          </c:tx>
          <c:spPr>
            <a:ln w="22225" cap="rnd">
              <a:solidFill>
                <a:schemeClr val="tx1"/>
              </a:solidFill>
              <a:round/>
            </a:ln>
            <a:effectLst/>
          </c:spPr>
          <c:marker>
            <c:symbol val="none"/>
          </c:marker>
          <c:cat>
            <c:numRef>
              <c:f>gen_mix_LGR!$D$1:$AR$1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gen_mix_LGR!$D$26:$AR$26</c:f>
              <c:numCache>
                <c:formatCode>General</c:formatCode>
                <c:ptCount val="41"/>
                <c:pt idx="0">
                  <c:v>1847.2902790000001</c:v>
                </c:pt>
                <c:pt idx="1">
                  <c:v>1733.4300049999999</c:v>
                </c:pt>
                <c:pt idx="2">
                  <c:v>1514.0429450000001</c:v>
                </c:pt>
                <c:pt idx="3">
                  <c:v>1581.114716</c:v>
                </c:pt>
                <c:pt idx="4">
                  <c:v>1581.7103500000001</c:v>
                </c:pt>
                <c:pt idx="5">
                  <c:v>1352.3981969999998</c:v>
                </c:pt>
                <c:pt idx="6">
                  <c:v>1240.1083820000001</c:v>
                </c:pt>
                <c:pt idx="7">
                  <c:v>1260.7813719999999</c:v>
                </c:pt>
                <c:pt idx="8">
                  <c:v>1260.9102780000001</c:v>
                </c:pt>
                <c:pt idx="9">
                  <c:v>1408.553101</c:v>
                </c:pt>
                <c:pt idx="10">
                  <c:v>1459.9545900000001</c:v>
                </c:pt>
                <c:pt idx="11">
                  <c:v>1440.890625</c:v>
                </c:pt>
                <c:pt idx="12">
                  <c:v>1442.247192</c:v>
                </c:pt>
                <c:pt idx="13">
                  <c:v>1433.575928</c:v>
                </c:pt>
                <c:pt idx="14">
                  <c:v>1434.0670170000001</c:v>
                </c:pt>
                <c:pt idx="15">
                  <c:v>1441.553711</c:v>
                </c:pt>
                <c:pt idx="16">
                  <c:v>1441.654297</c:v>
                </c:pt>
                <c:pt idx="17">
                  <c:v>1431.7045900000001</c:v>
                </c:pt>
                <c:pt idx="18">
                  <c:v>1421.400879</c:v>
                </c:pt>
                <c:pt idx="19">
                  <c:v>1420.5844729999999</c:v>
                </c:pt>
                <c:pt idx="20">
                  <c:v>1405.9163820000001</c:v>
                </c:pt>
                <c:pt idx="21">
                  <c:v>1396.7730710000001</c:v>
                </c:pt>
                <c:pt idx="22">
                  <c:v>1396.265625</c:v>
                </c:pt>
                <c:pt idx="23">
                  <c:v>1390.6451420000001</c:v>
                </c:pt>
                <c:pt idx="24">
                  <c:v>1390.9804690000001</c:v>
                </c:pt>
                <c:pt idx="25">
                  <c:v>1398.900879</c:v>
                </c:pt>
                <c:pt idx="26">
                  <c:v>1398.263428</c:v>
                </c:pt>
                <c:pt idx="27">
                  <c:v>1394.4216309999999</c:v>
                </c:pt>
                <c:pt idx="28">
                  <c:v>1396.732544</c:v>
                </c:pt>
                <c:pt idx="29">
                  <c:v>1395.989014</c:v>
                </c:pt>
                <c:pt idx="30">
                  <c:v>1388.3642580000001</c:v>
                </c:pt>
                <c:pt idx="31">
                  <c:v>1383.431519</c:v>
                </c:pt>
                <c:pt idx="32">
                  <c:v>1380.5424800000001</c:v>
                </c:pt>
                <c:pt idx="33">
                  <c:v>1374.7329099999999</c:v>
                </c:pt>
                <c:pt idx="34">
                  <c:v>1379.052856</c:v>
                </c:pt>
                <c:pt idx="35">
                  <c:v>1378.6429439999999</c:v>
                </c:pt>
                <c:pt idx="36">
                  <c:v>1380.8305660000001</c:v>
                </c:pt>
                <c:pt idx="37">
                  <c:v>1377.806763</c:v>
                </c:pt>
                <c:pt idx="38">
                  <c:v>1375.0267329999999</c:v>
                </c:pt>
                <c:pt idx="39">
                  <c:v>1373.715942</c:v>
                </c:pt>
                <c:pt idx="40">
                  <c:v>1375.7338870000001</c:v>
                </c:pt>
              </c:numCache>
            </c:numRef>
          </c:val>
          <c:smooth val="0"/>
        </c:ser>
        <c:ser>
          <c:idx val="1"/>
          <c:order val="1"/>
          <c:tx>
            <c:strRef>
              <c:f>gen_mix_LGR!$C$27</c:f>
              <c:strCache>
                <c:ptCount val="1"/>
                <c:pt idx="0">
                  <c:v>Renewable</c:v>
                </c:pt>
              </c:strCache>
            </c:strRef>
          </c:tx>
          <c:spPr>
            <a:ln w="22225" cap="rnd">
              <a:solidFill>
                <a:schemeClr val="accent3"/>
              </a:solidFill>
              <a:round/>
            </a:ln>
            <a:effectLst/>
          </c:spPr>
          <c:marker>
            <c:symbol val="none"/>
          </c:marker>
          <c:cat>
            <c:numRef>
              <c:f>gen_mix_LGR!$D$1:$AR$1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gen_mix_LGR!$D$27:$AR$27</c:f>
              <c:numCache>
                <c:formatCode>General</c:formatCode>
                <c:ptCount val="41"/>
                <c:pt idx="0">
                  <c:v>427.3760769999999</c:v>
                </c:pt>
                <c:pt idx="1">
                  <c:v>513.33609699999988</c:v>
                </c:pt>
                <c:pt idx="2">
                  <c:v>494.57319299999995</c:v>
                </c:pt>
                <c:pt idx="3">
                  <c:v>522.07344899999998</c:v>
                </c:pt>
                <c:pt idx="4">
                  <c:v>538.57932000000005</c:v>
                </c:pt>
                <c:pt idx="5">
                  <c:v>544.24099000000001</c:v>
                </c:pt>
                <c:pt idx="6">
                  <c:v>609.44474200000013</c:v>
                </c:pt>
                <c:pt idx="7">
                  <c:v>690.94415300000003</c:v>
                </c:pt>
                <c:pt idx="8">
                  <c:v>684.31878700000004</c:v>
                </c:pt>
                <c:pt idx="9">
                  <c:v>763.20752000000005</c:v>
                </c:pt>
                <c:pt idx="10">
                  <c:v>883.50006099999996</c:v>
                </c:pt>
                <c:pt idx="11">
                  <c:v>989.976135</c:v>
                </c:pt>
                <c:pt idx="12">
                  <c:v>1040.1171879999999</c:v>
                </c:pt>
                <c:pt idx="13">
                  <c:v>1062.314697</c:v>
                </c:pt>
                <c:pt idx="14">
                  <c:v>1076.1759030000001</c:v>
                </c:pt>
                <c:pt idx="15">
                  <c:v>1089.542236</c:v>
                </c:pt>
                <c:pt idx="16">
                  <c:v>1114.6872559999999</c:v>
                </c:pt>
                <c:pt idx="17">
                  <c:v>1166.773682</c:v>
                </c:pt>
                <c:pt idx="18">
                  <c:v>1210.2547609999999</c:v>
                </c:pt>
                <c:pt idx="19">
                  <c:v>1247.720581</c:v>
                </c:pt>
                <c:pt idx="20">
                  <c:v>1308.9384769999999</c:v>
                </c:pt>
                <c:pt idx="21">
                  <c:v>1345.143433</c:v>
                </c:pt>
                <c:pt idx="22">
                  <c:v>1382.5164789999999</c:v>
                </c:pt>
                <c:pt idx="23">
                  <c:v>1416.4144289999999</c:v>
                </c:pt>
                <c:pt idx="24">
                  <c:v>1450.084961</c:v>
                </c:pt>
                <c:pt idx="25">
                  <c:v>1485.6363530000001</c:v>
                </c:pt>
                <c:pt idx="26">
                  <c:v>1523.227905</c:v>
                </c:pt>
                <c:pt idx="27">
                  <c:v>1562.017212</c:v>
                </c:pt>
                <c:pt idx="28">
                  <c:v>1610.922241</c:v>
                </c:pt>
                <c:pt idx="29">
                  <c:v>1645.1142580000001</c:v>
                </c:pt>
                <c:pt idx="30">
                  <c:v>1687.0373540000001</c:v>
                </c:pt>
                <c:pt idx="31">
                  <c:v>1722.4182129999999</c:v>
                </c:pt>
                <c:pt idx="32">
                  <c:v>1754.2604980000001</c:v>
                </c:pt>
                <c:pt idx="33">
                  <c:v>1792.181274</c:v>
                </c:pt>
                <c:pt idx="34">
                  <c:v>1833.305664</c:v>
                </c:pt>
                <c:pt idx="35">
                  <c:v>1874.465698</c:v>
                </c:pt>
                <c:pt idx="36">
                  <c:v>1920.519409</c:v>
                </c:pt>
                <c:pt idx="37">
                  <c:v>1972.309937</c:v>
                </c:pt>
                <c:pt idx="38">
                  <c:v>2023.182861</c:v>
                </c:pt>
                <c:pt idx="39">
                  <c:v>2061.8088379999999</c:v>
                </c:pt>
                <c:pt idx="40">
                  <c:v>2110.4438479999999</c:v>
                </c:pt>
              </c:numCache>
            </c:numRef>
          </c:val>
          <c:smooth val="0"/>
        </c:ser>
        <c:ser>
          <c:idx val="2"/>
          <c:order val="2"/>
          <c:tx>
            <c:strRef>
              <c:f>gen_mix_LGR!$C$28</c:f>
              <c:strCache>
                <c:ptCount val="1"/>
                <c:pt idx="0">
                  <c:v>Natural Gas</c:v>
                </c:pt>
              </c:strCache>
            </c:strRef>
          </c:tx>
          <c:spPr>
            <a:ln w="22225" cap="rnd">
              <a:solidFill>
                <a:schemeClr val="accent1"/>
              </a:solidFill>
              <a:round/>
            </a:ln>
            <a:effectLst/>
          </c:spPr>
          <c:marker>
            <c:symbol val="none"/>
          </c:marker>
          <c:cat>
            <c:numRef>
              <c:f>gen_mix_LGR!$D$1:$AR$1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gen_mix_LGR!$D$28:$AR$28</c:f>
              <c:numCache>
                <c:formatCode>General</c:formatCode>
                <c:ptCount val="41"/>
                <c:pt idx="0">
                  <c:v>987.69723400000009</c:v>
                </c:pt>
                <c:pt idx="1">
                  <c:v>1013.6889289999999</c:v>
                </c:pt>
                <c:pt idx="2">
                  <c:v>1225.8941750000001</c:v>
                </c:pt>
                <c:pt idx="3">
                  <c:v>1124.83556</c:v>
                </c:pt>
                <c:pt idx="4">
                  <c:v>1126.608958</c:v>
                </c:pt>
                <c:pt idx="5">
                  <c:v>1333.4821100000001</c:v>
                </c:pt>
                <c:pt idx="6">
                  <c:v>1380.294635</c:v>
                </c:pt>
                <c:pt idx="7">
                  <c:v>1259.623413</c:v>
                </c:pt>
                <c:pt idx="8">
                  <c:v>1319.467529</c:v>
                </c:pt>
                <c:pt idx="9">
                  <c:v>1196.296143</c:v>
                </c:pt>
                <c:pt idx="10">
                  <c:v>1056.6032709999999</c:v>
                </c:pt>
                <c:pt idx="11">
                  <c:v>978.73071300000004</c:v>
                </c:pt>
                <c:pt idx="12">
                  <c:v>947.74792500000001</c:v>
                </c:pt>
                <c:pt idx="13">
                  <c:v>975.91772500000002</c:v>
                </c:pt>
                <c:pt idx="14">
                  <c:v>985.87182600000006</c:v>
                </c:pt>
                <c:pt idx="15">
                  <c:v>992.01525900000001</c:v>
                </c:pt>
                <c:pt idx="16">
                  <c:v>1010.2277829999999</c:v>
                </c:pt>
                <c:pt idx="17">
                  <c:v>999.48516800000004</c:v>
                </c:pt>
                <c:pt idx="18">
                  <c:v>999.60906999999997</c:v>
                </c:pt>
                <c:pt idx="19">
                  <c:v>1000.5554809999999</c:v>
                </c:pt>
                <c:pt idx="20">
                  <c:v>987.70550500000002</c:v>
                </c:pt>
                <c:pt idx="21">
                  <c:v>994.48956299999998</c:v>
                </c:pt>
                <c:pt idx="22">
                  <c:v>986.84252900000001</c:v>
                </c:pt>
                <c:pt idx="23">
                  <c:v>989.76733400000001</c:v>
                </c:pt>
                <c:pt idx="24">
                  <c:v>999.36657700000001</c:v>
                </c:pt>
                <c:pt idx="25">
                  <c:v>1008.27002</c:v>
                </c:pt>
                <c:pt idx="26">
                  <c:v>1017.368958</c:v>
                </c:pt>
                <c:pt idx="27">
                  <c:v>1024.6914059999999</c:v>
                </c:pt>
                <c:pt idx="28">
                  <c:v>1017.9082640000001</c:v>
                </c:pt>
                <c:pt idx="29">
                  <c:v>1025.960327</c:v>
                </c:pt>
                <c:pt idx="30">
                  <c:v>1032.7094729999999</c:v>
                </c:pt>
                <c:pt idx="31">
                  <c:v>1046.3930660000001</c:v>
                </c:pt>
                <c:pt idx="32">
                  <c:v>1064.272217</c:v>
                </c:pt>
                <c:pt idx="33">
                  <c:v>1081.3208010000001</c:v>
                </c:pt>
                <c:pt idx="34">
                  <c:v>1083.716187</c:v>
                </c:pt>
                <c:pt idx="35">
                  <c:v>1099.5483400000001</c:v>
                </c:pt>
                <c:pt idx="36">
                  <c:v>1107.977783</c:v>
                </c:pt>
                <c:pt idx="37">
                  <c:v>1111.6483149999999</c:v>
                </c:pt>
                <c:pt idx="38">
                  <c:v>1117.415039</c:v>
                </c:pt>
                <c:pt idx="39">
                  <c:v>1133.9628909999999</c:v>
                </c:pt>
                <c:pt idx="40">
                  <c:v>1148.746582</c:v>
                </c:pt>
              </c:numCache>
            </c:numRef>
          </c:val>
          <c:smooth val="0"/>
        </c:ser>
        <c:ser>
          <c:idx val="3"/>
          <c:order val="3"/>
          <c:tx>
            <c:strRef>
              <c:f>gen_mix_LGR!$C$25</c:f>
              <c:strCache>
                <c:ptCount val="1"/>
                <c:pt idx="0">
                  <c:v>Nuclear</c:v>
                </c:pt>
              </c:strCache>
            </c:strRef>
          </c:tx>
          <c:spPr>
            <a:ln w="22225" cap="rnd">
              <a:solidFill>
                <a:schemeClr val="accent5"/>
              </a:solidFill>
              <a:round/>
            </a:ln>
            <a:effectLst/>
          </c:spPr>
          <c:marker>
            <c:symbol val="none"/>
          </c:marker>
          <c:cat>
            <c:numRef>
              <c:f>gen_mix_LGR!$D$1:$AR$1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gen_mix_LGR!$D$25:$AR$25</c:f>
              <c:numCache>
                <c:formatCode>General</c:formatCode>
                <c:ptCount val="41"/>
                <c:pt idx="0">
                  <c:v>806.968301</c:v>
                </c:pt>
                <c:pt idx="1">
                  <c:v>790.20436699999993</c:v>
                </c:pt>
                <c:pt idx="2">
                  <c:v>769.33124899999996</c:v>
                </c:pt>
                <c:pt idx="3">
                  <c:v>789.01647300000002</c:v>
                </c:pt>
                <c:pt idx="4">
                  <c:v>797.16598199999999</c:v>
                </c:pt>
                <c:pt idx="5">
                  <c:v>797.17787699999997</c:v>
                </c:pt>
                <c:pt idx="6">
                  <c:v>805.32722100000001</c:v>
                </c:pt>
                <c:pt idx="7">
                  <c:v>792.31762700000002</c:v>
                </c:pt>
                <c:pt idx="8">
                  <c:v>797.01440400000001</c:v>
                </c:pt>
                <c:pt idx="9">
                  <c:v>788.09143100000006</c:v>
                </c:pt>
                <c:pt idx="10">
                  <c:v>764.67114300000003</c:v>
                </c:pt>
                <c:pt idx="11">
                  <c:v>761.21227999999996</c:v>
                </c:pt>
                <c:pt idx="12">
                  <c:v>763.61279300000001</c:v>
                </c:pt>
                <c:pt idx="13">
                  <c:v>751.19116199999996</c:v>
                </c:pt>
                <c:pt idx="14">
                  <c:v>750.75939900000003</c:v>
                </c:pt>
                <c:pt idx="15">
                  <c:v>743.09765600000003</c:v>
                </c:pt>
                <c:pt idx="16">
                  <c:v>734.18701199999998</c:v>
                </c:pt>
                <c:pt idx="17">
                  <c:v>734.17584199999999</c:v>
                </c:pt>
                <c:pt idx="18">
                  <c:v>733.18902600000001</c:v>
                </c:pt>
                <c:pt idx="19">
                  <c:v>730.641479</c:v>
                </c:pt>
                <c:pt idx="20">
                  <c:v>719.92297399999995</c:v>
                </c:pt>
                <c:pt idx="21">
                  <c:v>712.22106900000006</c:v>
                </c:pt>
                <c:pt idx="22">
                  <c:v>713.10034199999996</c:v>
                </c:pt>
                <c:pt idx="23">
                  <c:v>710.41955600000006</c:v>
                </c:pt>
                <c:pt idx="24">
                  <c:v>703.98071300000004</c:v>
                </c:pt>
                <c:pt idx="25">
                  <c:v>691.87164299999995</c:v>
                </c:pt>
                <c:pt idx="26">
                  <c:v>690.66058299999997</c:v>
                </c:pt>
                <c:pt idx="27">
                  <c:v>689.56555200000003</c:v>
                </c:pt>
                <c:pt idx="28">
                  <c:v>690.70935099999997</c:v>
                </c:pt>
                <c:pt idx="29">
                  <c:v>692.84143100000006</c:v>
                </c:pt>
                <c:pt idx="30">
                  <c:v>694.68054199999995</c:v>
                </c:pt>
                <c:pt idx="31">
                  <c:v>694.749146</c:v>
                </c:pt>
                <c:pt idx="32">
                  <c:v>693.06994599999996</c:v>
                </c:pt>
                <c:pt idx="33">
                  <c:v>691.39123500000005</c:v>
                </c:pt>
                <c:pt idx="34">
                  <c:v>689.71460000000002</c:v>
                </c:pt>
                <c:pt idx="35">
                  <c:v>684.08557099999996</c:v>
                </c:pt>
                <c:pt idx="36">
                  <c:v>678.58227499999998</c:v>
                </c:pt>
                <c:pt idx="37">
                  <c:v>675.68621800000005</c:v>
                </c:pt>
                <c:pt idx="38">
                  <c:v>674.41619900000001</c:v>
                </c:pt>
                <c:pt idx="39">
                  <c:v>673.81774900000005</c:v>
                </c:pt>
                <c:pt idx="40">
                  <c:v>662.83264199999996</c:v>
                </c:pt>
              </c:numCache>
            </c:numRef>
          </c:val>
          <c:smooth val="0"/>
        </c:ser>
        <c:dLbls>
          <c:showLegendKey val="0"/>
          <c:showVal val="0"/>
          <c:showCatName val="0"/>
          <c:showSerName val="0"/>
          <c:showPercent val="0"/>
          <c:showBubbleSize val="0"/>
        </c:dLbls>
        <c:smooth val="0"/>
        <c:axId val="254933008"/>
        <c:axId val="254933568"/>
      </c:lineChart>
      <c:catAx>
        <c:axId val="25493300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33568"/>
        <c:crosses val="autoZero"/>
        <c:auto val="1"/>
        <c:lblAlgn val="ctr"/>
        <c:lblOffset val="100"/>
        <c:tickLblSkip val="10"/>
        <c:tickMarkSkip val="10"/>
        <c:noMultiLvlLbl val="0"/>
      </c:catAx>
      <c:valAx>
        <c:axId val="254933568"/>
        <c:scaling>
          <c:orientation val="minMax"/>
          <c:max val="3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00" b="0" i="0" u="none" strike="noStrike" kern="1200" baseline="0">
                <a:solidFill>
                  <a:sysClr val="windowText" lastClr="000000"/>
                </a:solidFill>
                <a:latin typeface="+mn-lt"/>
                <a:ea typeface="+mn-ea"/>
                <a:cs typeface="+mn-cs"/>
              </a:defRPr>
            </a:pPr>
            <a:endParaRPr lang="en-US"/>
          </a:p>
        </c:txPr>
        <c:crossAx val="254933008"/>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2766527238785402"/>
          <c:w val="0.82898441961221914"/>
          <c:h val="0.78591625761611794"/>
        </c:manualLayout>
      </c:layout>
      <c:lineChart>
        <c:grouping val="standard"/>
        <c:varyColors val="0"/>
        <c:ser>
          <c:idx val="3"/>
          <c:order val="0"/>
          <c:tx>
            <c:strRef>
              <c:f>gen_mix_REF!$C$25</c:f>
              <c:strCache>
                <c:ptCount val="1"/>
                <c:pt idx="0">
                  <c:v>Nuclear</c:v>
                </c:pt>
              </c:strCache>
            </c:strRef>
          </c:tx>
          <c:spPr>
            <a:ln w="22225" cap="rnd">
              <a:solidFill>
                <a:schemeClr val="accent5"/>
              </a:solidFill>
              <a:round/>
            </a:ln>
            <a:effectLst/>
          </c:spPr>
          <c:marker>
            <c:symbol val="none"/>
          </c:marker>
          <c:cat>
            <c:numRef>
              <c:f>gen_mix_REF!$D$1:$BL$1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gen_mix_REF!$D$25:$BL$25</c:f>
              <c:numCache>
                <c:formatCode>General</c:formatCode>
                <c:ptCount val="61"/>
                <c:pt idx="0">
                  <c:v>576.86167799999998</c:v>
                </c:pt>
                <c:pt idx="1">
                  <c:v>612.56508700000006</c:v>
                </c:pt>
                <c:pt idx="2">
                  <c:v>618.77626299999997</c:v>
                </c:pt>
                <c:pt idx="3">
                  <c:v>610.29121400000008</c:v>
                </c:pt>
                <c:pt idx="4">
                  <c:v>640.43983200000014</c:v>
                </c:pt>
                <c:pt idx="5">
                  <c:v>673.40212300000007</c:v>
                </c:pt>
                <c:pt idx="6">
                  <c:v>674.72854599999994</c:v>
                </c:pt>
                <c:pt idx="7">
                  <c:v>628.64417099999991</c:v>
                </c:pt>
                <c:pt idx="8">
                  <c:v>673.70210400000008</c:v>
                </c:pt>
                <c:pt idx="9">
                  <c:v>728.25412400000005</c:v>
                </c:pt>
                <c:pt idx="10">
                  <c:v>753.89293999999995</c:v>
                </c:pt>
                <c:pt idx="11">
                  <c:v>768.82630799999993</c:v>
                </c:pt>
                <c:pt idx="12">
                  <c:v>780.06408700000009</c:v>
                </c:pt>
                <c:pt idx="13">
                  <c:v>763.73269499999992</c:v>
                </c:pt>
                <c:pt idx="14">
                  <c:v>788.52838699999995</c:v>
                </c:pt>
                <c:pt idx="15">
                  <c:v>781.98636499999998</c:v>
                </c:pt>
                <c:pt idx="16">
                  <c:v>787.21863600000006</c:v>
                </c:pt>
                <c:pt idx="17">
                  <c:v>806.42475300000001</c:v>
                </c:pt>
                <c:pt idx="18">
                  <c:v>806.20843500000001</c:v>
                </c:pt>
                <c:pt idx="19">
                  <c:v>798.85458499999993</c:v>
                </c:pt>
                <c:pt idx="20">
                  <c:v>806.968301</c:v>
                </c:pt>
                <c:pt idx="21">
                  <c:v>790.20436699999993</c:v>
                </c:pt>
                <c:pt idx="22">
                  <c:v>769.33124899999996</c:v>
                </c:pt>
                <c:pt idx="23">
                  <c:v>789.01647300000002</c:v>
                </c:pt>
                <c:pt idx="24">
                  <c:v>797.16598199999999</c:v>
                </c:pt>
                <c:pt idx="25">
                  <c:v>797.17787699999997</c:v>
                </c:pt>
                <c:pt idx="26">
                  <c:v>805.32722100000001</c:v>
                </c:pt>
                <c:pt idx="27">
                  <c:v>792.31762700000002</c:v>
                </c:pt>
                <c:pt idx="28">
                  <c:v>797.01434300000005</c:v>
                </c:pt>
                <c:pt idx="29">
                  <c:v>788.09143100000006</c:v>
                </c:pt>
                <c:pt idx="30">
                  <c:v>764.65728799999999</c:v>
                </c:pt>
                <c:pt idx="31">
                  <c:v>761.19787599999995</c:v>
                </c:pt>
                <c:pt idx="32">
                  <c:v>763.49212599999998</c:v>
                </c:pt>
                <c:pt idx="33">
                  <c:v>745.05279499999995</c:v>
                </c:pt>
                <c:pt idx="34">
                  <c:v>738.86377000000005</c:v>
                </c:pt>
                <c:pt idx="35">
                  <c:v>718.57702600000005</c:v>
                </c:pt>
                <c:pt idx="36">
                  <c:v>709.66754200000003</c:v>
                </c:pt>
                <c:pt idx="37">
                  <c:v>709.65618900000004</c:v>
                </c:pt>
                <c:pt idx="38">
                  <c:v>708.66925000000003</c:v>
                </c:pt>
                <c:pt idx="39">
                  <c:v>706.12182600000006</c:v>
                </c:pt>
                <c:pt idx="40">
                  <c:v>695.88855000000001</c:v>
                </c:pt>
                <c:pt idx="41">
                  <c:v>688.67211899999995</c:v>
                </c:pt>
                <c:pt idx="42">
                  <c:v>689.55242899999996</c:v>
                </c:pt>
                <c:pt idx="43">
                  <c:v>686.97314500000005</c:v>
                </c:pt>
                <c:pt idx="44">
                  <c:v>671.14794900000004</c:v>
                </c:pt>
                <c:pt idx="45">
                  <c:v>668.58374000000003</c:v>
                </c:pt>
                <c:pt idx="46">
                  <c:v>661.01690699999995</c:v>
                </c:pt>
                <c:pt idx="47">
                  <c:v>660.05346699999996</c:v>
                </c:pt>
                <c:pt idx="48">
                  <c:v>661.28747599999997</c:v>
                </c:pt>
                <c:pt idx="49">
                  <c:v>663.45989999999995</c:v>
                </c:pt>
                <c:pt idx="50">
                  <c:v>665.71881099999996</c:v>
                </c:pt>
                <c:pt idx="51">
                  <c:v>665.78790300000003</c:v>
                </c:pt>
                <c:pt idx="52">
                  <c:v>664.10913100000005</c:v>
                </c:pt>
                <c:pt idx="53">
                  <c:v>662.43102999999996</c:v>
                </c:pt>
                <c:pt idx="54">
                  <c:v>661.05725099999995</c:v>
                </c:pt>
                <c:pt idx="55">
                  <c:v>655.42919900000004</c:v>
                </c:pt>
                <c:pt idx="56">
                  <c:v>649.92663600000003</c:v>
                </c:pt>
                <c:pt idx="57">
                  <c:v>647.09252900000001</c:v>
                </c:pt>
                <c:pt idx="58">
                  <c:v>645.884094</c:v>
                </c:pt>
                <c:pt idx="59">
                  <c:v>645.884094</c:v>
                </c:pt>
                <c:pt idx="60">
                  <c:v>634.91815199999996</c:v>
                </c:pt>
              </c:numCache>
            </c:numRef>
          </c:val>
          <c:smooth val="0"/>
        </c:ser>
        <c:ser>
          <c:idx val="0"/>
          <c:order val="1"/>
          <c:tx>
            <c:strRef>
              <c:f>gen_mix_REF!$C$26</c:f>
              <c:strCache>
                <c:ptCount val="1"/>
                <c:pt idx="0">
                  <c:v>Coal</c:v>
                </c:pt>
              </c:strCache>
            </c:strRef>
          </c:tx>
          <c:spPr>
            <a:ln w="22225" cap="rnd">
              <a:solidFill>
                <a:schemeClr val="bg2"/>
              </a:solidFill>
              <a:round/>
            </a:ln>
            <a:effectLst/>
          </c:spPr>
          <c:marker>
            <c:symbol val="none"/>
          </c:marker>
          <c:cat>
            <c:numRef>
              <c:f>gen_mix_REF!$D$1:$BL$1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gen_mix_REF!$D$26:$BL$26</c:f>
              <c:numCache>
                <c:formatCode>General</c:formatCode>
                <c:ptCount val="61"/>
                <c:pt idx="0">
                  <c:v>1594.011479</c:v>
                </c:pt>
                <c:pt idx="1">
                  <c:v>1590.622748</c:v>
                </c:pt>
                <c:pt idx="2">
                  <c:v>1621.2060390000001</c:v>
                </c:pt>
                <c:pt idx="3">
                  <c:v>1690.070232</c:v>
                </c:pt>
                <c:pt idx="4">
                  <c:v>1690.6938640000001</c:v>
                </c:pt>
                <c:pt idx="5">
                  <c:v>1709.4264680000001</c:v>
                </c:pt>
                <c:pt idx="6">
                  <c:v>1795.1955930000001</c:v>
                </c:pt>
                <c:pt idx="7">
                  <c:v>1845.0157360000001</c:v>
                </c:pt>
                <c:pt idx="8">
                  <c:v>1873.5156899999999</c:v>
                </c:pt>
                <c:pt idx="9">
                  <c:v>1881.0872239999999</c:v>
                </c:pt>
                <c:pt idx="10">
                  <c:v>1966.2645959999998</c:v>
                </c:pt>
                <c:pt idx="11">
                  <c:v>1903.9559420000001</c:v>
                </c:pt>
                <c:pt idx="12">
                  <c:v>1933.1303539999999</c:v>
                </c:pt>
                <c:pt idx="13">
                  <c:v>1973.7367520000003</c:v>
                </c:pt>
                <c:pt idx="14">
                  <c:v>1978.300549</c:v>
                </c:pt>
                <c:pt idx="15">
                  <c:v>2012.8730460000002</c:v>
                </c:pt>
                <c:pt idx="16">
                  <c:v>1990.511135</c:v>
                </c:pt>
                <c:pt idx="17">
                  <c:v>2016.455584</c:v>
                </c:pt>
                <c:pt idx="18">
                  <c:v>1985.8012469999999</c:v>
                </c:pt>
                <c:pt idx="19">
                  <c:v>1755.9042529999999</c:v>
                </c:pt>
                <c:pt idx="20">
                  <c:v>1847.2902790000001</c:v>
                </c:pt>
                <c:pt idx="21">
                  <c:v>1733.4300049999999</c:v>
                </c:pt>
                <c:pt idx="22">
                  <c:v>1514.0429450000001</c:v>
                </c:pt>
                <c:pt idx="23">
                  <c:v>1581.114716</c:v>
                </c:pt>
                <c:pt idx="24">
                  <c:v>1581.7103500000001</c:v>
                </c:pt>
                <c:pt idx="25">
                  <c:v>1352.3981969999998</c:v>
                </c:pt>
                <c:pt idx="26">
                  <c:v>1240.1083820000001</c:v>
                </c:pt>
                <c:pt idx="27">
                  <c:v>1268.2502440000001</c:v>
                </c:pt>
                <c:pt idx="28">
                  <c:v>1253.7235109999999</c:v>
                </c:pt>
                <c:pt idx="29">
                  <c:v>1197.143311</c:v>
                </c:pt>
                <c:pt idx="30">
                  <c:v>1194.0115969999999</c:v>
                </c:pt>
                <c:pt idx="31">
                  <c:v>1158.112427</c:v>
                </c:pt>
                <c:pt idx="32">
                  <c:v>1122.615967</c:v>
                </c:pt>
                <c:pt idx="33">
                  <c:v>1128.708496</c:v>
                </c:pt>
                <c:pt idx="34">
                  <c:v>1168.2563479999999</c:v>
                </c:pt>
                <c:pt idx="35">
                  <c:v>1183.2105710000001</c:v>
                </c:pt>
                <c:pt idx="36">
                  <c:v>1200.5576169999999</c:v>
                </c:pt>
                <c:pt idx="37">
                  <c:v>1198.621582</c:v>
                </c:pt>
                <c:pt idx="38">
                  <c:v>1192.400024</c:v>
                </c:pt>
                <c:pt idx="39">
                  <c:v>1196.428467</c:v>
                </c:pt>
                <c:pt idx="40">
                  <c:v>1196.1217039999999</c:v>
                </c:pt>
                <c:pt idx="41">
                  <c:v>1184.567749</c:v>
                </c:pt>
                <c:pt idx="42">
                  <c:v>1177.0010990000001</c:v>
                </c:pt>
                <c:pt idx="43">
                  <c:v>1172.362061</c:v>
                </c:pt>
                <c:pt idx="44">
                  <c:v>1169.6286620000001</c:v>
                </c:pt>
                <c:pt idx="45">
                  <c:v>1166.952393</c:v>
                </c:pt>
                <c:pt idx="46">
                  <c:v>1169.306885</c:v>
                </c:pt>
                <c:pt idx="47">
                  <c:v>1166.7861330000001</c:v>
                </c:pt>
                <c:pt idx="48">
                  <c:v>1167.3706050000001</c:v>
                </c:pt>
                <c:pt idx="49">
                  <c:v>1168.505371</c:v>
                </c:pt>
                <c:pt idx="50">
                  <c:v>1163.58728</c:v>
                </c:pt>
                <c:pt idx="51">
                  <c:v>1162.105225</c:v>
                </c:pt>
                <c:pt idx="52">
                  <c:v>1152.887207</c:v>
                </c:pt>
                <c:pt idx="53">
                  <c:v>1151.535889</c:v>
                </c:pt>
                <c:pt idx="54">
                  <c:v>1161.826294</c:v>
                </c:pt>
                <c:pt idx="55">
                  <c:v>1161.928711</c:v>
                </c:pt>
                <c:pt idx="56">
                  <c:v>1155.2741699999999</c:v>
                </c:pt>
                <c:pt idx="57">
                  <c:v>1154.7508539999999</c:v>
                </c:pt>
                <c:pt idx="58">
                  <c:v>1153.095581</c:v>
                </c:pt>
                <c:pt idx="59">
                  <c:v>1162.0546879999999</c:v>
                </c:pt>
                <c:pt idx="60">
                  <c:v>1164.637817</c:v>
                </c:pt>
              </c:numCache>
            </c:numRef>
          </c:val>
          <c:smooth val="0"/>
        </c:ser>
        <c:ser>
          <c:idx val="1"/>
          <c:order val="2"/>
          <c:tx>
            <c:strRef>
              <c:f>gen_mix_REF!$C$27</c:f>
              <c:strCache>
                <c:ptCount val="1"/>
                <c:pt idx="0">
                  <c:v>Renewable</c:v>
                </c:pt>
              </c:strCache>
            </c:strRef>
          </c:tx>
          <c:spPr>
            <a:ln w="22225" cap="rnd">
              <a:solidFill>
                <a:schemeClr val="accent3"/>
              </a:solidFill>
              <a:round/>
            </a:ln>
            <a:effectLst/>
          </c:spPr>
          <c:marker>
            <c:symbol val="none"/>
          </c:marker>
          <c:cat>
            <c:numRef>
              <c:f>gen_mix_REF!$D$1:$BL$1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gen_mix_REF!$D$27:$BL$27</c:f>
              <c:numCache>
                <c:formatCode>General</c:formatCode>
                <c:ptCount val="61"/>
                <c:pt idx="0">
                  <c:v>357.23807200000005</c:v>
                </c:pt>
                <c:pt idx="1">
                  <c:v>357.77345300000002</c:v>
                </c:pt>
                <c:pt idx="2">
                  <c:v>326.85782499999993</c:v>
                </c:pt>
                <c:pt idx="3">
                  <c:v>356.70728999999994</c:v>
                </c:pt>
                <c:pt idx="4">
                  <c:v>336.66087599999997</c:v>
                </c:pt>
                <c:pt idx="5">
                  <c:v>384.79813300000006</c:v>
                </c:pt>
                <c:pt idx="6">
                  <c:v>422.95766700000007</c:v>
                </c:pt>
                <c:pt idx="7">
                  <c:v>433.63611399999996</c:v>
                </c:pt>
                <c:pt idx="8">
                  <c:v>400.42406700000004</c:v>
                </c:pt>
                <c:pt idx="9">
                  <c:v>398.95903099999998</c:v>
                </c:pt>
                <c:pt idx="10">
                  <c:v>356.47857100000004</c:v>
                </c:pt>
                <c:pt idx="11">
                  <c:v>287.72968900000001</c:v>
                </c:pt>
                <c:pt idx="12">
                  <c:v>343.43800100000004</c:v>
                </c:pt>
                <c:pt idx="13">
                  <c:v>355.29310900000002</c:v>
                </c:pt>
                <c:pt idx="14">
                  <c:v>351.48463199999998</c:v>
                </c:pt>
                <c:pt idx="15">
                  <c:v>357.65065299999998</c:v>
                </c:pt>
                <c:pt idx="16">
                  <c:v>385.77190900000005</c:v>
                </c:pt>
                <c:pt idx="17">
                  <c:v>352.74748499999998</c:v>
                </c:pt>
                <c:pt idx="18">
                  <c:v>380.93238900000006</c:v>
                </c:pt>
                <c:pt idx="19">
                  <c:v>417.72379699999993</c:v>
                </c:pt>
                <c:pt idx="20">
                  <c:v>427.3760769999999</c:v>
                </c:pt>
                <c:pt idx="21">
                  <c:v>513.33609699999988</c:v>
                </c:pt>
                <c:pt idx="22">
                  <c:v>494.57319299999995</c:v>
                </c:pt>
                <c:pt idx="23">
                  <c:v>522.07344899999998</c:v>
                </c:pt>
                <c:pt idx="24">
                  <c:v>538.57932000000005</c:v>
                </c:pt>
                <c:pt idx="25">
                  <c:v>544.24099000000001</c:v>
                </c:pt>
                <c:pt idx="26">
                  <c:v>609.44474200000013</c:v>
                </c:pt>
                <c:pt idx="27">
                  <c:v>690.78637700000002</c:v>
                </c:pt>
                <c:pt idx="28">
                  <c:v>684.509277</c:v>
                </c:pt>
                <c:pt idx="29">
                  <c:v>760.12573199999997</c:v>
                </c:pt>
                <c:pt idx="30">
                  <c:v>861.13708499999996</c:v>
                </c:pt>
                <c:pt idx="31">
                  <c:v>912.41229199999998</c:v>
                </c:pt>
                <c:pt idx="32">
                  <c:v>939.39679000000001</c:v>
                </c:pt>
                <c:pt idx="33">
                  <c:v>950.63622999999995</c:v>
                </c:pt>
                <c:pt idx="34">
                  <c:v>961.88055399999996</c:v>
                </c:pt>
                <c:pt idx="35">
                  <c:v>976.36071800000002</c:v>
                </c:pt>
                <c:pt idx="36">
                  <c:v>989.89959699999997</c:v>
                </c:pt>
                <c:pt idx="37">
                  <c:v>1003.1560669999999</c:v>
                </c:pt>
                <c:pt idx="38">
                  <c:v>1015.848267</c:v>
                </c:pt>
                <c:pt idx="39">
                  <c:v>1030.9979249999999</c:v>
                </c:pt>
                <c:pt idx="40">
                  <c:v>1054.7231449999999</c:v>
                </c:pt>
                <c:pt idx="41">
                  <c:v>1082.451904</c:v>
                </c:pt>
                <c:pt idx="42">
                  <c:v>1111.7310789999999</c:v>
                </c:pt>
                <c:pt idx="43">
                  <c:v>1144.114624</c:v>
                </c:pt>
                <c:pt idx="44">
                  <c:v>1179.2985839999999</c:v>
                </c:pt>
                <c:pt idx="45">
                  <c:v>1218.740112</c:v>
                </c:pt>
                <c:pt idx="46">
                  <c:v>1245.0708010000001</c:v>
                </c:pt>
                <c:pt idx="47">
                  <c:v>1271.2788089999999</c:v>
                </c:pt>
                <c:pt idx="48">
                  <c:v>1301.9195560000001</c:v>
                </c:pt>
                <c:pt idx="49">
                  <c:v>1326.8485109999999</c:v>
                </c:pt>
                <c:pt idx="50">
                  <c:v>1347.0112300000001</c:v>
                </c:pt>
                <c:pt idx="51">
                  <c:v>1368.8679199999999</c:v>
                </c:pt>
                <c:pt idx="52">
                  <c:v>1393.290894</c:v>
                </c:pt>
                <c:pt idx="53">
                  <c:v>1420.2197269999999</c:v>
                </c:pt>
                <c:pt idx="54">
                  <c:v>1449.474365</c:v>
                </c:pt>
                <c:pt idx="55">
                  <c:v>1486.0548100000001</c:v>
                </c:pt>
                <c:pt idx="56">
                  <c:v>1528.317871</c:v>
                </c:pt>
                <c:pt idx="57">
                  <c:v>1562.9219969999999</c:v>
                </c:pt>
                <c:pt idx="58">
                  <c:v>1593.321289</c:v>
                </c:pt>
                <c:pt idx="59">
                  <c:v>1622.0639650000001</c:v>
                </c:pt>
                <c:pt idx="60">
                  <c:v>1650.7463379999999</c:v>
                </c:pt>
              </c:numCache>
            </c:numRef>
          </c:val>
          <c:smooth val="0"/>
        </c:ser>
        <c:ser>
          <c:idx val="2"/>
          <c:order val="3"/>
          <c:tx>
            <c:strRef>
              <c:f>gen_mix_REF!$C$28</c:f>
              <c:strCache>
                <c:ptCount val="1"/>
                <c:pt idx="0">
                  <c:v>Natural Gas</c:v>
                </c:pt>
              </c:strCache>
            </c:strRef>
          </c:tx>
          <c:spPr>
            <a:ln w="22225" cap="rnd">
              <a:solidFill>
                <a:schemeClr val="accent1"/>
              </a:solidFill>
              <a:round/>
            </a:ln>
            <a:effectLst/>
          </c:spPr>
          <c:marker>
            <c:symbol val="none"/>
          </c:marker>
          <c:cat>
            <c:numRef>
              <c:f>gen_mix_REF!$D$1:$BL$1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gen_mix_REF!$D$28:$BL$28</c:f>
              <c:numCache>
                <c:formatCode>General</c:formatCode>
                <c:ptCount val="61"/>
                <c:pt idx="0">
                  <c:v>372.765154</c:v>
                </c:pt>
                <c:pt idx="1">
                  <c:v>381.55301700000001</c:v>
                </c:pt>
                <c:pt idx="2">
                  <c:v>404.07437199999998</c:v>
                </c:pt>
                <c:pt idx="3">
                  <c:v>414.92679799999996</c:v>
                </c:pt>
                <c:pt idx="4">
                  <c:v>460.218682</c:v>
                </c:pt>
                <c:pt idx="5">
                  <c:v>496.05794500000002</c:v>
                </c:pt>
                <c:pt idx="6">
                  <c:v>455.05557600000003</c:v>
                </c:pt>
                <c:pt idx="7">
                  <c:v>479.39866999999998</c:v>
                </c:pt>
                <c:pt idx="8">
                  <c:v>531.25710400000003</c:v>
                </c:pt>
                <c:pt idx="9">
                  <c:v>556.39612699999998</c:v>
                </c:pt>
                <c:pt idx="10">
                  <c:v>601.03815900000006</c:v>
                </c:pt>
                <c:pt idx="11">
                  <c:v>639.12911899999995</c:v>
                </c:pt>
                <c:pt idx="12">
                  <c:v>691.00574399999994</c:v>
                </c:pt>
                <c:pt idx="13">
                  <c:v>649.90753899999993</c:v>
                </c:pt>
                <c:pt idx="14">
                  <c:v>710.10001699999998</c:v>
                </c:pt>
                <c:pt idx="15">
                  <c:v>760.96025399999996</c:v>
                </c:pt>
                <c:pt idx="16">
                  <c:v>816.44077000000004</c:v>
                </c:pt>
                <c:pt idx="17">
                  <c:v>896.58979099999988</c:v>
                </c:pt>
                <c:pt idx="18">
                  <c:v>882.98059899999998</c:v>
                </c:pt>
                <c:pt idx="19">
                  <c:v>920.97868100000005</c:v>
                </c:pt>
                <c:pt idx="20">
                  <c:v>987.69723400000009</c:v>
                </c:pt>
                <c:pt idx="21">
                  <c:v>1013.6889289999999</c:v>
                </c:pt>
                <c:pt idx="22">
                  <c:v>1225.8941750000001</c:v>
                </c:pt>
                <c:pt idx="23">
                  <c:v>1124.83556</c:v>
                </c:pt>
                <c:pt idx="24">
                  <c:v>1126.608958</c:v>
                </c:pt>
                <c:pt idx="25">
                  <c:v>1333.4821100000001</c:v>
                </c:pt>
                <c:pt idx="26">
                  <c:v>1380.294635</c:v>
                </c:pt>
                <c:pt idx="27">
                  <c:v>1252.0474850000001</c:v>
                </c:pt>
                <c:pt idx="28">
                  <c:v>1329.3070070000001</c:v>
                </c:pt>
                <c:pt idx="29">
                  <c:v>1417.3608400000001</c:v>
                </c:pt>
                <c:pt idx="30">
                  <c:v>1371.9248050000001</c:v>
                </c:pt>
                <c:pt idx="31">
                  <c:v>1379.1457519999999</c:v>
                </c:pt>
                <c:pt idx="32">
                  <c:v>1413.4293210000001</c:v>
                </c:pt>
                <c:pt idx="33">
                  <c:v>1445.3469239999999</c:v>
                </c:pt>
                <c:pt idx="34">
                  <c:v>1432.5203859999999</c:v>
                </c:pt>
                <c:pt idx="35">
                  <c:v>1448.5419919999999</c:v>
                </c:pt>
                <c:pt idx="36">
                  <c:v>1455.6645510000001</c:v>
                </c:pt>
                <c:pt idx="37">
                  <c:v>1476.9848629999999</c:v>
                </c:pt>
                <c:pt idx="38">
                  <c:v>1507.5471190000001</c:v>
                </c:pt>
                <c:pt idx="39">
                  <c:v>1524.9589840000001</c:v>
                </c:pt>
                <c:pt idx="40">
                  <c:v>1535.065186</c:v>
                </c:pt>
                <c:pt idx="41">
                  <c:v>1554.5004879999999</c:v>
                </c:pt>
                <c:pt idx="42">
                  <c:v>1559.8123780000001</c:v>
                </c:pt>
                <c:pt idx="43">
                  <c:v>1566.865845</c:v>
                </c:pt>
                <c:pt idx="44">
                  <c:v>1587.534668</c:v>
                </c:pt>
                <c:pt idx="45">
                  <c:v>1593.311279</c:v>
                </c:pt>
                <c:pt idx="46">
                  <c:v>1613.7929690000001</c:v>
                </c:pt>
                <c:pt idx="47">
                  <c:v>1635.7857670000001</c:v>
                </c:pt>
                <c:pt idx="48">
                  <c:v>1647.9144289999999</c:v>
                </c:pt>
                <c:pt idx="49">
                  <c:v>1664.040039</c:v>
                </c:pt>
                <c:pt idx="50">
                  <c:v>1686.4370120000001</c:v>
                </c:pt>
                <c:pt idx="51">
                  <c:v>1709.0042719999999</c:v>
                </c:pt>
                <c:pt idx="52">
                  <c:v>1738.790405</c:v>
                </c:pt>
                <c:pt idx="53">
                  <c:v>1761.9052730000001</c:v>
                </c:pt>
                <c:pt idx="54">
                  <c:v>1770.473389</c:v>
                </c:pt>
                <c:pt idx="55">
                  <c:v>1789.0780030000001</c:v>
                </c:pt>
                <c:pt idx="56">
                  <c:v>1813.25</c:v>
                </c:pt>
                <c:pt idx="57">
                  <c:v>1834.5036620000001</c:v>
                </c:pt>
                <c:pt idx="58">
                  <c:v>1860.8427730000001</c:v>
                </c:pt>
                <c:pt idx="59">
                  <c:v>1876.1748050000001</c:v>
                </c:pt>
                <c:pt idx="60">
                  <c:v>1914.0344239999999</c:v>
                </c:pt>
              </c:numCache>
            </c:numRef>
          </c:val>
          <c:smooth val="0"/>
        </c:ser>
        <c:dLbls>
          <c:showLegendKey val="0"/>
          <c:showVal val="0"/>
          <c:showCatName val="0"/>
          <c:showSerName val="0"/>
          <c:showPercent val="0"/>
          <c:showBubbleSize val="0"/>
        </c:dLbls>
        <c:smooth val="0"/>
        <c:axId val="254937488"/>
        <c:axId val="254938048"/>
      </c:lineChart>
      <c:catAx>
        <c:axId val="25493748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38048"/>
        <c:crosses val="autoZero"/>
        <c:auto val="1"/>
        <c:lblAlgn val="ctr"/>
        <c:lblOffset val="100"/>
        <c:tickLblSkip val="10"/>
        <c:tickMarkSkip val="10"/>
        <c:noMultiLvlLbl val="0"/>
      </c:catAx>
      <c:valAx>
        <c:axId val="254938048"/>
        <c:scaling>
          <c:orientation val="minMax"/>
          <c:max val="30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37488"/>
        <c:crossesAt val="2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22790633256721499"/>
          <c:w val="0.91811315252260139"/>
          <c:h val="0.67650707920975062"/>
        </c:manualLayout>
      </c:layout>
      <c:lineChart>
        <c:grouping val="standard"/>
        <c:varyColors val="0"/>
        <c:ser>
          <c:idx val="0"/>
          <c:order val="0"/>
          <c:tx>
            <c:strRef>
              <c:f>nuclear_capacity!$C$21</c:f>
              <c:strCache>
                <c:ptCount val="1"/>
                <c:pt idx="0">
                  <c:v>HGR</c:v>
                </c:pt>
              </c:strCache>
            </c:strRef>
          </c:tx>
          <c:spPr>
            <a:ln w="22225" cap="rnd">
              <a:solidFill>
                <a:schemeClr val="accent3"/>
              </a:solidFill>
              <a:round/>
            </a:ln>
            <a:effectLst/>
          </c:spPr>
          <c:marker>
            <c:symbol val="none"/>
          </c:marker>
          <c:cat>
            <c:numRef>
              <c:f>nuclear_capacity!$D$1:$AR$1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nuclear_capacity!$D$21:$AR$21</c:f>
              <c:numCache>
                <c:formatCode>General</c:formatCode>
                <c:ptCount val="41"/>
                <c:pt idx="0">
                  <c:v>101.167</c:v>
                </c:pt>
                <c:pt idx="1">
                  <c:v>101.419</c:v>
                </c:pt>
                <c:pt idx="2">
                  <c:v>101.88500000000001</c:v>
                </c:pt>
                <c:pt idx="3">
                  <c:v>99.24</c:v>
                </c:pt>
                <c:pt idx="4">
                  <c:v>98.569000000000003</c:v>
                </c:pt>
                <c:pt idx="5">
                  <c:v>98.671999999999997</c:v>
                </c:pt>
                <c:pt idx="6">
                  <c:v>99.316000000000003</c:v>
                </c:pt>
                <c:pt idx="7">
                  <c:v>99.347808999999998</c:v>
                </c:pt>
                <c:pt idx="8">
                  <c:v>98.646202000000002</c:v>
                </c:pt>
                <c:pt idx="9">
                  <c:v>97.473540999999997</c:v>
                </c:pt>
                <c:pt idx="10">
                  <c:v>96.940094000000002</c:v>
                </c:pt>
                <c:pt idx="11">
                  <c:v>96.029342999999997</c:v>
                </c:pt>
                <c:pt idx="12">
                  <c:v>95.440948000000006</c:v>
                </c:pt>
                <c:pt idx="13">
                  <c:v>88.574860000000001</c:v>
                </c:pt>
                <c:pt idx="14">
                  <c:v>87.548980999999998</c:v>
                </c:pt>
                <c:pt idx="15">
                  <c:v>82.375731999999999</c:v>
                </c:pt>
                <c:pt idx="16">
                  <c:v>78.121429000000006</c:v>
                </c:pt>
                <c:pt idx="17">
                  <c:v>76.165679999999995</c:v>
                </c:pt>
                <c:pt idx="18">
                  <c:v>74.862015</c:v>
                </c:pt>
                <c:pt idx="19">
                  <c:v>74.559380000000004</c:v>
                </c:pt>
                <c:pt idx="20">
                  <c:v>73.298423999999997</c:v>
                </c:pt>
                <c:pt idx="21">
                  <c:v>69.394256999999996</c:v>
                </c:pt>
                <c:pt idx="22">
                  <c:v>68.371551999999994</c:v>
                </c:pt>
                <c:pt idx="23">
                  <c:v>67.232940999999997</c:v>
                </c:pt>
                <c:pt idx="24">
                  <c:v>66.508674999999997</c:v>
                </c:pt>
                <c:pt idx="25">
                  <c:v>63.738415000000003</c:v>
                </c:pt>
                <c:pt idx="26">
                  <c:v>61.918776999999999</c:v>
                </c:pt>
                <c:pt idx="27">
                  <c:v>60.996665999999998</c:v>
                </c:pt>
                <c:pt idx="28">
                  <c:v>61.223343</c:v>
                </c:pt>
                <c:pt idx="29">
                  <c:v>60.536720000000003</c:v>
                </c:pt>
                <c:pt idx="30">
                  <c:v>60.814715999999997</c:v>
                </c:pt>
                <c:pt idx="31">
                  <c:v>60.814715999999997</c:v>
                </c:pt>
                <c:pt idx="32">
                  <c:v>60.619681999999997</c:v>
                </c:pt>
                <c:pt idx="33">
                  <c:v>60.424694000000002</c:v>
                </c:pt>
                <c:pt idx="34">
                  <c:v>60.229897000000001</c:v>
                </c:pt>
                <c:pt idx="35">
                  <c:v>60.034523</c:v>
                </c:pt>
                <c:pt idx="36">
                  <c:v>59.853214000000001</c:v>
                </c:pt>
                <c:pt idx="37">
                  <c:v>58.697783999999999</c:v>
                </c:pt>
                <c:pt idx="38">
                  <c:v>57.509556000000003</c:v>
                </c:pt>
                <c:pt idx="39">
                  <c:v>56.584023000000002</c:v>
                </c:pt>
                <c:pt idx="40">
                  <c:v>55.296329</c:v>
                </c:pt>
              </c:numCache>
            </c:numRef>
          </c:val>
          <c:smooth val="0"/>
        </c:ser>
        <c:ser>
          <c:idx val="1"/>
          <c:order val="1"/>
          <c:tx>
            <c:strRef>
              <c:f>nuclear_capacity!$C$22</c:f>
              <c:strCache>
                <c:ptCount val="1"/>
                <c:pt idx="0">
                  <c:v>LGR</c:v>
                </c:pt>
              </c:strCache>
            </c:strRef>
          </c:tx>
          <c:spPr>
            <a:ln w="22225" cap="rnd">
              <a:solidFill>
                <a:schemeClr val="accent2"/>
              </a:solidFill>
              <a:round/>
            </a:ln>
            <a:effectLst/>
          </c:spPr>
          <c:marker>
            <c:symbol val="none"/>
          </c:marker>
          <c:cat>
            <c:numRef>
              <c:f>nuclear_capacity!$D$1:$AR$1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nuclear_capacity!$D$22:$AR$22</c:f>
              <c:numCache>
                <c:formatCode>General</c:formatCode>
                <c:ptCount val="41"/>
                <c:pt idx="0">
                  <c:v>101.167</c:v>
                </c:pt>
                <c:pt idx="1">
                  <c:v>101.419</c:v>
                </c:pt>
                <c:pt idx="2">
                  <c:v>101.88500000000001</c:v>
                </c:pt>
                <c:pt idx="3">
                  <c:v>99.24</c:v>
                </c:pt>
                <c:pt idx="4">
                  <c:v>98.569000000000003</c:v>
                </c:pt>
                <c:pt idx="5">
                  <c:v>98.671999999999997</c:v>
                </c:pt>
                <c:pt idx="6">
                  <c:v>99.316000000000003</c:v>
                </c:pt>
                <c:pt idx="7">
                  <c:v>99.347808999999998</c:v>
                </c:pt>
                <c:pt idx="8">
                  <c:v>98.646202000000002</c:v>
                </c:pt>
                <c:pt idx="9">
                  <c:v>97.473540999999997</c:v>
                </c:pt>
                <c:pt idx="10">
                  <c:v>96.940094000000002</c:v>
                </c:pt>
                <c:pt idx="11">
                  <c:v>96.029342999999997</c:v>
                </c:pt>
                <c:pt idx="12">
                  <c:v>95.440948000000006</c:v>
                </c:pt>
                <c:pt idx="13">
                  <c:v>94.190040999999994</c:v>
                </c:pt>
                <c:pt idx="14">
                  <c:v>94.131653</c:v>
                </c:pt>
                <c:pt idx="15">
                  <c:v>93.178802000000005</c:v>
                </c:pt>
                <c:pt idx="16">
                  <c:v>92.060805999999999</c:v>
                </c:pt>
                <c:pt idx="17">
                  <c:v>92.056061</c:v>
                </c:pt>
                <c:pt idx="18">
                  <c:v>91.927391</c:v>
                </c:pt>
                <c:pt idx="19">
                  <c:v>91.606307999999999</c:v>
                </c:pt>
                <c:pt idx="20">
                  <c:v>90.247390999999993</c:v>
                </c:pt>
                <c:pt idx="21">
                  <c:v>89.260452000000001</c:v>
                </c:pt>
                <c:pt idx="22">
                  <c:v>89.363449000000003</c:v>
                </c:pt>
                <c:pt idx="23">
                  <c:v>89.016861000000006</c:v>
                </c:pt>
                <c:pt idx="24">
                  <c:v>88.156791999999996</c:v>
                </c:pt>
                <c:pt idx="25">
                  <c:v>86.626137</c:v>
                </c:pt>
                <c:pt idx="26">
                  <c:v>86.470832999999999</c:v>
                </c:pt>
                <c:pt idx="27">
                  <c:v>86.338898</c:v>
                </c:pt>
                <c:pt idx="28">
                  <c:v>86.486389000000003</c:v>
                </c:pt>
                <c:pt idx="29">
                  <c:v>86.753387000000004</c:v>
                </c:pt>
                <c:pt idx="30">
                  <c:v>87.031386999999995</c:v>
                </c:pt>
                <c:pt idx="31">
                  <c:v>87.031386999999995</c:v>
                </c:pt>
                <c:pt idx="32">
                  <c:v>86.815680999999998</c:v>
                </c:pt>
                <c:pt idx="33">
                  <c:v>86.600014000000002</c:v>
                </c:pt>
                <c:pt idx="34">
                  <c:v>86.384559999999993</c:v>
                </c:pt>
                <c:pt idx="35">
                  <c:v>85.597960999999998</c:v>
                </c:pt>
                <c:pt idx="36">
                  <c:v>84.826935000000006</c:v>
                </c:pt>
                <c:pt idx="37">
                  <c:v>84.472510999999997</c:v>
                </c:pt>
                <c:pt idx="38">
                  <c:v>84.318747999999999</c:v>
                </c:pt>
                <c:pt idx="39">
                  <c:v>84.318747999999999</c:v>
                </c:pt>
                <c:pt idx="40">
                  <c:v>83.031058999999999</c:v>
                </c:pt>
              </c:numCache>
            </c:numRef>
          </c:val>
          <c:smooth val="0"/>
        </c:ser>
        <c:ser>
          <c:idx val="3"/>
          <c:order val="2"/>
          <c:tx>
            <c:strRef>
              <c:f>nuclear_capacity!$C$20</c:f>
              <c:strCache>
                <c:ptCount val="1"/>
                <c:pt idx="0">
                  <c:v>Reference</c:v>
                </c:pt>
              </c:strCache>
            </c:strRef>
          </c:tx>
          <c:spPr>
            <a:ln w="22225" cap="rnd">
              <a:solidFill>
                <a:schemeClr val="tx2"/>
              </a:solidFill>
              <a:round/>
            </a:ln>
            <a:effectLst/>
          </c:spPr>
          <c:marker>
            <c:symbol val="none"/>
          </c:marker>
          <c:cat>
            <c:numRef>
              <c:f>nuclear_capacity!$D$1:$AR$1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nuclear_capacity!$D$20:$AR$20</c:f>
              <c:numCache>
                <c:formatCode>General</c:formatCode>
                <c:ptCount val="41"/>
                <c:pt idx="0">
                  <c:v>101.167</c:v>
                </c:pt>
                <c:pt idx="1">
                  <c:v>101.419</c:v>
                </c:pt>
                <c:pt idx="2">
                  <c:v>101.88500000000001</c:v>
                </c:pt>
                <c:pt idx="3">
                  <c:v>99.24</c:v>
                </c:pt>
                <c:pt idx="4">
                  <c:v>98.569000000000003</c:v>
                </c:pt>
                <c:pt idx="5">
                  <c:v>98.671999999999997</c:v>
                </c:pt>
                <c:pt idx="6">
                  <c:v>99.316000000000003</c:v>
                </c:pt>
                <c:pt idx="7">
                  <c:v>99.347808999999998</c:v>
                </c:pt>
                <c:pt idx="8">
                  <c:v>98.646202000000002</c:v>
                </c:pt>
                <c:pt idx="9">
                  <c:v>97.473540999999997</c:v>
                </c:pt>
                <c:pt idx="10">
                  <c:v>96.940094000000002</c:v>
                </c:pt>
                <c:pt idx="11">
                  <c:v>96.029342999999997</c:v>
                </c:pt>
                <c:pt idx="12">
                  <c:v>95.440948000000006</c:v>
                </c:pt>
                <c:pt idx="13">
                  <c:v>93.403632999999999</c:v>
                </c:pt>
                <c:pt idx="14">
                  <c:v>92.604247999999998</c:v>
                </c:pt>
                <c:pt idx="15">
                  <c:v>89.844391000000002</c:v>
                </c:pt>
                <c:pt idx="16">
                  <c:v>88.726387000000003</c:v>
                </c:pt>
                <c:pt idx="17">
                  <c:v>88.721648999999999</c:v>
                </c:pt>
                <c:pt idx="18">
                  <c:v>88.592979</c:v>
                </c:pt>
                <c:pt idx="19">
                  <c:v>88.271895999999998</c:v>
                </c:pt>
                <c:pt idx="20">
                  <c:v>86.980286000000007</c:v>
                </c:pt>
                <c:pt idx="21">
                  <c:v>86.060637999999997</c:v>
                </c:pt>
                <c:pt idx="22">
                  <c:v>86.163634999999999</c:v>
                </c:pt>
                <c:pt idx="23">
                  <c:v>85.840301999999994</c:v>
                </c:pt>
                <c:pt idx="24">
                  <c:v>83.850234999999998</c:v>
                </c:pt>
                <c:pt idx="25">
                  <c:v>83.526275999999996</c:v>
                </c:pt>
                <c:pt idx="26">
                  <c:v>82.525863999999999</c:v>
                </c:pt>
                <c:pt idx="27">
                  <c:v>82.410820000000001</c:v>
                </c:pt>
                <c:pt idx="28">
                  <c:v>82.567352</c:v>
                </c:pt>
                <c:pt idx="29">
                  <c:v>82.834350999999998</c:v>
                </c:pt>
                <c:pt idx="30">
                  <c:v>83.112350000000006</c:v>
                </c:pt>
                <c:pt idx="31">
                  <c:v>83.112350000000006</c:v>
                </c:pt>
                <c:pt idx="32">
                  <c:v>82.896645000000007</c:v>
                </c:pt>
                <c:pt idx="33">
                  <c:v>82.680976999999999</c:v>
                </c:pt>
                <c:pt idx="34">
                  <c:v>82.465523000000005</c:v>
                </c:pt>
                <c:pt idx="35">
                  <c:v>81.678939999999997</c:v>
                </c:pt>
                <c:pt idx="36">
                  <c:v>80.907898000000003</c:v>
                </c:pt>
                <c:pt idx="37">
                  <c:v>80.561194999999998</c:v>
                </c:pt>
                <c:pt idx="38">
                  <c:v>80.415145999999993</c:v>
                </c:pt>
                <c:pt idx="39">
                  <c:v>80.415145999999993</c:v>
                </c:pt>
                <c:pt idx="40">
                  <c:v>79.127457000000007</c:v>
                </c:pt>
              </c:numCache>
            </c:numRef>
          </c:val>
          <c:smooth val="0"/>
        </c:ser>
        <c:dLbls>
          <c:showLegendKey val="0"/>
          <c:showVal val="0"/>
          <c:showCatName val="0"/>
          <c:showSerName val="0"/>
          <c:showPercent val="0"/>
          <c:showBubbleSize val="0"/>
        </c:dLbls>
        <c:smooth val="0"/>
        <c:axId val="254941408"/>
        <c:axId val="254941968"/>
      </c:lineChart>
      <c:catAx>
        <c:axId val="25494140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41968"/>
        <c:crosses val="autoZero"/>
        <c:auto val="1"/>
        <c:lblAlgn val="ctr"/>
        <c:lblOffset val="100"/>
        <c:tickLblSkip val="10"/>
        <c:tickMarkSkip val="10"/>
        <c:noMultiLvlLbl val="0"/>
      </c:catAx>
      <c:valAx>
        <c:axId val="254941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54941408"/>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90551181102378E-2"/>
          <c:y val="0.10063419986612103"/>
          <c:w val="0.77161623170047078"/>
          <c:h val="0.80965502011635049"/>
        </c:manualLayout>
      </c:layout>
      <c:lineChart>
        <c:grouping val="standard"/>
        <c:varyColors val="0"/>
        <c:ser>
          <c:idx val="0"/>
          <c:order val="0"/>
          <c:tx>
            <c:strRef>
              <c:f>Production_cases!$K$2</c:f>
              <c:strCache>
                <c:ptCount val="1"/>
                <c:pt idx="0">
                  <c:v>High Economic Growth</c:v>
                </c:pt>
              </c:strCache>
            </c:strRef>
          </c:tx>
          <c:spPr>
            <a:ln w="22225" cap="rnd">
              <a:solidFill>
                <a:schemeClr val="accent1"/>
              </a:solidFill>
              <a:round/>
            </a:ln>
            <a:effectLst/>
          </c:spPr>
          <c:marker>
            <c:symbol val="none"/>
          </c:marker>
          <c:cat>
            <c:numRef>
              <c:f>Production_cases!$AQ$1:$CY$1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Production_cases!$AQ$2:$CY$2</c:f>
              <c:numCache>
                <c:formatCode>0</c:formatCode>
                <c:ptCount val="61"/>
                <c:pt idx="0">
                  <c:v>70.703965999999994</c:v>
                </c:pt>
                <c:pt idx="1">
                  <c:v>70.361632</c:v>
                </c:pt>
                <c:pt idx="2">
                  <c:v>69.954806000000005</c:v>
                </c:pt>
                <c:pt idx="3">
                  <c:v>68.314475000000002</c:v>
                </c:pt>
                <c:pt idx="4">
                  <c:v>70.724641000000005</c:v>
                </c:pt>
                <c:pt idx="5">
                  <c:v>71.172860999999997</c:v>
                </c:pt>
                <c:pt idx="6">
                  <c:v>72.484765999999993</c:v>
                </c:pt>
                <c:pt idx="7">
                  <c:v>72.470468999999994</c:v>
                </c:pt>
                <c:pt idx="8">
                  <c:v>72.874599000000003</c:v>
                </c:pt>
                <c:pt idx="9">
                  <c:v>71.740292999999994</c:v>
                </c:pt>
                <c:pt idx="10">
                  <c:v>71.330004000000002</c:v>
                </c:pt>
                <c:pt idx="11">
                  <c:v>71.731930000000006</c:v>
                </c:pt>
                <c:pt idx="12">
                  <c:v>70.709952000000001</c:v>
                </c:pt>
                <c:pt idx="13">
                  <c:v>69.934813000000005</c:v>
                </c:pt>
                <c:pt idx="14">
                  <c:v>70.22766</c:v>
                </c:pt>
                <c:pt idx="15">
                  <c:v>69.430708999999993</c:v>
                </c:pt>
                <c:pt idx="16">
                  <c:v>70.734537000000003</c:v>
                </c:pt>
                <c:pt idx="17">
                  <c:v>71.397717999999998</c:v>
                </c:pt>
                <c:pt idx="18">
                  <c:v>73.200266999999997</c:v>
                </c:pt>
                <c:pt idx="19">
                  <c:v>72.635597000000004</c:v>
                </c:pt>
                <c:pt idx="20">
                  <c:v>74.727587999999997</c:v>
                </c:pt>
                <c:pt idx="21">
                  <c:v>77.906926999999996</c:v>
                </c:pt>
                <c:pt idx="22">
                  <c:v>79.128782000000001</c:v>
                </c:pt>
                <c:pt idx="23">
                  <c:v>81.692718999999997</c:v>
                </c:pt>
                <c:pt idx="24">
                  <c:v>87.574850999999995</c:v>
                </c:pt>
                <c:pt idx="25">
                  <c:v>88.030862999999997</c:v>
                </c:pt>
                <c:pt idx="26">
                  <c:v>83.962880999999996</c:v>
                </c:pt>
                <c:pt idx="27">
                  <c:v>88.342421999999999</c:v>
                </c:pt>
                <c:pt idx="28">
                  <c:v>91.077072000000001</c:v>
                </c:pt>
                <c:pt idx="29">
                  <c:v>95.098267000000007</c:v>
                </c:pt>
                <c:pt idx="30">
                  <c:v>98.182259000000002</c:v>
                </c:pt>
                <c:pt idx="31">
                  <c:v>99.762726000000001</c:v>
                </c:pt>
                <c:pt idx="32">
                  <c:v>101.049583</c:v>
                </c:pt>
                <c:pt idx="33">
                  <c:v>102.149849</c:v>
                </c:pt>
                <c:pt idx="34">
                  <c:v>103.805283</c:v>
                </c:pt>
                <c:pt idx="35">
                  <c:v>104.702591</c:v>
                </c:pt>
                <c:pt idx="36">
                  <c:v>105.374184</c:v>
                </c:pt>
                <c:pt idx="37">
                  <c:v>106.44828800000001</c:v>
                </c:pt>
                <c:pt idx="38">
                  <c:v>107.17063899999999</c:v>
                </c:pt>
                <c:pt idx="39">
                  <c:v>107.983543</c:v>
                </c:pt>
                <c:pt idx="40">
                  <c:v>108.534447</c:v>
                </c:pt>
                <c:pt idx="41">
                  <c:v>109.205536</c:v>
                </c:pt>
                <c:pt idx="42">
                  <c:v>109.739716</c:v>
                </c:pt>
                <c:pt idx="43">
                  <c:v>110.299667</c:v>
                </c:pt>
                <c:pt idx="44">
                  <c:v>110.96489699999999</c:v>
                </c:pt>
                <c:pt idx="45">
                  <c:v>111.38964799999999</c:v>
                </c:pt>
                <c:pt idx="46">
                  <c:v>112.12022399999999</c:v>
                </c:pt>
                <c:pt idx="47">
                  <c:v>113.036514</c:v>
                </c:pt>
                <c:pt idx="48">
                  <c:v>113.564339</c:v>
                </c:pt>
                <c:pt idx="49">
                  <c:v>114.561775</c:v>
                </c:pt>
                <c:pt idx="50">
                  <c:v>115.681229</c:v>
                </c:pt>
                <c:pt idx="51">
                  <c:v>116.498856</c:v>
                </c:pt>
                <c:pt idx="52">
                  <c:v>117.304474</c:v>
                </c:pt>
                <c:pt idx="53">
                  <c:v>118.083412</c:v>
                </c:pt>
                <c:pt idx="54">
                  <c:v>118.960251</c:v>
                </c:pt>
                <c:pt idx="55">
                  <c:v>119.29238100000001</c:v>
                </c:pt>
                <c:pt idx="56">
                  <c:v>120.21266900000001</c:v>
                </c:pt>
                <c:pt idx="57">
                  <c:v>120.816322</c:v>
                </c:pt>
                <c:pt idx="58">
                  <c:v>121.274719</c:v>
                </c:pt>
                <c:pt idx="59">
                  <c:v>122.207581</c:v>
                </c:pt>
                <c:pt idx="60">
                  <c:v>122.92675</c:v>
                </c:pt>
              </c:numCache>
            </c:numRef>
          </c:val>
          <c:smooth val="0"/>
        </c:ser>
        <c:ser>
          <c:idx val="1"/>
          <c:order val="1"/>
          <c:tx>
            <c:strRef>
              <c:f>Production_cases!$K$3</c:f>
              <c:strCache>
                <c:ptCount val="1"/>
                <c:pt idx="0">
                  <c:v>Low Oil Price</c:v>
                </c:pt>
              </c:strCache>
            </c:strRef>
          </c:tx>
          <c:spPr>
            <a:ln w="22225" cap="rnd">
              <a:solidFill>
                <a:schemeClr val="accent2"/>
              </a:solidFill>
              <a:round/>
            </a:ln>
            <a:effectLst/>
          </c:spPr>
          <c:marker>
            <c:symbol val="none"/>
          </c:marker>
          <c:cat>
            <c:numRef>
              <c:f>Production_cases!$AQ$1:$CY$1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Production_cases!$AQ$3:$CY$3</c:f>
              <c:numCache>
                <c:formatCode>0</c:formatCode>
                <c:ptCount val="61"/>
                <c:pt idx="0">
                  <c:v>70.703965999999994</c:v>
                </c:pt>
                <c:pt idx="1">
                  <c:v>70.361632</c:v>
                </c:pt>
                <c:pt idx="2">
                  <c:v>69.954806000000005</c:v>
                </c:pt>
                <c:pt idx="3">
                  <c:v>68.314475000000002</c:v>
                </c:pt>
                <c:pt idx="4">
                  <c:v>70.724641000000005</c:v>
                </c:pt>
                <c:pt idx="5">
                  <c:v>71.172860999999997</c:v>
                </c:pt>
                <c:pt idx="6">
                  <c:v>72.484765999999993</c:v>
                </c:pt>
                <c:pt idx="7">
                  <c:v>72.470468999999994</c:v>
                </c:pt>
                <c:pt idx="8">
                  <c:v>72.874599000000003</c:v>
                </c:pt>
                <c:pt idx="9">
                  <c:v>71.740292999999994</c:v>
                </c:pt>
                <c:pt idx="10">
                  <c:v>71.330004000000002</c:v>
                </c:pt>
                <c:pt idx="11">
                  <c:v>71.731930000000006</c:v>
                </c:pt>
                <c:pt idx="12">
                  <c:v>70.709952000000001</c:v>
                </c:pt>
                <c:pt idx="13">
                  <c:v>69.934813000000005</c:v>
                </c:pt>
                <c:pt idx="14">
                  <c:v>70.22766</c:v>
                </c:pt>
                <c:pt idx="15">
                  <c:v>69.430708999999993</c:v>
                </c:pt>
                <c:pt idx="16">
                  <c:v>70.734537000000003</c:v>
                </c:pt>
                <c:pt idx="17">
                  <c:v>71.397717999999998</c:v>
                </c:pt>
                <c:pt idx="18">
                  <c:v>73.200266999999997</c:v>
                </c:pt>
                <c:pt idx="19">
                  <c:v>72.635597000000004</c:v>
                </c:pt>
                <c:pt idx="20">
                  <c:v>74.727587999999997</c:v>
                </c:pt>
                <c:pt idx="21">
                  <c:v>77.906926999999996</c:v>
                </c:pt>
                <c:pt idx="22">
                  <c:v>79.128782000000001</c:v>
                </c:pt>
                <c:pt idx="23">
                  <c:v>81.692718999999997</c:v>
                </c:pt>
                <c:pt idx="24">
                  <c:v>87.574850999999995</c:v>
                </c:pt>
                <c:pt idx="25">
                  <c:v>88.030862999999997</c:v>
                </c:pt>
                <c:pt idx="26">
                  <c:v>83.962880999999996</c:v>
                </c:pt>
                <c:pt idx="27">
                  <c:v>88.285522</c:v>
                </c:pt>
                <c:pt idx="28">
                  <c:v>88.276366999999993</c:v>
                </c:pt>
                <c:pt idx="29">
                  <c:v>91.102858999999995</c:v>
                </c:pt>
                <c:pt idx="30">
                  <c:v>92.227363999999994</c:v>
                </c:pt>
                <c:pt idx="31">
                  <c:v>93.869736000000003</c:v>
                </c:pt>
                <c:pt idx="32">
                  <c:v>94.604918999999995</c:v>
                </c:pt>
                <c:pt idx="33">
                  <c:v>94.671927999999994</c:v>
                </c:pt>
                <c:pt idx="34">
                  <c:v>95.508788999999993</c:v>
                </c:pt>
                <c:pt idx="35">
                  <c:v>95.813980000000001</c:v>
                </c:pt>
                <c:pt idx="36">
                  <c:v>95.752906999999993</c:v>
                </c:pt>
                <c:pt idx="37">
                  <c:v>95.901779000000005</c:v>
                </c:pt>
                <c:pt idx="38">
                  <c:v>96.053344999999993</c:v>
                </c:pt>
                <c:pt idx="39">
                  <c:v>96.232208</c:v>
                </c:pt>
                <c:pt idx="40">
                  <c:v>95.957138</c:v>
                </c:pt>
                <c:pt idx="41">
                  <c:v>95.958893000000003</c:v>
                </c:pt>
                <c:pt idx="42">
                  <c:v>95.907661000000004</c:v>
                </c:pt>
                <c:pt idx="43">
                  <c:v>96.042457999999996</c:v>
                </c:pt>
                <c:pt idx="44">
                  <c:v>96.280106000000004</c:v>
                </c:pt>
                <c:pt idx="45">
                  <c:v>96.447868</c:v>
                </c:pt>
                <c:pt idx="46">
                  <c:v>96.762360000000001</c:v>
                </c:pt>
                <c:pt idx="47">
                  <c:v>97.215530000000001</c:v>
                </c:pt>
                <c:pt idx="48">
                  <c:v>97.589149000000006</c:v>
                </c:pt>
                <c:pt idx="49">
                  <c:v>98.045760999999999</c:v>
                </c:pt>
                <c:pt idx="50">
                  <c:v>98.451499999999996</c:v>
                </c:pt>
                <c:pt idx="51">
                  <c:v>98.909126000000001</c:v>
                </c:pt>
                <c:pt idx="52">
                  <c:v>99.097008000000002</c:v>
                </c:pt>
                <c:pt idx="53">
                  <c:v>99.354506999999998</c:v>
                </c:pt>
                <c:pt idx="54">
                  <c:v>99.826133999999996</c:v>
                </c:pt>
                <c:pt idx="55">
                  <c:v>100.27525300000001</c:v>
                </c:pt>
                <c:pt idx="56">
                  <c:v>100.647667</c:v>
                </c:pt>
                <c:pt idx="57">
                  <c:v>100.965996</c:v>
                </c:pt>
                <c:pt idx="58">
                  <c:v>101.38690200000001</c:v>
                </c:pt>
                <c:pt idx="59">
                  <c:v>101.881821</c:v>
                </c:pt>
                <c:pt idx="60">
                  <c:v>102.131004</c:v>
                </c:pt>
              </c:numCache>
            </c:numRef>
          </c:val>
          <c:smooth val="0"/>
        </c:ser>
        <c:ser>
          <c:idx val="3"/>
          <c:order val="2"/>
          <c:tx>
            <c:strRef>
              <c:f>Production_cases!$K$4</c:f>
              <c:strCache>
                <c:ptCount val="1"/>
                <c:pt idx="0">
                  <c:v>High Oil Price</c:v>
                </c:pt>
              </c:strCache>
            </c:strRef>
          </c:tx>
          <c:spPr>
            <a:ln w="22225" cap="rnd">
              <a:solidFill>
                <a:schemeClr val="accent4"/>
              </a:solidFill>
              <a:round/>
            </a:ln>
            <a:effectLst/>
          </c:spPr>
          <c:marker>
            <c:symbol val="none"/>
          </c:marker>
          <c:cat>
            <c:numRef>
              <c:f>Production_cases!$AQ$1:$CY$1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Production_cases!$AQ$4:$CY$4</c:f>
              <c:numCache>
                <c:formatCode>0</c:formatCode>
                <c:ptCount val="61"/>
                <c:pt idx="0">
                  <c:v>70.703965999999994</c:v>
                </c:pt>
                <c:pt idx="1">
                  <c:v>70.361632</c:v>
                </c:pt>
                <c:pt idx="2">
                  <c:v>69.954806000000005</c:v>
                </c:pt>
                <c:pt idx="3">
                  <c:v>68.314475000000002</c:v>
                </c:pt>
                <c:pt idx="4">
                  <c:v>70.724641000000005</c:v>
                </c:pt>
                <c:pt idx="5">
                  <c:v>71.172860999999997</c:v>
                </c:pt>
                <c:pt idx="6">
                  <c:v>72.484765999999993</c:v>
                </c:pt>
                <c:pt idx="7">
                  <c:v>72.470468999999994</c:v>
                </c:pt>
                <c:pt idx="8">
                  <c:v>72.874599000000003</c:v>
                </c:pt>
                <c:pt idx="9">
                  <c:v>71.740292999999994</c:v>
                </c:pt>
                <c:pt idx="10">
                  <c:v>71.330004000000002</c:v>
                </c:pt>
                <c:pt idx="11">
                  <c:v>71.731930000000006</c:v>
                </c:pt>
                <c:pt idx="12">
                  <c:v>70.709952000000001</c:v>
                </c:pt>
                <c:pt idx="13">
                  <c:v>69.934813000000005</c:v>
                </c:pt>
                <c:pt idx="14">
                  <c:v>70.22766</c:v>
                </c:pt>
                <c:pt idx="15">
                  <c:v>69.430708999999993</c:v>
                </c:pt>
                <c:pt idx="16">
                  <c:v>70.734537000000003</c:v>
                </c:pt>
                <c:pt idx="17">
                  <c:v>71.397717999999998</c:v>
                </c:pt>
                <c:pt idx="18">
                  <c:v>73.200266999999997</c:v>
                </c:pt>
                <c:pt idx="19">
                  <c:v>72.635597000000004</c:v>
                </c:pt>
                <c:pt idx="20">
                  <c:v>74.727587999999997</c:v>
                </c:pt>
                <c:pt idx="21">
                  <c:v>77.906926999999996</c:v>
                </c:pt>
                <c:pt idx="22">
                  <c:v>79.128782000000001</c:v>
                </c:pt>
                <c:pt idx="23">
                  <c:v>81.692718999999997</c:v>
                </c:pt>
                <c:pt idx="24">
                  <c:v>87.574850999999995</c:v>
                </c:pt>
                <c:pt idx="25">
                  <c:v>88.030862999999997</c:v>
                </c:pt>
                <c:pt idx="26">
                  <c:v>83.962880999999996</c:v>
                </c:pt>
                <c:pt idx="27">
                  <c:v>88.333809000000002</c:v>
                </c:pt>
                <c:pt idx="28">
                  <c:v>92.764893000000001</c:v>
                </c:pt>
                <c:pt idx="29">
                  <c:v>99.296126999999998</c:v>
                </c:pt>
                <c:pt idx="30">
                  <c:v>103.487335</c:v>
                </c:pt>
                <c:pt idx="31">
                  <c:v>106.635468</c:v>
                </c:pt>
                <c:pt idx="32">
                  <c:v>108.73098</c:v>
                </c:pt>
                <c:pt idx="33">
                  <c:v>109.93950700000001</c:v>
                </c:pt>
                <c:pt idx="34">
                  <c:v>112.155823</c:v>
                </c:pt>
                <c:pt idx="35">
                  <c:v>113.32058000000001</c:v>
                </c:pt>
                <c:pt idx="36">
                  <c:v>114.481934</c:v>
                </c:pt>
                <c:pt idx="37">
                  <c:v>115.82710299999999</c:v>
                </c:pt>
                <c:pt idx="38">
                  <c:v>117.264656</c:v>
                </c:pt>
                <c:pt idx="39">
                  <c:v>118.785912</c:v>
                </c:pt>
                <c:pt idx="40">
                  <c:v>119.960381</c:v>
                </c:pt>
                <c:pt idx="41">
                  <c:v>120.81974</c:v>
                </c:pt>
                <c:pt idx="42">
                  <c:v>121.979034</c:v>
                </c:pt>
                <c:pt idx="43">
                  <c:v>122.92184399999999</c:v>
                </c:pt>
                <c:pt idx="44">
                  <c:v>123.659187</c:v>
                </c:pt>
                <c:pt idx="45">
                  <c:v>124.14917</c:v>
                </c:pt>
                <c:pt idx="46">
                  <c:v>124.645599</c:v>
                </c:pt>
                <c:pt idx="47">
                  <c:v>125.197197</c:v>
                </c:pt>
                <c:pt idx="48">
                  <c:v>125.437592</c:v>
                </c:pt>
                <c:pt idx="49">
                  <c:v>125.31856500000001</c:v>
                </c:pt>
                <c:pt idx="50">
                  <c:v>125.613777</c:v>
                </c:pt>
                <c:pt idx="51">
                  <c:v>125.32482899999999</c:v>
                </c:pt>
                <c:pt idx="52">
                  <c:v>125.76554899999999</c:v>
                </c:pt>
                <c:pt idx="53">
                  <c:v>125.78872699999999</c:v>
                </c:pt>
                <c:pt idx="54">
                  <c:v>126.150642</c:v>
                </c:pt>
                <c:pt idx="55">
                  <c:v>126.396034</c:v>
                </c:pt>
                <c:pt idx="56">
                  <c:v>126.88964799999999</c:v>
                </c:pt>
                <c:pt idx="57">
                  <c:v>127.23848</c:v>
                </c:pt>
                <c:pt idx="58">
                  <c:v>127.479004</c:v>
                </c:pt>
                <c:pt idx="59">
                  <c:v>127.75844600000001</c:v>
                </c:pt>
                <c:pt idx="60">
                  <c:v>128.13031000000001</c:v>
                </c:pt>
              </c:numCache>
            </c:numRef>
          </c:val>
          <c:smooth val="0"/>
        </c:ser>
        <c:ser>
          <c:idx val="4"/>
          <c:order val="3"/>
          <c:tx>
            <c:strRef>
              <c:f>Production_cases!$K$5</c:f>
              <c:strCache>
                <c:ptCount val="1"/>
                <c:pt idx="0">
                  <c:v>High Oil and Gas Resource and Technology</c:v>
                </c:pt>
              </c:strCache>
            </c:strRef>
          </c:tx>
          <c:spPr>
            <a:ln w="22225" cap="rnd">
              <a:solidFill>
                <a:schemeClr val="accent3"/>
              </a:solidFill>
              <a:round/>
            </a:ln>
            <a:effectLst/>
          </c:spPr>
          <c:marker>
            <c:symbol val="none"/>
          </c:marker>
          <c:cat>
            <c:numRef>
              <c:f>Production_cases!$AQ$1:$CY$1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Production_cases!$AQ$5:$CY$5</c:f>
              <c:numCache>
                <c:formatCode>0</c:formatCode>
                <c:ptCount val="61"/>
                <c:pt idx="0">
                  <c:v>70.703965999999994</c:v>
                </c:pt>
                <c:pt idx="1">
                  <c:v>70.361632</c:v>
                </c:pt>
                <c:pt idx="2">
                  <c:v>69.954806000000005</c:v>
                </c:pt>
                <c:pt idx="3">
                  <c:v>68.314475000000002</c:v>
                </c:pt>
                <c:pt idx="4">
                  <c:v>70.724641000000005</c:v>
                </c:pt>
                <c:pt idx="5">
                  <c:v>71.172860999999997</c:v>
                </c:pt>
                <c:pt idx="6">
                  <c:v>72.484765999999993</c:v>
                </c:pt>
                <c:pt idx="7">
                  <c:v>72.470468999999994</c:v>
                </c:pt>
                <c:pt idx="8">
                  <c:v>72.874599000000003</c:v>
                </c:pt>
                <c:pt idx="9">
                  <c:v>71.740292999999994</c:v>
                </c:pt>
                <c:pt idx="10">
                  <c:v>71.330004000000002</c:v>
                </c:pt>
                <c:pt idx="11">
                  <c:v>71.731930000000006</c:v>
                </c:pt>
                <c:pt idx="12">
                  <c:v>70.709952000000001</c:v>
                </c:pt>
                <c:pt idx="13">
                  <c:v>69.934813000000005</c:v>
                </c:pt>
                <c:pt idx="14">
                  <c:v>70.22766</c:v>
                </c:pt>
                <c:pt idx="15">
                  <c:v>69.430708999999993</c:v>
                </c:pt>
                <c:pt idx="16">
                  <c:v>70.734537000000003</c:v>
                </c:pt>
                <c:pt idx="17">
                  <c:v>71.397717999999998</c:v>
                </c:pt>
                <c:pt idx="18">
                  <c:v>73.200266999999997</c:v>
                </c:pt>
                <c:pt idx="19">
                  <c:v>72.635597000000004</c:v>
                </c:pt>
                <c:pt idx="20">
                  <c:v>74.727587999999997</c:v>
                </c:pt>
                <c:pt idx="21">
                  <c:v>77.906926999999996</c:v>
                </c:pt>
                <c:pt idx="22">
                  <c:v>79.128782000000001</c:v>
                </c:pt>
                <c:pt idx="23">
                  <c:v>81.692718999999997</c:v>
                </c:pt>
                <c:pt idx="24">
                  <c:v>87.574850999999995</c:v>
                </c:pt>
                <c:pt idx="25">
                  <c:v>88.030862999999997</c:v>
                </c:pt>
                <c:pt idx="26">
                  <c:v>83.962880999999996</c:v>
                </c:pt>
                <c:pt idx="27">
                  <c:v>88.219284000000002</c:v>
                </c:pt>
                <c:pt idx="28">
                  <c:v>92.535522</c:v>
                </c:pt>
                <c:pt idx="29">
                  <c:v>97.303725999999997</c:v>
                </c:pt>
                <c:pt idx="30">
                  <c:v>100.93776699999999</c:v>
                </c:pt>
                <c:pt idx="31">
                  <c:v>104.756401</c:v>
                </c:pt>
                <c:pt idx="32">
                  <c:v>106.91244500000001</c:v>
                </c:pt>
                <c:pt idx="33">
                  <c:v>108.78042600000001</c:v>
                </c:pt>
                <c:pt idx="34">
                  <c:v>110.529022</c:v>
                </c:pt>
                <c:pt idx="35">
                  <c:v>111.95620700000001</c:v>
                </c:pt>
                <c:pt idx="36">
                  <c:v>113.23519899999999</c:v>
                </c:pt>
                <c:pt idx="37">
                  <c:v>114.526382</c:v>
                </c:pt>
                <c:pt idx="38">
                  <c:v>115.795799</c:v>
                </c:pt>
                <c:pt idx="39">
                  <c:v>116.859291</c:v>
                </c:pt>
                <c:pt idx="40">
                  <c:v>117.77459</c:v>
                </c:pt>
                <c:pt idx="41">
                  <c:v>118.42826100000001</c:v>
                </c:pt>
                <c:pt idx="42">
                  <c:v>119.357643</c:v>
                </c:pt>
                <c:pt idx="43">
                  <c:v>120.31218</c:v>
                </c:pt>
                <c:pt idx="44">
                  <c:v>121.40270200000001</c:v>
                </c:pt>
                <c:pt idx="45">
                  <c:v>122.163788</c:v>
                </c:pt>
                <c:pt idx="46">
                  <c:v>123.24266799999999</c:v>
                </c:pt>
                <c:pt idx="47">
                  <c:v>124.369682</c:v>
                </c:pt>
                <c:pt idx="48">
                  <c:v>125.358582</c:v>
                </c:pt>
                <c:pt idx="49">
                  <c:v>126.436127</c:v>
                </c:pt>
                <c:pt idx="50">
                  <c:v>128.00325000000001</c:v>
                </c:pt>
                <c:pt idx="51">
                  <c:v>129.168015</c:v>
                </c:pt>
                <c:pt idx="52">
                  <c:v>130.25718699999999</c:v>
                </c:pt>
                <c:pt idx="53">
                  <c:v>131.48519899999999</c:v>
                </c:pt>
                <c:pt idx="54">
                  <c:v>132.88098099999999</c:v>
                </c:pt>
                <c:pt idx="55">
                  <c:v>133.901016</c:v>
                </c:pt>
                <c:pt idx="56">
                  <c:v>134.44255100000001</c:v>
                </c:pt>
                <c:pt idx="57">
                  <c:v>135.53491199999999</c:v>
                </c:pt>
                <c:pt idx="58">
                  <c:v>136.33686800000001</c:v>
                </c:pt>
                <c:pt idx="59">
                  <c:v>137.23786899999999</c:v>
                </c:pt>
                <c:pt idx="60">
                  <c:v>138.10412600000001</c:v>
                </c:pt>
              </c:numCache>
            </c:numRef>
          </c:val>
          <c:smooth val="0"/>
        </c:ser>
        <c:ser>
          <c:idx val="5"/>
          <c:order val="4"/>
          <c:tx>
            <c:strRef>
              <c:f>Production_cases!$K$6</c:f>
              <c:strCache>
                <c:ptCount val="1"/>
                <c:pt idx="0">
                  <c:v>Reference case</c:v>
                </c:pt>
              </c:strCache>
            </c:strRef>
          </c:tx>
          <c:spPr>
            <a:ln w="22225" cap="rnd">
              <a:solidFill>
                <a:schemeClr val="tx1"/>
              </a:solidFill>
              <a:round/>
            </a:ln>
            <a:effectLst/>
          </c:spPr>
          <c:marker>
            <c:symbol val="none"/>
          </c:marker>
          <c:cat>
            <c:numRef>
              <c:f>Production_cases!$AQ$1:$CY$1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Production_cases!$AQ$6:$CY$6</c:f>
              <c:numCache>
                <c:formatCode>0</c:formatCode>
                <c:ptCount val="61"/>
                <c:pt idx="0">
                  <c:v>70.703965999999994</c:v>
                </c:pt>
                <c:pt idx="1">
                  <c:v>70.361632</c:v>
                </c:pt>
                <c:pt idx="2">
                  <c:v>69.954806000000005</c:v>
                </c:pt>
                <c:pt idx="3">
                  <c:v>68.314475000000002</c:v>
                </c:pt>
                <c:pt idx="4">
                  <c:v>70.724641000000005</c:v>
                </c:pt>
                <c:pt idx="5">
                  <c:v>71.172860999999997</c:v>
                </c:pt>
                <c:pt idx="6">
                  <c:v>72.484765999999993</c:v>
                </c:pt>
                <c:pt idx="7">
                  <c:v>72.470468999999994</c:v>
                </c:pt>
                <c:pt idx="8">
                  <c:v>72.874599000000003</c:v>
                </c:pt>
                <c:pt idx="9">
                  <c:v>71.740292999999994</c:v>
                </c:pt>
                <c:pt idx="10">
                  <c:v>71.330004000000002</c:v>
                </c:pt>
                <c:pt idx="11">
                  <c:v>71.731930000000006</c:v>
                </c:pt>
                <c:pt idx="12">
                  <c:v>70.709952000000001</c:v>
                </c:pt>
                <c:pt idx="13">
                  <c:v>69.934813000000005</c:v>
                </c:pt>
                <c:pt idx="14">
                  <c:v>70.22766</c:v>
                </c:pt>
                <c:pt idx="15">
                  <c:v>69.430708999999993</c:v>
                </c:pt>
                <c:pt idx="16">
                  <c:v>70.734537000000003</c:v>
                </c:pt>
                <c:pt idx="17">
                  <c:v>71.397717999999998</c:v>
                </c:pt>
                <c:pt idx="18">
                  <c:v>73.200266999999997</c:v>
                </c:pt>
                <c:pt idx="19">
                  <c:v>72.635597000000004</c:v>
                </c:pt>
                <c:pt idx="20">
                  <c:v>74.727587999999997</c:v>
                </c:pt>
                <c:pt idx="21">
                  <c:v>77.906926999999996</c:v>
                </c:pt>
                <c:pt idx="22">
                  <c:v>79.128782000000001</c:v>
                </c:pt>
                <c:pt idx="23">
                  <c:v>81.692718999999997</c:v>
                </c:pt>
                <c:pt idx="24">
                  <c:v>87.574850999999995</c:v>
                </c:pt>
                <c:pt idx="25">
                  <c:v>88.030862999999997</c:v>
                </c:pt>
                <c:pt idx="26">
                  <c:v>83.962880999999996</c:v>
                </c:pt>
                <c:pt idx="27">
                  <c:v>88.370590000000007</c:v>
                </c:pt>
                <c:pt idx="28">
                  <c:v>91.595680000000002</c:v>
                </c:pt>
                <c:pt idx="29">
                  <c:v>94.982979</c:v>
                </c:pt>
                <c:pt idx="30">
                  <c:v>98.082237000000006</c:v>
                </c:pt>
                <c:pt idx="31">
                  <c:v>99.513312999999997</c:v>
                </c:pt>
                <c:pt idx="32">
                  <c:v>100.66423</c:v>
                </c:pt>
                <c:pt idx="33">
                  <c:v>101.66830400000001</c:v>
                </c:pt>
                <c:pt idx="34">
                  <c:v>103.301491</c:v>
                </c:pt>
                <c:pt idx="35">
                  <c:v>104.006012</c:v>
                </c:pt>
                <c:pt idx="36">
                  <c:v>104.67557499999999</c:v>
                </c:pt>
                <c:pt idx="37">
                  <c:v>105.66223100000001</c:v>
                </c:pt>
                <c:pt idx="38">
                  <c:v>106.480881</c:v>
                </c:pt>
                <c:pt idx="39">
                  <c:v>107.03731500000001</c:v>
                </c:pt>
                <c:pt idx="40">
                  <c:v>107.443016</c:v>
                </c:pt>
                <c:pt idx="41">
                  <c:v>107.95436100000001</c:v>
                </c:pt>
                <c:pt idx="42">
                  <c:v>108.350792</c:v>
                </c:pt>
                <c:pt idx="43">
                  <c:v>108.693619</c:v>
                </c:pt>
                <c:pt idx="44">
                  <c:v>109.147514</c:v>
                </c:pt>
                <c:pt idx="45">
                  <c:v>109.57514999999999</c:v>
                </c:pt>
                <c:pt idx="46">
                  <c:v>109.966301</c:v>
                </c:pt>
                <c:pt idx="47">
                  <c:v>110.802246</c:v>
                </c:pt>
                <c:pt idx="48">
                  <c:v>111.006592</c:v>
                </c:pt>
                <c:pt idx="49">
                  <c:v>111.58947000000001</c:v>
                </c:pt>
                <c:pt idx="50">
                  <c:v>112.316925</c:v>
                </c:pt>
                <c:pt idx="51">
                  <c:v>112.797371</c:v>
                </c:pt>
                <c:pt idx="52">
                  <c:v>113.202438</c:v>
                </c:pt>
                <c:pt idx="53">
                  <c:v>113.548126</c:v>
                </c:pt>
                <c:pt idx="54">
                  <c:v>113.809341</c:v>
                </c:pt>
                <c:pt idx="55">
                  <c:v>113.731804</c:v>
                </c:pt>
                <c:pt idx="56">
                  <c:v>114.06109600000001</c:v>
                </c:pt>
                <c:pt idx="57">
                  <c:v>114.566956</c:v>
                </c:pt>
                <c:pt idx="58">
                  <c:v>114.810867</c:v>
                </c:pt>
                <c:pt idx="59">
                  <c:v>115.093811</c:v>
                </c:pt>
                <c:pt idx="60">
                  <c:v>115.382721</c:v>
                </c:pt>
              </c:numCache>
            </c:numRef>
          </c:val>
          <c:smooth val="0"/>
        </c:ser>
        <c:ser>
          <c:idx val="6"/>
          <c:order val="5"/>
          <c:tx>
            <c:strRef>
              <c:f>Production_cases!$K$7</c:f>
              <c:strCache>
                <c:ptCount val="1"/>
                <c:pt idx="0">
                  <c:v>Low Oil and Gas Resource and Technology</c:v>
                </c:pt>
              </c:strCache>
            </c:strRef>
          </c:tx>
          <c:spPr>
            <a:ln w="22225" cap="rnd">
              <a:solidFill>
                <a:schemeClr val="accent4">
                  <a:lumMod val="75000"/>
                </a:schemeClr>
              </a:solidFill>
              <a:round/>
            </a:ln>
            <a:effectLst/>
          </c:spPr>
          <c:marker>
            <c:symbol val="none"/>
          </c:marker>
          <c:cat>
            <c:numRef>
              <c:f>Production_cases!$AQ$1:$CY$1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Production_cases!$AQ$7:$CY$7</c:f>
              <c:numCache>
                <c:formatCode>0</c:formatCode>
                <c:ptCount val="61"/>
                <c:pt idx="0">
                  <c:v>70.703965999999994</c:v>
                </c:pt>
                <c:pt idx="1">
                  <c:v>70.361632</c:v>
                </c:pt>
                <c:pt idx="2">
                  <c:v>69.954806000000005</c:v>
                </c:pt>
                <c:pt idx="3">
                  <c:v>68.314475000000002</c:v>
                </c:pt>
                <c:pt idx="4">
                  <c:v>70.724641000000005</c:v>
                </c:pt>
                <c:pt idx="5">
                  <c:v>71.172860999999997</c:v>
                </c:pt>
                <c:pt idx="6">
                  <c:v>72.484765999999993</c:v>
                </c:pt>
                <c:pt idx="7">
                  <c:v>72.470468999999994</c:v>
                </c:pt>
                <c:pt idx="8">
                  <c:v>72.874599000000003</c:v>
                </c:pt>
                <c:pt idx="9">
                  <c:v>71.740292999999994</c:v>
                </c:pt>
                <c:pt idx="10">
                  <c:v>71.330004000000002</c:v>
                </c:pt>
                <c:pt idx="11">
                  <c:v>71.731930000000006</c:v>
                </c:pt>
                <c:pt idx="12">
                  <c:v>70.709952000000001</c:v>
                </c:pt>
                <c:pt idx="13">
                  <c:v>69.934813000000005</c:v>
                </c:pt>
                <c:pt idx="14">
                  <c:v>70.22766</c:v>
                </c:pt>
                <c:pt idx="15">
                  <c:v>69.430708999999993</c:v>
                </c:pt>
                <c:pt idx="16">
                  <c:v>70.734537000000003</c:v>
                </c:pt>
                <c:pt idx="17">
                  <c:v>71.397717999999998</c:v>
                </c:pt>
                <c:pt idx="18">
                  <c:v>73.200266999999997</c:v>
                </c:pt>
                <c:pt idx="19">
                  <c:v>72.635597000000004</c:v>
                </c:pt>
                <c:pt idx="20">
                  <c:v>74.727587999999997</c:v>
                </c:pt>
                <c:pt idx="21">
                  <c:v>77.906926999999996</c:v>
                </c:pt>
                <c:pt idx="22">
                  <c:v>79.128782000000001</c:v>
                </c:pt>
                <c:pt idx="23">
                  <c:v>81.692718999999997</c:v>
                </c:pt>
                <c:pt idx="24">
                  <c:v>87.574850999999995</c:v>
                </c:pt>
                <c:pt idx="25">
                  <c:v>88.030862999999997</c:v>
                </c:pt>
                <c:pt idx="26">
                  <c:v>83.962880999999996</c:v>
                </c:pt>
                <c:pt idx="27">
                  <c:v>88.304901000000001</c:v>
                </c:pt>
                <c:pt idx="28">
                  <c:v>88.697356999999997</c:v>
                </c:pt>
                <c:pt idx="29">
                  <c:v>92.204102000000006</c:v>
                </c:pt>
                <c:pt idx="30">
                  <c:v>94.561736999999994</c:v>
                </c:pt>
                <c:pt idx="31">
                  <c:v>95.650779999999997</c:v>
                </c:pt>
                <c:pt idx="32">
                  <c:v>96.345748999999998</c:v>
                </c:pt>
                <c:pt idx="33">
                  <c:v>96.562484999999995</c:v>
                </c:pt>
                <c:pt idx="34">
                  <c:v>96.843117000000007</c:v>
                </c:pt>
                <c:pt idx="35">
                  <c:v>96.550940999999995</c:v>
                </c:pt>
                <c:pt idx="36">
                  <c:v>96.335693000000006</c:v>
                </c:pt>
                <c:pt idx="37">
                  <c:v>96.782791000000003</c:v>
                </c:pt>
                <c:pt idx="38">
                  <c:v>96.620613000000006</c:v>
                </c:pt>
                <c:pt idx="39">
                  <c:v>96.701340000000002</c:v>
                </c:pt>
                <c:pt idx="40">
                  <c:v>96.618888999999996</c:v>
                </c:pt>
                <c:pt idx="41">
                  <c:v>96.491623000000004</c:v>
                </c:pt>
                <c:pt idx="42">
                  <c:v>96.603301999999999</c:v>
                </c:pt>
                <c:pt idx="43">
                  <c:v>96.695518000000007</c:v>
                </c:pt>
                <c:pt idx="44">
                  <c:v>96.690216000000007</c:v>
                </c:pt>
                <c:pt idx="45">
                  <c:v>96.690787999999998</c:v>
                </c:pt>
                <c:pt idx="46">
                  <c:v>96.734222000000003</c:v>
                </c:pt>
                <c:pt idx="47">
                  <c:v>96.769806000000003</c:v>
                </c:pt>
                <c:pt idx="48">
                  <c:v>97.114745999999997</c:v>
                </c:pt>
                <c:pt idx="49">
                  <c:v>97.022141000000005</c:v>
                </c:pt>
                <c:pt idx="50">
                  <c:v>97.161873</c:v>
                </c:pt>
                <c:pt idx="51">
                  <c:v>97.603531000000004</c:v>
                </c:pt>
                <c:pt idx="52">
                  <c:v>97.762328999999994</c:v>
                </c:pt>
                <c:pt idx="53">
                  <c:v>97.794005999999996</c:v>
                </c:pt>
                <c:pt idx="54">
                  <c:v>98.069396999999995</c:v>
                </c:pt>
                <c:pt idx="55">
                  <c:v>98.170944000000006</c:v>
                </c:pt>
                <c:pt idx="56">
                  <c:v>98.214325000000002</c:v>
                </c:pt>
                <c:pt idx="57">
                  <c:v>98.165306000000001</c:v>
                </c:pt>
                <c:pt idx="58">
                  <c:v>98.500022999999999</c:v>
                </c:pt>
                <c:pt idx="59">
                  <c:v>98.706969999999998</c:v>
                </c:pt>
                <c:pt idx="60">
                  <c:v>98.699218999999999</c:v>
                </c:pt>
              </c:numCache>
            </c:numRef>
          </c:val>
          <c:smooth val="0"/>
        </c:ser>
        <c:ser>
          <c:idx val="2"/>
          <c:order val="6"/>
          <c:tx>
            <c:strRef>
              <c:f>Production_cases!$K$8</c:f>
              <c:strCache>
                <c:ptCount val="1"/>
                <c:pt idx="0">
                  <c:v>Low Economic Growth</c:v>
                </c:pt>
              </c:strCache>
            </c:strRef>
          </c:tx>
          <c:spPr>
            <a:ln w="22225" cap="rnd">
              <a:solidFill>
                <a:schemeClr val="accent6"/>
              </a:solidFill>
              <a:round/>
            </a:ln>
            <a:effectLst/>
          </c:spPr>
          <c:marker>
            <c:symbol val="none"/>
          </c:marker>
          <c:cat>
            <c:numRef>
              <c:f>Production_cases!$AQ$1:$CY$1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Production_cases!$AQ$8:$CY$8</c:f>
              <c:numCache>
                <c:formatCode>0</c:formatCode>
                <c:ptCount val="61"/>
                <c:pt idx="0">
                  <c:v>70.703965999999994</c:v>
                </c:pt>
                <c:pt idx="1">
                  <c:v>70.361632</c:v>
                </c:pt>
                <c:pt idx="2">
                  <c:v>69.954806000000005</c:v>
                </c:pt>
                <c:pt idx="3">
                  <c:v>68.314475000000002</c:v>
                </c:pt>
                <c:pt idx="4">
                  <c:v>70.724641000000005</c:v>
                </c:pt>
                <c:pt idx="5">
                  <c:v>71.172860999999997</c:v>
                </c:pt>
                <c:pt idx="6">
                  <c:v>72.484765999999993</c:v>
                </c:pt>
                <c:pt idx="7">
                  <c:v>72.470468999999994</c:v>
                </c:pt>
                <c:pt idx="8">
                  <c:v>72.874599000000003</c:v>
                </c:pt>
                <c:pt idx="9">
                  <c:v>71.740292999999994</c:v>
                </c:pt>
                <c:pt idx="10">
                  <c:v>71.330004000000002</c:v>
                </c:pt>
                <c:pt idx="11">
                  <c:v>71.731930000000006</c:v>
                </c:pt>
                <c:pt idx="12">
                  <c:v>70.709952000000001</c:v>
                </c:pt>
                <c:pt idx="13">
                  <c:v>69.934813000000005</c:v>
                </c:pt>
                <c:pt idx="14">
                  <c:v>70.22766</c:v>
                </c:pt>
                <c:pt idx="15">
                  <c:v>69.430708999999993</c:v>
                </c:pt>
                <c:pt idx="16">
                  <c:v>70.734537000000003</c:v>
                </c:pt>
                <c:pt idx="17">
                  <c:v>71.397717999999998</c:v>
                </c:pt>
                <c:pt idx="18">
                  <c:v>73.200266999999997</c:v>
                </c:pt>
                <c:pt idx="19">
                  <c:v>72.635597000000004</c:v>
                </c:pt>
                <c:pt idx="20">
                  <c:v>74.727587999999997</c:v>
                </c:pt>
                <c:pt idx="21">
                  <c:v>77.906926999999996</c:v>
                </c:pt>
                <c:pt idx="22">
                  <c:v>79.128782000000001</c:v>
                </c:pt>
                <c:pt idx="23">
                  <c:v>81.692718999999997</c:v>
                </c:pt>
                <c:pt idx="24">
                  <c:v>87.574850999999995</c:v>
                </c:pt>
                <c:pt idx="25">
                  <c:v>88.030862999999997</c:v>
                </c:pt>
                <c:pt idx="26">
                  <c:v>83.962880999999996</c:v>
                </c:pt>
                <c:pt idx="27">
                  <c:v>88.327133000000003</c:v>
                </c:pt>
                <c:pt idx="28">
                  <c:v>91.145698999999993</c:v>
                </c:pt>
                <c:pt idx="29">
                  <c:v>94.722167999999996</c:v>
                </c:pt>
                <c:pt idx="30">
                  <c:v>97.484748999999994</c:v>
                </c:pt>
                <c:pt idx="31">
                  <c:v>98.691260999999997</c:v>
                </c:pt>
                <c:pt idx="32">
                  <c:v>99.576522999999995</c:v>
                </c:pt>
                <c:pt idx="33">
                  <c:v>100.315506</c:v>
                </c:pt>
                <c:pt idx="34">
                  <c:v>101.945656</c:v>
                </c:pt>
                <c:pt idx="35">
                  <c:v>102.55302399999999</c:v>
                </c:pt>
                <c:pt idx="36">
                  <c:v>103.036575</c:v>
                </c:pt>
                <c:pt idx="37">
                  <c:v>103.95365099999999</c:v>
                </c:pt>
                <c:pt idx="38">
                  <c:v>104.821434</c:v>
                </c:pt>
                <c:pt idx="39">
                  <c:v>105.410858</c:v>
                </c:pt>
                <c:pt idx="40">
                  <c:v>105.685776</c:v>
                </c:pt>
                <c:pt idx="41">
                  <c:v>106.081734</c:v>
                </c:pt>
                <c:pt idx="42">
                  <c:v>106.126991</c:v>
                </c:pt>
                <c:pt idx="43">
                  <c:v>106.27364300000001</c:v>
                </c:pt>
                <c:pt idx="44">
                  <c:v>106.445824</c:v>
                </c:pt>
                <c:pt idx="45">
                  <c:v>106.827225</c:v>
                </c:pt>
                <c:pt idx="46">
                  <c:v>106.753075</c:v>
                </c:pt>
                <c:pt idx="47">
                  <c:v>107.323303</c:v>
                </c:pt>
                <c:pt idx="48">
                  <c:v>107.577538</c:v>
                </c:pt>
                <c:pt idx="49">
                  <c:v>107.67366800000001</c:v>
                </c:pt>
                <c:pt idx="50">
                  <c:v>108.13024900000001</c:v>
                </c:pt>
                <c:pt idx="51">
                  <c:v>108.55302399999999</c:v>
                </c:pt>
                <c:pt idx="52">
                  <c:v>108.710548</c:v>
                </c:pt>
                <c:pt idx="53">
                  <c:v>108.806892</c:v>
                </c:pt>
                <c:pt idx="54">
                  <c:v>108.87204</c:v>
                </c:pt>
                <c:pt idx="55">
                  <c:v>108.37103999999999</c:v>
                </c:pt>
                <c:pt idx="56">
                  <c:v>108.35150899999999</c:v>
                </c:pt>
                <c:pt idx="57">
                  <c:v>108.581177</c:v>
                </c:pt>
                <c:pt idx="58">
                  <c:v>108.784256</c:v>
                </c:pt>
                <c:pt idx="59">
                  <c:v>108.63455999999999</c:v>
                </c:pt>
                <c:pt idx="60">
                  <c:v>108.536095</c:v>
                </c:pt>
              </c:numCache>
            </c:numRef>
          </c:val>
          <c:smooth val="0"/>
        </c:ser>
        <c:dLbls>
          <c:showLegendKey val="0"/>
          <c:showVal val="0"/>
          <c:showCatName val="0"/>
          <c:showSerName val="0"/>
          <c:showPercent val="0"/>
          <c:showBubbleSize val="0"/>
        </c:dLbls>
        <c:smooth val="0"/>
        <c:axId val="157505520"/>
        <c:axId val="157506640"/>
      </c:lineChart>
      <c:catAx>
        <c:axId val="15750552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57506640"/>
        <c:crosses val="autoZero"/>
        <c:auto val="1"/>
        <c:lblAlgn val="ctr"/>
        <c:lblOffset val="100"/>
        <c:tickLblSkip val="10"/>
        <c:tickMarkSkip val="10"/>
        <c:noMultiLvlLbl val="0"/>
      </c:catAx>
      <c:valAx>
        <c:axId val="15750664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57505520"/>
        <c:crossesAt val="28"/>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289933020667504E-2"/>
          <c:y val="0.22290646043662979"/>
          <c:w val="0.85047426363371248"/>
          <c:h val="0.68283299269773123"/>
        </c:manualLayout>
      </c:layout>
      <c:barChart>
        <c:barDir val="col"/>
        <c:grouping val="stacked"/>
        <c:varyColors val="0"/>
        <c:ser>
          <c:idx val="0"/>
          <c:order val="0"/>
          <c:tx>
            <c:strRef>
              <c:f>nuclear_adds_rets!$C$21</c:f>
              <c:strCache>
                <c:ptCount val="1"/>
                <c:pt idx="0">
                  <c:v>new reactors</c:v>
                </c:pt>
              </c:strCache>
            </c:strRef>
          </c:tx>
          <c:spPr>
            <a:solidFill>
              <a:schemeClr val="accent3">
                <a:lumMod val="75000"/>
              </a:schemeClr>
            </a:solidFill>
            <a:ln>
              <a:noFill/>
            </a:ln>
            <a:effectLst/>
          </c:spPr>
          <c:invertIfNegative val="0"/>
          <c:cat>
            <c:numRef>
              <c:f>nuclear_adds_rets!$D$1:$AM$1</c:f>
              <c:numCache>
                <c:formatCode>General</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cat>
          <c:val>
            <c:numRef>
              <c:f>nuclear_adds_rets!$D$21:$AM$21</c:f>
              <c:numCache>
                <c:formatCode>General</c:formatCode>
                <c:ptCount val="36"/>
                <c:pt idx="0">
                  <c:v>0</c:v>
                </c:pt>
                <c:pt idx="1">
                  <c:v>0</c:v>
                </c:pt>
                <c:pt idx="2">
                  <c:v>0</c:v>
                </c:pt>
                <c:pt idx="3">
                  <c:v>0</c:v>
                </c:pt>
                <c:pt idx="4">
                  <c:v>1.1000000000000001</c:v>
                </c:pt>
                <c:pt idx="5">
                  <c:v>1.1000000000000001</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numCache>
            </c:numRef>
          </c:val>
        </c:ser>
        <c:ser>
          <c:idx val="1"/>
          <c:order val="1"/>
          <c:tx>
            <c:strRef>
              <c:f>nuclear_adds_rets!$C$22</c:f>
              <c:strCache>
                <c:ptCount val="1"/>
                <c:pt idx="0">
                  <c:v>assumed uprates</c:v>
                </c:pt>
              </c:strCache>
            </c:strRef>
          </c:tx>
          <c:spPr>
            <a:solidFill>
              <a:schemeClr val="accent3">
                <a:lumMod val="60000"/>
                <a:lumOff val="40000"/>
              </a:schemeClr>
            </a:solidFill>
            <a:ln>
              <a:noFill/>
            </a:ln>
            <a:effectLst/>
          </c:spPr>
          <c:invertIfNegative val="0"/>
          <c:cat>
            <c:numRef>
              <c:f>nuclear_adds_rets!$D$1:$AM$1</c:f>
              <c:numCache>
                <c:formatCode>General</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cat>
          <c:val>
            <c:numRef>
              <c:f>nuclear_adds_rets!$D$22:$AM$22</c:f>
              <c:numCache>
                <c:formatCode>General</c:formatCode>
                <c:ptCount val="36"/>
                <c:pt idx="0">
                  <c:v>0</c:v>
                </c:pt>
                <c:pt idx="1">
                  <c:v>0</c:v>
                </c:pt>
                <c:pt idx="2">
                  <c:v>0</c:v>
                </c:pt>
                <c:pt idx="3">
                  <c:v>0.33</c:v>
                </c:pt>
                <c:pt idx="4">
                  <c:v>0.28000000000000003</c:v>
                </c:pt>
                <c:pt idx="5">
                  <c:v>0</c:v>
                </c:pt>
                <c:pt idx="6">
                  <c:v>0.115</c:v>
                </c:pt>
                <c:pt idx="7">
                  <c:v>0.19900000000000001</c:v>
                </c:pt>
                <c:pt idx="8">
                  <c:v>0.122</c:v>
                </c:pt>
                <c:pt idx="9">
                  <c:v>0.13400000000000001</c:v>
                </c:pt>
                <c:pt idx="10">
                  <c:v>0.36099999999999999</c:v>
                </c:pt>
                <c:pt idx="11">
                  <c:v>0</c:v>
                </c:pt>
                <c:pt idx="12">
                  <c:v>0.21299999999999999</c:v>
                </c:pt>
                <c:pt idx="13">
                  <c:v>8.8999999999999996E-2</c:v>
                </c:pt>
                <c:pt idx="14">
                  <c:v>8.8999999999999996E-2</c:v>
                </c:pt>
                <c:pt idx="15">
                  <c:v>0.14899999999999999</c:v>
                </c:pt>
                <c:pt idx="16">
                  <c:v>0.112</c:v>
                </c:pt>
                <c:pt idx="17">
                  <c:v>0.10299999999999999</c:v>
                </c:pt>
                <c:pt idx="18">
                  <c:v>0.217</c:v>
                </c:pt>
                <c:pt idx="19">
                  <c:v>0.11799999999999999</c:v>
                </c:pt>
                <c:pt idx="20">
                  <c:v>6.2E-2</c:v>
                </c:pt>
                <c:pt idx="21">
                  <c:v>0</c:v>
                </c:pt>
                <c:pt idx="22">
                  <c:v>0.20499999999999999</c:v>
                </c:pt>
                <c:pt idx="23">
                  <c:v>0.32800000000000001</c:v>
                </c:pt>
                <c:pt idx="24">
                  <c:v>0.26700000000000002</c:v>
                </c:pt>
                <c:pt idx="25">
                  <c:v>0.27800000000000002</c:v>
                </c:pt>
                <c:pt idx="26">
                  <c:v>0</c:v>
                </c:pt>
                <c:pt idx="27">
                  <c:v>0</c:v>
                </c:pt>
                <c:pt idx="28">
                  <c:v>0</c:v>
                </c:pt>
                <c:pt idx="29">
                  <c:v>0</c:v>
                </c:pt>
                <c:pt idx="30">
                  <c:v>0</c:v>
                </c:pt>
                <c:pt idx="31">
                  <c:v>0</c:v>
                </c:pt>
                <c:pt idx="32">
                  <c:v>0</c:v>
                </c:pt>
                <c:pt idx="33">
                  <c:v>0</c:v>
                </c:pt>
                <c:pt idx="34">
                  <c:v>0</c:v>
                </c:pt>
                <c:pt idx="35">
                  <c:v>0</c:v>
                </c:pt>
              </c:numCache>
            </c:numRef>
          </c:val>
        </c:ser>
        <c:ser>
          <c:idx val="3"/>
          <c:order val="2"/>
          <c:tx>
            <c:strRef>
              <c:f>nuclear_adds_rets!$C$23</c:f>
              <c:strCache>
                <c:ptCount val="1"/>
                <c:pt idx="0">
                  <c:v>actual/announced retirements</c:v>
                </c:pt>
              </c:strCache>
            </c:strRef>
          </c:tx>
          <c:spPr>
            <a:solidFill>
              <a:schemeClr val="accent6"/>
            </a:solidFill>
            <a:ln>
              <a:noFill/>
            </a:ln>
            <a:effectLst/>
          </c:spPr>
          <c:invertIfNegative val="0"/>
          <c:cat>
            <c:numRef>
              <c:f>nuclear_adds_rets!$D$1:$AM$1</c:f>
              <c:numCache>
                <c:formatCode>General</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cat>
          <c:val>
            <c:numRef>
              <c:f>nuclear_adds_rets!$D$23:$AM$23</c:f>
              <c:numCache>
                <c:formatCode>General</c:formatCode>
                <c:ptCount val="36"/>
                <c:pt idx="0">
                  <c:v>0</c:v>
                </c:pt>
                <c:pt idx="1">
                  <c:v>0</c:v>
                </c:pt>
                <c:pt idx="2">
                  <c:v>0</c:v>
                </c:pt>
                <c:pt idx="3">
                  <c:v>0</c:v>
                </c:pt>
                <c:pt idx="4">
                  <c:v>-1.48</c:v>
                </c:pt>
                <c:pt idx="5">
                  <c:v>-0.60770000000000002</c:v>
                </c:pt>
                <c:pt idx="6">
                  <c:v>0</c:v>
                </c:pt>
                <c:pt idx="7">
                  <c:v>-0.78739999999999999</c:v>
                </c:pt>
                <c:pt idx="8">
                  <c:v>0</c:v>
                </c:pt>
                <c:pt idx="9">
                  <c:v>0</c:v>
                </c:pt>
                <c:pt idx="10">
                  <c:v>-1.1220000000000001</c:v>
                </c:pt>
                <c:pt idx="11">
                  <c:v>-1.1180000000000001</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numCache>
            </c:numRef>
          </c:val>
        </c:ser>
        <c:ser>
          <c:idx val="2"/>
          <c:order val="3"/>
          <c:tx>
            <c:strRef>
              <c:f>nuclear_adds_rets!$C$24</c:f>
              <c:strCache>
                <c:ptCount val="1"/>
                <c:pt idx="0">
                  <c:v>projected retirements</c:v>
                </c:pt>
              </c:strCache>
            </c:strRef>
          </c:tx>
          <c:spPr>
            <a:solidFill>
              <a:schemeClr val="accent2"/>
            </a:solidFill>
            <a:ln>
              <a:noFill/>
            </a:ln>
            <a:effectLst/>
          </c:spPr>
          <c:invertIfNegative val="0"/>
          <c:cat>
            <c:numRef>
              <c:f>nuclear_adds_rets!$D$1:$AM$1</c:f>
              <c:numCache>
                <c:formatCode>General</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cat>
          <c:val>
            <c:numRef>
              <c:f>nuclear_adds_rets!$D$24:$AM$24</c:f>
              <c:numCache>
                <c:formatCode>General</c:formatCode>
                <c:ptCount val="36"/>
                <c:pt idx="0">
                  <c:v>0</c:v>
                </c:pt>
                <c:pt idx="1">
                  <c:v>-0.47810000000000002</c:v>
                </c:pt>
                <c:pt idx="2">
                  <c:v>0</c:v>
                </c:pt>
                <c:pt idx="3">
                  <c:v>-1.0736000000000001</c:v>
                </c:pt>
                <c:pt idx="4">
                  <c:v>-1.0726599999999997</c:v>
                </c:pt>
                <c:pt idx="5">
                  <c:v>-1.0257490000000002</c:v>
                </c:pt>
                <c:pt idx="6">
                  <c:v>-1.0257509999999996</c:v>
                </c:pt>
                <c:pt idx="7">
                  <c:v>9.9999999925159955E-7</c:v>
                </c:pt>
                <c:pt idx="8">
                  <c:v>-2.1593100000000001</c:v>
                </c:pt>
                <c:pt idx="9">
                  <c:v>-0.93338899999999958</c:v>
                </c:pt>
                <c:pt idx="10">
                  <c:v>-1.9988510000000002</c:v>
                </c:pt>
                <c:pt idx="11">
                  <c:v>0</c:v>
                </c:pt>
                <c:pt idx="12">
                  <c:v>-0.21774400000000149</c:v>
                </c:pt>
                <c:pt idx="13">
                  <c:v>-0.21767000000000003</c:v>
                </c:pt>
                <c:pt idx="14">
                  <c:v>-0.41007999999999889</c:v>
                </c:pt>
                <c:pt idx="15">
                  <c:v>-1.440607</c:v>
                </c:pt>
                <c:pt idx="16">
                  <c:v>-1.0316560000000017</c:v>
                </c:pt>
                <c:pt idx="17">
                  <c:v>0</c:v>
                </c:pt>
                <c:pt idx="18">
                  <c:v>-0.5403349999999989</c:v>
                </c:pt>
                <c:pt idx="19">
                  <c:v>-2.1080590000000008</c:v>
                </c:pt>
                <c:pt idx="20">
                  <c:v>-0.38595899999999972</c:v>
                </c:pt>
                <c:pt idx="21">
                  <c:v>-1.0004199999999983</c:v>
                </c:pt>
                <c:pt idx="22">
                  <c:v>-0.32004300000000185</c:v>
                </c:pt>
                <c:pt idx="23">
                  <c:v>-0.17146199999999823</c:v>
                </c:pt>
                <c:pt idx="24">
                  <c:v>0</c:v>
                </c:pt>
                <c:pt idx="25">
                  <c:v>0</c:v>
                </c:pt>
                <c:pt idx="26">
                  <c:v>0</c:v>
                </c:pt>
                <c:pt idx="27">
                  <c:v>-0.21571300000000093</c:v>
                </c:pt>
                <c:pt idx="28">
                  <c:v>-0.21566800000000086</c:v>
                </c:pt>
                <c:pt idx="29">
                  <c:v>-0.21545199999999909</c:v>
                </c:pt>
                <c:pt idx="30">
                  <c:v>-0.78659100000000137</c:v>
                </c:pt>
                <c:pt idx="31">
                  <c:v>-0.77103400000000111</c:v>
                </c:pt>
                <c:pt idx="32">
                  <c:v>-0.34670399999999901</c:v>
                </c:pt>
                <c:pt idx="33">
                  <c:v>-0.14605399999999946</c:v>
                </c:pt>
                <c:pt idx="34">
                  <c:v>0</c:v>
                </c:pt>
                <c:pt idx="35">
                  <c:v>-1.484</c:v>
                </c:pt>
              </c:numCache>
            </c:numRef>
          </c:val>
        </c:ser>
        <c:dLbls>
          <c:showLegendKey val="0"/>
          <c:showVal val="0"/>
          <c:showCatName val="0"/>
          <c:showSerName val="0"/>
          <c:showPercent val="0"/>
          <c:showBubbleSize val="0"/>
        </c:dLbls>
        <c:gapWidth val="67"/>
        <c:overlap val="100"/>
        <c:axId val="254945888"/>
        <c:axId val="254946448"/>
      </c:barChart>
      <c:catAx>
        <c:axId val="254945888"/>
        <c:scaling>
          <c:orientation val="minMax"/>
        </c:scaling>
        <c:delete val="0"/>
        <c:axPos val="b"/>
        <c:numFmt formatCode="General" sourceLinked="1"/>
        <c:majorTickMark val="cross"/>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46448"/>
        <c:crosses val="autoZero"/>
        <c:auto val="1"/>
        <c:lblAlgn val="ctr"/>
        <c:lblOffset val="0"/>
        <c:tickLblSkip val="5"/>
        <c:tickMarkSkip val="5"/>
        <c:noMultiLvlLbl val="0"/>
      </c:catAx>
      <c:valAx>
        <c:axId val="2549464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4945888"/>
        <c:crossesAt val="1"/>
        <c:crossBetween val="between"/>
        <c:majorUnit val="1"/>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448673082531347E-2"/>
          <c:y val="0.1372598049715901"/>
          <c:w val="0.63334156759816784"/>
          <c:h val="0.6838790943207339"/>
        </c:manualLayout>
      </c:layout>
      <c:lineChart>
        <c:grouping val="standard"/>
        <c:varyColors val="0"/>
        <c:ser>
          <c:idx val="0"/>
          <c:order val="0"/>
          <c:tx>
            <c:strRef>
              <c:f>coal_capacity!$C$26</c:f>
              <c:strCache>
                <c:ptCount val="1"/>
                <c:pt idx="0">
                  <c:v>Ref_CPP</c:v>
                </c:pt>
              </c:strCache>
            </c:strRef>
          </c:tx>
          <c:spPr>
            <a:ln w="22225" cap="rnd">
              <a:solidFill>
                <a:schemeClr val="tx2"/>
              </a:solidFill>
              <a:prstDash val="lgDash"/>
              <a:round/>
            </a:ln>
            <a:effectLst/>
          </c:spPr>
          <c:marker>
            <c:symbol val="none"/>
          </c:marker>
          <c:cat>
            <c:numRef>
              <c:f>coal_capacity!$D$1:$AR$1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coal_capacity!$D$26:$AR$26</c:f>
              <c:numCache>
                <c:formatCode>General</c:formatCode>
                <c:ptCount val="41"/>
                <c:pt idx="0">
                  <c:v>316.8</c:v>
                </c:pt>
                <c:pt idx="1">
                  <c:v>317.64029999999997</c:v>
                </c:pt>
                <c:pt idx="2">
                  <c:v>309.68040000000002</c:v>
                </c:pt>
                <c:pt idx="3">
                  <c:v>303.30629999999996</c:v>
                </c:pt>
                <c:pt idx="4">
                  <c:v>299.0942</c:v>
                </c:pt>
                <c:pt idx="5">
                  <c:v>279.7199</c:v>
                </c:pt>
                <c:pt idx="6">
                  <c:v>266.61990000000003</c:v>
                </c:pt>
                <c:pt idx="7">
                  <c:v>260.51608299999998</c:v>
                </c:pt>
                <c:pt idx="8">
                  <c:v>248.29766799999999</c:v>
                </c:pt>
                <c:pt idx="9">
                  <c:v>242.721664</c:v>
                </c:pt>
                <c:pt idx="10">
                  <c:v>233.73329200000001</c:v>
                </c:pt>
                <c:pt idx="11">
                  <c:v>224.710251</c:v>
                </c:pt>
                <c:pt idx="12">
                  <c:v>215.89378400000001</c:v>
                </c:pt>
                <c:pt idx="13">
                  <c:v>206.54316700000001</c:v>
                </c:pt>
                <c:pt idx="14">
                  <c:v>201.238708</c:v>
                </c:pt>
                <c:pt idx="15">
                  <c:v>197.42008999999999</c:v>
                </c:pt>
                <c:pt idx="16">
                  <c:v>194.39250200000001</c:v>
                </c:pt>
                <c:pt idx="17">
                  <c:v>191.18525700000001</c:v>
                </c:pt>
                <c:pt idx="18">
                  <c:v>189.49472</c:v>
                </c:pt>
                <c:pt idx="19">
                  <c:v>186.01646400000001</c:v>
                </c:pt>
                <c:pt idx="20">
                  <c:v>180.83045999999999</c:v>
                </c:pt>
                <c:pt idx="21">
                  <c:v>180.58633399999999</c:v>
                </c:pt>
                <c:pt idx="22">
                  <c:v>179.747513</c:v>
                </c:pt>
                <c:pt idx="23">
                  <c:v>178.984253</c:v>
                </c:pt>
                <c:pt idx="24">
                  <c:v>178.63433800000001</c:v>
                </c:pt>
                <c:pt idx="25">
                  <c:v>177.34549000000001</c:v>
                </c:pt>
                <c:pt idx="26">
                  <c:v>177.32988</c:v>
                </c:pt>
                <c:pt idx="27">
                  <c:v>176.88149999999999</c:v>
                </c:pt>
                <c:pt idx="28">
                  <c:v>176.21443199999999</c:v>
                </c:pt>
                <c:pt idx="29">
                  <c:v>176.184189</c:v>
                </c:pt>
                <c:pt idx="30">
                  <c:v>176.164536</c:v>
                </c:pt>
                <c:pt idx="31">
                  <c:v>175.19499200000001</c:v>
                </c:pt>
                <c:pt idx="32">
                  <c:v>175.17263800000001</c:v>
                </c:pt>
                <c:pt idx="33">
                  <c:v>175.14807099999999</c:v>
                </c:pt>
                <c:pt idx="34">
                  <c:v>175.12252799999999</c:v>
                </c:pt>
                <c:pt idx="35">
                  <c:v>175.09704600000001</c:v>
                </c:pt>
                <c:pt idx="36">
                  <c:v>174.47901899999999</c:v>
                </c:pt>
                <c:pt idx="37">
                  <c:v>174.45375100000001</c:v>
                </c:pt>
                <c:pt idx="38">
                  <c:v>174.43042</c:v>
                </c:pt>
                <c:pt idx="39">
                  <c:v>174.40379300000001</c:v>
                </c:pt>
                <c:pt idx="40">
                  <c:v>173.57588200000001</c:v>
                </c:pt>
              </c:numCache>
            </c:numRef>
          </c:val>
          <c:smooth val="0"/>
        </c:ser>
        <c:ser>
          <c:idx val="1"/>
          <c:order val="1"/>
          <c:tx>
            <c:strRef>
              <c:f>coal_capacity!$C$27</c:f>
              <c:strCache>
                <c:ptCount val="1"/>
                <c:pt idx="0">
                  <c:v>HGR</c:v>
                </c:pt>
              </c:strCache>
            </c:strRef>
          </c:tx>
          <c:spPr>
            <a:ln w="22225" cap="rnd">
              <a:solidFill>
                <a:schemeClr val="accent3"/>
              </a:solidFill>
              <a:round/>
            </a:ln>
            <a:effectLst/>
          </c:spPr>
          <c:marker>
            <c:symbol val="none"/>
          </c:marker>
          <c:cat>
            <c:numRef>
              <c:f>coal_capacity!$D$1:$AR$1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coal_capacity!$D$27:$AR$27</c:f>
              <c:numCache>
                <c:formatCode>General</c:formatCode>
                <c:ptCount val="41"/>
                <c:pt idx="0">
                  <c:v>316.8</c:v>
                </c:pt>
                <c:pt idx="1">
                  <c:v>317.64029999999997</c:v>
                </c:pt>
                <c:pt idx="2">
                  <c:v>309.68040000000002</c:v>
                </c:pt>
                <c:pt idx="3">
                  <c:v>303.30629999999996</c:v>
                </c:pt>
                <c:pt idx="4">
                  <c:v>299.0942</c:v>
                </c:pt>
                <c:pt idx="5">
                  <c:v>279.7199</c:v>
                </c:pt>
                <c:pt idx="6">
                  <c:v>266.61990000000003</c:v>
                </c:pt>
                <c:pt idx="7">
                  <c:v>260.516144</c:v>
                </c:pt>
                <c:pt idx="8">
                  <c:v>248.31759600000001</c:v>
                </c:pt>
                <c:pt idx="9">
                  <c:v>242.735184</c:v>
                </c:pt>
                <c:pt idx="10">
                  <c:v>232.05566400000001</c:v>
                </c:pt>
                <c:pt idx="11">
                  <c:v>222.082077</c:v>
                </c:pt>
                <c:pt idx="12">
                  <c:v>213.40820299999999</c:v>
                </c:pt>
                <c:pt idx="13">
                  <c:v>198.20491000000001</c:v>
                </c:pt>
                <c:pt idx="14">
                  <c:v>191.90953099999999</c:v>
                </c:pt>
                <c:pt idx="15">
                  <c:v>185.06277499999999</c:v>
                </c:pt>
                <c:pt idx="16">
                  <c:v>181.84411600000001</c:v>
                </c:pt>
                <c:pt idx="17">
                  <c:v>178.84588600000001</c:v>
                </c:pt>
                <c:pt idx="18">
                  <c:v>177.39146400000001</c:v>
                </c:pt>
                <c:pt idx="19">
                  <c:v>177.36526499999999</c:v>
                </c:pt>
                <c:pt idx="20">
                  <c:v>175.91648900000001</c:v>
                </c:pt>
                <c:pt idx="21">
                  <c:v>172.287216</c:v>
                </c:pt>
                <c:pt idx="22">
                  <c:v>171.91783100000001</c:v>
                </c:pt>
                <c:pt idx="23">
                  <c:v>170.803314</c:v>
                </c:pt>
                <c:pt idx="24">
                  <c:v>170.78329500000001</c:v>
                </c:pt>
                <c:pt idx="25">
                  <c:v>169.376801</c:v>
                </c:pt>
                <c:pt idx="26">
                  <c:v>167.47711200000001</c:v>
                </c:pt>
                <c:pt idx="27">
                  <c:v>166.00340299999999</c:v>
                </c:pt>
                <c:pt idx="28">
                  <c:v>164.484894</c:v>
                </c:pt>
                <c:pt idx="29">
                  <c:v>161.90817300000001</c:v>
                </c:pt>
                <c:pt idx="30">
                  <c:v>160.913239</c:v>
                </c:pt>
                <c:pt idx="31">
                  <c:v>158.59059099999999</c:v>
                </c:pt>
                <c:pt idx="32">
                  <c:v>156.94191000000001</c:v>
                </c:pt>
                <c:pt idx="33">
                  <c:v>156.914017</c:v>
                </c:pt>
                <c:pt idx="34">
                  <c:v>156.886673</c:v>
                </c:pt>
                <c:pt idx="35">
                  <c:v>156.860657</c:v>
                </c:pt>
                <c:pt idx="36">
                  <c:v>156.83448799999999</c:v>
                </c:pt>
                <c:pt idx="37">
                  <c:v>156.80827300000001</c:v>
                </c:pt>
                <c:pt idx="38">
                  <c:v>156.78453099999999</c:v>
                </c:pt>
                <c:pt idx="39">
                  <c:v>156.75904800000001</c:v>
                </c:pt>
                <c:pt idx="40">
                  <c:v>156.73254399999999</c:v>
                </c:pt>
              </c:numCache>
            </c:numRef>
          </c:val>
          <c:smooth val="0"/>
        </c:ser>
        <c:ser>
          <c:idx val="2"/>
          <c:order val="2"/>
          <c:tx>
            <c:strRef>
              <c:f>coal_capacity!$C$28</c:f>
              <c:strCache>
                <c:ptCount val="1"/>
                <c:pt idx="0">
                  <c:v>HGR_CPP</c:v>
                </c:pt>
              </c:strCache>
            </c:strRef>
          </c:tx>
          <c:spPr>
            <a:ln w="22225" cap="rnd">
              <a:solidFill>
                <a:schemeClr val="accent3"/>
              </a:solidFill>
              <a:prstDash val="lgDash"/>
              <a:round/>
            </a:ln>
            <a:effectLst/>
          </c:spPr>
          <c:marker>
            <c:symbol val="none"/>
          </c:marker>
          <c:cat>
            <c:numRef>
              <c:f>coal_capacity!$D$1:$AR$1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coal_capacity!$D$28:$AR$28</c:f>
              <c:numCache>
                <c:formatCode>General</c:formatCode>
                <c:ptCount val="41"/>
                <c:pt idx="0">
                  <c:v>316.8</c:v>
                </c:pt>
                <c:pt idx="1">
                  <c:v>317.64029999999997</c:v>
                </c:pt>
                <c:pt idx="2">
                  <c:v>309.68040000000002</c:v>
                </c:pt>
                <c:pt idx="3">
                  <c:v>303.30629999999996</c:v>
                </c:pt>
                <c:pt idx="4">
                  <c:v>299.0942</c:v>
                </c:pt>
                <c:pt idx="5">
                  <c:v>279.7199</c:v>
                </c:pt>
                <c:pt idx="6">
                  <c:v>266.61990000000003</c:v>
                </c:pt>
                <c:pt idx="7">
                  <c:v>260.51623499999999</c:v>
                </c:pt>
                <c:pt idx="8">
                  <c:v>248.31715399999999</c:v>
                </c:pt>
                <c:pt idx="9">
                  <c:v>242.73498499999999</c:v>
                </c:pt>
                <c:pt idx="10">
                  <c:v>232.424667</c:v>
                </c:pt>
                <c:pt idx="11">
                  <c:v>220.505707</c:v>
                </c:pt>
                <c:pt idx="12">
                  <c:v>211.560913</c:v>
                </c:pt>
                <c:pt idx="13">
                  <c:v>196.898056</c:v>
                </c:pt>
                <c:pt idx="14">
                  <c:v>189.16201799999999</c:v>
                </c:pt>
                <c:pt idx="15">
                  <c:v>180.839508</c:v>
                </c:pt>
                <c:pt idx="16">
                  <c:v>175.07995600000001</c:v>
                </c:pt>
                <c:pt idx="17">
                  <c:v>171.32806400000001</c:v>
                </c:pt>
                <c:pt idx="18">
                  <c:v>169.05282600000001</c:v>
                </c:pt>
                <c:pt idx="19">
                  <c:v>167.306152</c:v>
                </c:pt>
                <c:pt idx="20">
                  <c:v>165.50877399999999</c:v>
                </c:pt>
                <c:pt idx="21">
                  <c:v>163.92836</c:v>
                </c:pt>
                <c:pt idx="22">
                  <c:v>162.85372899999999</c:v>
                </c:pt>
                <c:pt idx="23">
                  <c:v>160.98007200000001</c:v>
                </c:pt>
                <c:pt idx="24">
                  <c:v>156.06051600000001</c:v>
                </c:pt>
                <c:pt idx="25">
                  <c:v>155.17915300000001</c:v>
                </c:pt>
                <c:pt idx="26">
                  <c:v>154.921066</c:v>
                </c:pt>
                <c:pt idx="27">
                  <c:v>154.322586</c:v>
                </c:pt>
                <c:pt idx="28">
                  <c:v>153.26637299999999</c:v>
                </c:pt>
                <c:pt idx="29">
                  <c:v>152.45768699999999</c:v>
                </c:pt>
                <c:pt idx="30">
                  <c:v>152.35458399999999</c:v>
                </c:pt>
                <c:pt idx="31">
                  <c:v>151.44006300000001</c:v>
                </c:pt>
                <c:pt idx="32">
                  <c:v>149.68540999999999</c:v>
                </c:pt>
                <c:pt idx="33">
                  <c:v>149.15493799999999</c:v>
                </c:pt>
                <c:pt idx="34">
                  <c:v>149.02191199999999</c:v>
                </c:pt>
                <c:pt idx="35">
                  <c:v>146.74975599999999</c:v>
                </c:pt>
                <c:pt idx="36">
                  <c:v>146.32801799999999</c:v>
                </c:pt>
                <c:pt idx="37">
                  <c:v>146.30306999999999</c:v>
                </c:pt>
                <c:pt idx="38">
                  <c:v>146.27818300000001</c:v>
                </c:pt>
                <c:pt idx="39">
                  <c:v>146.095337</c:v>
                </c:pt>
                <c:pt idx="40">
                  <c:v>145.326706</c:v>
                </c:pt>
              </c:numCache>
            </c:numRef>
          </c:val>
          <c:smooth val="0"/>
        </c:ser>
        <c:ser>
          <c:idx val="4"/>
          <c:order val="3"/>
          <c:tx>
            <c:strRef>
              <c:f>coal_capacity!$C$29</c:f>
              <c:strCache>
                <c:ptCount val="1"/>
                <c:pt idx="0">
                  <c:v>LGR</c:v>
                </c:pt>
              </c:strCache>
            </c:strRef>
          </c:tx>
          <c:spPr>
            <a:ln w="22225" cap="rnd">
              <a:solidFill>
                <a:schemeClr val="accent2"/>
              </a:solidFill>
              <a:round/>
            </a:ln>
            <a:effectLst/>
          </c:spPr>
          <c:marker>
            <c:symbol val="none"/>
          </c:marker>
          <c:cat>
            <c:numRef>
              <c:f>coal_capacity!$D$1:$AR$1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coal_capacity!$D$29:$AR$29</c:f>
              <c:numCache>
                <c:formatCode>General</c:formatCode>
                <c:ptCount val="41"/>
                <c:pt idx="0">
                  <c:v>316.8</c:v>
                </c:pt>
                <c:pt idx="1">
                  <c:v>317.64029999999997</c:v>
                </c:pt>
                <c:pt idx="2">
                  <c:v>309.68040000000002</c:v>
                </c:pt>
                <c:pt idx="3">
                  <c:v>303.30629999999996</c:v>
                </c:pt>
                <c:pt idx="4">
                  <c:v>299.0942</c:v>
                </c:pt>
                <c:pt idx="5">
                  <c:v>279.7199</c:v>
                </c:pt>
                <c:pt idx="6">
                  <c:v>266.61990000000003</c:v>
                </c:pt>
                <c:pt idx="7">
                  <c:v>260.51626599999997</c:v>
                </c:pt>
                <c:pt idx="8">
                  <c:v>248.268372</c:v>
                </c:pt>
                <c:pt idx="9">
                  <c:v>242.719223</c:v>
                </c:pt>
                <c:pt idx="10">
                  <c:v>237.133072</c:v>
                </c:pt>
                <c:pt idx="11">
                  <c:v>232.354782</c:v>
                </c:pt>
                <c:pt idx="12">
                  <c:v>230.129425</c:v>
                </c:pt>
                <c:pt idx="13">
                  <c:v>225.250473</c:v>
                </c:pt>
                <c:pt idx="14">
                  <c:v>223.96431000000001</c:v>
                </c:pt>
                <c:pt idx="15">
                  <c:v>221.24629200000001</c:v>
                </c:pt>
                <c:pt idx="16">
                  <c:v>219.39849899999999</c:v>
                </c:pt>
                <c:pt idx="17">
                  <c:v>218.113876</c:v>
                </c:pt>
                <c:pt idx="18">
                  <c:v>216.77044699999999</c:v>
                </c:pt>
                <c:pt idx="19">
                  <c:v>216.75851399999999</c:v>
                </c:pt>
                <c:pt idx="20">
                  <c:v>216.755188</c:v>
                </c:pt>
                <c:pt idx="21">
                  <c:v>216.520004</c:v>
                </c:pt>
                <c:pt idx="22">
                  <c:v>216.51182600000001</c:v>
                </c:pt>
                <c:pt idx="23">
                  <c:v>216.321991</c:v>
                </c:pt>
                <c:pt idx="24">
                  <c:v>216.30900600000001</c:v>
                </c:pt>
                <c:pt idx="25">
                  <c:v>216.3022</c:v>
                </c:pt>
                <c:pt idx="26">
                  <c:v>216.295029</c:v>
                </c:pt>
                <c:pt idx="27">
                  <c:v>216.289886</c:v>
                </c:pt>
                <c:pt idx="28">
                  <c:v>216.26834099999999</c:v>
                </c:pt>
                <c:pt idx="29">
                  <c:v>216.24823000000001</c:v>
                </c:pt>
                <c:pt idx="30">
                  <c:v>216.22970599999999</c:v>
                </c:pt>
                <c:pt idx="31">
                  <c:v>216.21577500000001</c:v>
                </c:pt>
                <c:pt idx="32">
                  <c:v>216.20285000000001</c:v>
                </c:pt>
                <c:pt idx="33">
                  <c:v>216.18150299999999</c:v>
                </c:pt>
                <c:pt idx="34">
                  <c:v>216.154144</c:v>
                </c:pt>
                <c:pt idx="35">
                  <c:v>216.130753</c:v>
                </c:pt>
                <c:pt idx="36">
                  <c:v>216.10472100000001</c:v>
                </c:pt>
                <c:pt idx="37">
                  <c:v>216.080704</c:v>
                </c:pt>
                <c:pt idx="38">
                  <c:v>216.06246899999999</c:v>
                </c:pt>
                <c:pt idx="39">
                  <c:v>216.03654499999999</c:v>
                </c:pt>
                <c:pt idx="40">
                  <c:v>216.01028400000001</c:v>
                </c:pt>
              </c:numCache>
            </c:numRef>
          </c:val>
          <c:smooth val="0"/>
        </c:ser>
        <c:ser>
          <c:idx val="5"/>
          <c:order val="4"/>
          <c:tx>
            <c:strRef>
              <c:f>coal_capacity!$C$30</c:f>
              <c:strCache>
                <c:ptCount val="1"/>
                <c:pt idx="0">
                  <c:v>LGR_CPP</c:v>
                </c:pt>
              </c:strCache>
            </c:strRef>
          </c:tx>
          <c:spPr>
            <a:ln w="22225" cap="rnd">
              <a:solidFill>
                <a:schemeClr val="accent2"/>
              </a:solidFill>
              <a:prstDash val="lgDash"/>
              <a:round/>
            </a:ln>
            <a:effectLst/>
          </c:spPr>
          <c:marker>
            <c:symbol val="none"/>
          </c:marker>
          <c:cat>
            <c:numRef>
              <c:f>coal_capacity!$D$1:$AR$1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coal_capacity!$D$30:$AR$30</c:f>
              <c:numCache>
                <c:formatCode>General</c:formatCode>
                <c:ptCount val="41"/>
                <c:pt idx="0">
                  <c:v>316.8</c:v>
                </c:pt>
                <c:pt idx="1">
                  <c:v>317.64029999999997</c:v>
                </c:pt>
                <c:pt idx="2">
                  <c:v>309.68040000000002</c:v>
                </c:pt>
                <c:pt idx="3">
                  <c:v>303.30629999999996</c:v>
                </c:pt>
                <c:pt idx="4">
                  <c:v>299.0942</c:v>
                </c:pt>
                <c:pt idx="5">
                  <c:v>279.7199</c:v>
                </c:pt>
                <c:pt idx="6">
                  <c:v>266.61990000000003</c:v>
                </c:pt>
                <c:pt idx="7">
                  <c:v>260.51626599999997</c:v>
                </c:pt>
                <c:pt idx="8">
                  <c:v>248.271805</c:v>
                </c:pt>
                <c:pt idx="9">
                  <c:v>242.72189299999999</c:v>
                </c:pt>
                <c:pt idx="10">
                  <c:v>237.174835</c:v>
                </c:pt>
                <c:pt idx="11">
                  <c:v>232.126678</c:v>
                </c:pt>
                <c:pt idx="12">
                  <c:v>230.20214799999999</c:v>
                </c:pt>
                <c:pt idx="13">
                  <c:v>224.11087000000001</c:v>
                </c:pt>
                <c:pt idx="14">
                  <c:v>221.060226</c:v>
                </c:pt>
                <c:pt idx="15">
                  <c:v>215.33734100000001</c:v>
                </c:pt>
                <c:pt idx="16">
                  <c:v>207.96624800000001</c:v>
                </c:pt>
                <c:pt idx="17">
                  <c:v>206.676727</c:v>
                </c:pt>
                <c:pt idx="18">
                  <c:v>203.57012900000001</c:v>
                </c:pt>
                <c:pt idx="19">
                  <c:v>202.59286499999999</c:v>
                </c:pt>
                <c:pt idx="20">
                  <c:v>202.186432</c:v>
                </c:pt>
                <c:pt idx="21">
                  <c:v>201.94703699999999</c:v>
                </c:pt>
                <c:pt idx="22">
                  <c:v>201.69693000000001</c:v>
                </c:pt>
                <c:pt idx="23">
                  <c:v>201.50730899999999</c:v>
                </c:pt>
                <c:pt idx="24">
                  <c:v>199.739227</c:v>
                </c:pt>
                <c:pt idx="25">
                  <c:v>199.59553500000001</c:v>
                </c:pt>
                <c:pt idx="26">
                  <c:v>199.58634900000001</c:v>
                </c:pt>
                <c:pt idx="27">
                  <c:v>199.579407</c:v>
                </c:pt>
                <c:pt idx="28">
                  <c:v>199.557648</c:v>
                </c:pt>
                <c:pt idx="29">
                  <c:v>199.53788800000001</c:v>
                </c:pt>
                <c:pt idx="30">
                  <c:v>199.51727299999999</c:v>
                </c:pt>
                <c:pt idx="31">
                  <c:v>199.501251</c:v>
                </c:pt>
                <c:pt idx="32">
                  <c:v>199.49035599999999</c:v>
                </c:pt>
                <c:pt idx="33">
                  <c:v>199.464294</c:v>
                </c:pt>
                <c:pt idx="34">
                  <c:v>199.43438699999999</c:v>
                </c:pt>
                <c:pt idx="35">
                  <c:v>199.41055299999999</c:v>
                </c:pt>
                <c:pt idx="36">
                  <c:v>199.386337</c:v>
                </c:pt>
                <c:pt idx="37">
                  <c:v>199.36125200000001</c:v>
                </c:pt>
                <c:pt idx="38">
                  <c:v>199.335815</c:v>
                </c:pt>
                <c:pt idx="39">
                  <c:v>199.31332399999999</c:v>
                </c:pt>
                <c:pt idx="40">
                  <c:v>199.280731</c:v>
                </c:pt>
              </c:numCache>
            </c:numRef>
          </c:val>
          <c:smooth val="0"/>
        </c:ser>
        <c:ser>
          <c:idx val="3"/>
          <c:order val="5"/>
          <c:tx>
            <c:strRef>
              <c:f>coal_capacity!$C$25</c:f>
              <c:strCache>
                <c:ptCount val="1"/>
                <c:pt idx="0">
                  <c:v>Ref</c:v>
                </c:pt>
              </c:strCache>
            </c:strRef>
          </c:tx>
          <c:spPr>
            <a:ln w="22225" cap="rnd">
              <a:solidFill>
                <a:schemeClr val="tx2"/>
              </a:solidFill>
              <a:round/>
            </a:ln>
            <a:effectLst/>
          </c:spPr>
          <c:marker>
            <c:symbol val="none"/>
          </c:marker>
          <c:cat>
            <c:numRef>
              <c:f>coal_capacity!$D$1:$AR$1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coal_capacity!$D$25:$AR$25</c:f>
              <c:numCache>
                <c:formatCode>General</c:formatCode>
                <c:ptCount val="41"/>
                <c:pt idx="0">
                  <c:v>316.8</c:v>
                </c:pt>
                <c:pt idx="1">
                  <c:v>317.64029999999997</c:v>
                </c:pt>
                <c:pt idx="2">
                  <c:v>309.68040000000002</c:v>
                </c:pt>
                <c:pt idx="3">
                  <c:v>303.30629999999996</c:v>
                </c:pt>
                <c:pt idx="4">
                  <c:v>299.0942</c:v>
                </c:pt>
                <c:pt idx="5">
                  <c:v>279.7199</c:v>
                </c:pt>
                <c:pt idx="6">
                  <c:v>266.61990000000003</c:v>
                </c:pt>
                <c:pt idx="7">
                  <c:v>260.515961</c:v>
                </c:pt>
                <c:pt idx="8">
                  <c:v>248.293182</c:v>
                </c:pt>
                <c:pt idx="9">
                  <c:v>242.721405</c:v>
                </c:pt>
                <c:pt idx="10">
                  <c:v>233.82435599999999</c:v>
                </c:pt>
                <c:pt idx="11">
                  <c:v>225.709351</c:v>
                </c:pt>
                <c:pt idx="12">
                  <c:v>219.71371500000001</c:v>
                </c:pt>
                <c:pt idx="13">
                  <c:v>210.350739</c:v>
                </c:pt>
                <c:pt idx="14">
                  <c:v>204.925949</c:v>
                </c:pt>
                <c:pt idx="15">
                  <c:v>201.557129</c:v>
                </c:pt>
                <c:pt idx="16">
                  <c:v>198.86007699999999</c:v>
                </c:pt>
                <c:pt idx="17">
                  <c:v>197.09312399999999</c:v>
                </c:pt>
                <c:pt idx="18">
                  <c:v>195.74513200000001</c:v>
                </c:pt>
                <c:pt idx="19">
                  <c:v>195.72120699999999</c:v>
                </c:pt>
                <c:pt idx="20">
                  <c:v>195.404022</c:v>
                </c:pt>
                <c:pt idx="21">
                  <c:v>195.16059899999999</c:v>
                </c:pt>
                <c:pt idx="22">
                  <c:v>194.48324600000001</c:v>
                </c:pt>
                <c:pt idx="23">
                  <c:v>193.95645099999999</c:v>
                </c:pt>
                <c:pt idx="24">
                  <c:v>193.94151299999999</c:v>
                </c:pt>
                <c:pt idx="25">
                  <c:v>193.927277</c:v>
                </c:pt>
                <c:pt idx="26">
                  <c:v>193.90902700000001</c:v>
                </c:pt>
                <c:pt idx="27">
                  <c:v>193.894531</c:v>
                </c:pt>
                <c:pt idx="28">
                  <c:v>193.23611500000001</c:v>
                </c:pt>
                <c:pt idx="29">
                  <c:v>193.21395899999999</c:v>
                </c:pt>
                <c:pt idx="30">
                  <c:v>193.19335899999999</c:v>
                </c:pt>
                <c:pt idx="31">
                  <c:v>193.16592399999999</c:v>
                </c:pt>
                <c:pt idx="32">
                  <c:v>193.14463799999999</c:v>
                </c:pt>
                <c:pt idx="33">
                  <c:v>193.12095600000001</c:v>
                </c:pt>
                <c:pt idx="34">
                  <c:v>193.094437</c:v>
                </c:pt>
                <c:pt idx="35">
                  <c:v>193.06823700000001</c:v>
                </c:pt>
                <c:pt idx="36">
                  <c:v>193.04167200000001</c:v>
                </c:pt>
                <c:pt idx="37">
                  <c:v>193.018021</c:v>
                </c:pt>
                <c:pt idx="38">
                  <c:v>192.99505600000001</c:v>
                </c:pt>
                <c:pt idx="39">
                  <c:v>192.96845999999999</c:v>
                </c:pt>
                <c:pt idx="40">
                  <c:v>192.939133</c:v>
                </c:pt>
              </c:numCache>
            </c:numRef>
          </c:val>
          <c:smooth val="0"/>
        </c:ser>
        <c:dLbls>
          <c:showLegendKey val="0"/>
          <c:showVal val="0"/>
          <c:showCatName val="0"/>
          <c:showSerName val="0"/>
          <c:showPercent val="0"/>
          <c:showBubbleSize val="0"/>
        </c:dLbls>
        <c:smooth val="0"/>
        <c:axId val="259999632"/>
        <c:axId val="260000192"/>
      </c:lineChart>
      <c:catAx>
        <c:axId val="25999963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0000192"/>
        <c:crosses val="autoZero"/>
        <c:auto val="1"/>
        <c:lblAlgn val="ctr"/>
        <c:lblOffset val="100"/>
        <c:tickLblSkip val="10"/>
        <c:tickMarkSkip val="10"/>
        <c:noMultiLvlLbl val="0"/>
      </c:catAx>
      <c:valAx>
        <c:axId val="26000019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59999632"/>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67104111986006E-2"/>
          <c:y val="0.1514295804221652"/>
          <c:w val="0.73805352490179044"/>
          <c:h val="0.6644109891744403"/>
        </c:manualLayout>
      </c:layout>
      <c:lineChart>
        <c:grouping val="standard"/>
        <c:varyColors val="0"/>
        <c:ser>
          <c:idx val="0"/>
          <c:order val="0"/>
          <c:tx>
            <c:strRef>
              <c:f>gen_noCPPvCPP!$B$25</c:f>
              <c:strCache>
                <c:ptCount val="1"/>
                <c:pt idx="0">
                  <c:v>Coal</c:v>
                </c:pt>
              </c:strCache>
            </c:strRef>
          </c:tx>
          <c:spPr>
            <a:ln w="22225" cap="rnd">
              <a:solidFill>
                <a:schemeClr val="tx1"/>
              </a:solidFill>
              <a:round/>
            </a:ln>
            <a:effectLst/>
          </c:spPr>
          <c:marker>
            <c:symbol val="none"/>
          </c:marker>
          <c:cat>
            <c:numRef>
              <c:f>gen_noCPPvCPP!$C$1:$BK$1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gen_noCPPvCPP!$C$25:$BK$25</c:f>
              <c:numCache>
                <c:formatCode>0</c:formatCode>
                <c:ptCount val="61"/>
                <c:pt idx="0">
                  <c:v>1594.011479</c:v>
                </c:pt>
                <c:pt idx="1">
                  <c:v>1590.622748</c:v>
                </c:pt>
                <c:pt idx="2">
                  <c:v>1621.2060390000001</c:v>
                </c:pt>
                <c:pt idx="3">
                  <c:v>1690.070232</c:v>
                </c:pt>
                <c:pt idx="4">
                  <c:v>1690.6938640000001</c:v>
                </c:pt>
                <c:pt idx="5">
                  <c:v>1709.4264680000001</c:v>
                </c:pt>
                <c:pt idx="6">
                  <c:v>1795.1955930000001</c:v>
                </c:pt>
                <c:pt idx="7">
                  <c:v>1845.0157360000001</c:v>
                </c:pt>
                <c:pt idx="8">
                  <c:v>1873.5156899999999</c:v>
                </c:pt>
                <c:pt idx="9">
                  <c:v>1881.0872239999999</c:v>
                </c:pt>
                <c:pt idx="10">
                  <c:v>1966.264596</c:v>
                </c:pt>
                <c:pt idx="11">
                  <c:v>1903.9559420000001</c:v>
                </c:pt>
                <c:pt idx="12">
                  <c:v>1933.1303540000001</c:v>
                </c:pt>
                <c:pt idx="13">
                  <c:v>1973.736752</c:v>
                </c:pt>
                <c:pt idx="14">
                  <c:v>1978.300549</c:v>
                </c:pt>
                <c:pt idx="15">
                  <c:v>2012.8730460000002</c:v>
                </c:pt>
                <c:pt idx="16">
                  <c:v>1990.511135</c:v>
                </c:pt>
                <c:pt idx="17">
                  <c:v>2016.455584</c:v>
                </c:pt>
                <c:pt idx="18">
                  <c:v>1985.8012469999999</c:v>
                </c:pt>
                <c:pt idx="19">
                  <c:v>1755.9042529999999</c:v>
                </c:pt>
                <c:pt idx="20">
                  <c:v>1847.2902790000001</c:v>
                </c:pt>
                <c:pt idx="21">
                  <c:v>1733.4300049999999</c:v>
                </c:pt>
                <c:pt idx="22">
                  <c:v>1514.0429450000001</c:v>
                </c:pt>
                <c:pt idx="23">
                  <c:v>1581.114716</c:v>
                </c:pt>
                <c:pt idx="24">
                  <c:v>1581.7103500000001</c:v>
                </c:pt>
                <c:pt idx="25">
                  <c:v>1352.398197</c:v>
                </c:pt>
                <c:pt idx="26">
                  <c:v>1240.1083819999999</c:v>
                </c:pt>
                <c:pt idx="27">
                  <c:v>1268.2502440000001</c:v>
                </c:pt>
                <c:pt idx="28">
                  <c:v>1253.7235109999999</c:v>
                </c:pt>
                <c:pt idx="29">
                  <c:v>1197.143311</c:v>
                </c:pt>
                <c:pt idx="30">
                  <c:v>1194.0115969999999</c:v>
                </c:pt>
                <c:pt idx="31">
                  <c:v>1158.112427</c:v>
                </c:pt>
                <c:pt idx="32">
                  <c:v>1122.615967</c:v>
                </c:pt>
                <c:pt idx="33">
                  <c:v>1128.708496</c:v>
                </c:pt>
                <c:pt idx="34">
                  <c:v>1168.2563479999999</c:v>
                </c:pt>
                <c:pt idx="35">
                  <c:v>1183.2105710000001</c:v>
                </c:pt>
                <c:pt idx="36">
                  <c:v>1200.5576169999999</c:v>
                </c:pt>
                <c:pt idx="37">
                  <c:v>1198.621582</c:v>
                </c:pt>
                <c:pt idx="38">
                  <c:v>1192.400024</c:v>
                </c:pt>
                <c:pt idx="39">
                  <c:v>1196.428467</c:v>
                </c:pt>
                <c:pt idx="40">
                  <c:v>1196.1217039999999</c:v>
                </c:pt>
                <c:pt idx="41">
                  <c:v>1184.567749</c:v>
                </c:pt>
                <c:pt idx="42">
                  <c:v>1177.0010990000001</c:v>
                </c:pt>
                <c:pt idx="43">
                  <c:v>1172.362061</c:v>
                </c:pt>
                <c:pt idx="44">
                  <c:v>1169.6286620000001</c:v>
                </c:pt>
                <c:pt idx="45">
                  <c:v>1166.952393</c:v>
                </c:pt>
                <c:pt idx="46">
                  <c:v>1169.306885</c:v>
                </c:pt>
                <c:pt idx="47">
                  <c:v>1166.7861330000001</c:v>
                </c:pt>
                <c:pt idx="48">
                  <c:v>1167.3706050000001</c:v>
                </c:pt>
                <c:pt idx="49">
                  <c:v>1168.505371</c:v>
                </c:pt>
                <c:pt idx="50">
                  <c:v>1163.58728</c:v>
                </c:pt>
                <c:pt idx="51">
                  <c:v>1162.105225</c:v>
                </c:pt>
                <c:pt idx="52">
                  <c:v>1152.887207</c:v>
                </c:pt>
                <c:pt idx="53">
                  <c:v>1151.535889</c:v>
                </c:pt>
                <c:pt idx="54">
                  <c:v>1161.826294</c:v>
                </c:pt>
                <c:pt idx="55">
                  <c:v>1161.928711</c:v>
                </c:pt>
                <c:pt idx="56">
                  <c:v>1155.2741699999999</c:v>
                </c:pt>
                <c:pt idx="57">
                  <c:v>1154.7508539999999</c:v>
                </c:pt>
                <c:pt idx="58">
                  <c:v>1153.095581</c:v>
                </c:pt>
                <c:pt idx="59">
                  <c:v>1162.0546879999999</c:v>
                </c:pt>
                <c:pt idx="60">
                  <c:v>1164.637817</c:v>
                </c:pt>
              </c:numCache>
            </c:numRef>
          </c:val>
          <c:smooth val="0"/>
        </c:ser>
        <c:ser>
          <c:idx val="1"/>
          <c:order val="1"/>
          <c:tx>
            <c:strRef>
              <c:f>gen_noCPPvCPP!$B$26</c:f>
              <c:strCache>
                <c:ptCount val="1"/>
                <c:pt idx="0">
                  <c:v>Petroleum</c:v>
                </c:pt>
              </c:strCache>
            </c:strRef>
          </c:tx>
          <c:spPr>
            <a:ln w="22225" cap="rnd">
              <a:solidFill>
                <a:schemeClr val="accent2"/>
              </a:solidFill>
              <a:round/>
            </a:ln>
            <a:effectLst/>
          </c:spPr>
          <c:marker>
            <c:symbol val="none"/>
          </c:marker>
          <c:cat>
            <c:numRef>
              <c:f>gen_noCPPvCPP!$C$1:$BK$1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gen_noCPPvCPP!$C$26:$BK$26</c:f>
              <c:numCache>
                <c:formatCode>0</c:formatCode>
                <c:ptCount val="61"/>
                <c:pt idx="0">
                  <c:v>126.46020200000001</c:v>
                </c:pt>
                <c:pt idx="1">
                  <c:v>119.75157300000001</c:v>
                </c:pt>
                <c:pt idx="2">
                  <c:v>100.154163</c:v>
                </c:pt>
                <c:pt idx="3">
                  <c:v>112.78818</c:v>
                </c:pt>
                <c:pt idx="4">
                  <c:v>105.900983</c:v>
                </c:pt>
                <c:pt idx="5">
                  <c:v>74.554065000000008</c:v>
                </c:pt>
                <c:pt idx="6">
                  <c:v>81.411225000000002</c:v>
                </c:pt>
                <c:pt idx="7">
                  <c:v>92.554873000000001</c:v>
                </c:pt>
                <c:pt idx="8">
                  <c:v>128.800173</c:v>
                </c:pt>
                <c:pt idx="9">
                  <c:v>118.060838</c:v>
                </c:pt>
                <c:pt idx="10">
                  <c:v>111.22096499999999</c:v>
                </c:pt>
                <c:pt idx="11">
                  <c:v>124.88022100000001</c:v>
                </c:pt>
                <c:pt idx="12">
                  <c:v>94.567395000000005</c:v>
                </c:pt>
                <c:pt idx="13">
                  <c:v>119.405643</c:v>
                </c:pt>
                <c:pt idx="14">
                  <c:v>121.14505699999999</c:v>
                </c:pt>
                <c:pt idx="15">
                  <c:v>122.22501700000001</c:v>
                </c:pt>
                <c:pt idx="16">
                  <c:v>64.166414000000003</c:v>
                </c:pt>
                <c:pt idx="17">
                  <c:v>65.738978000000003</c:v>
                </c:pt>
                <c:pt idx="18">
                  <c:v>46.242612000000001</c:v>
                </c:pt>
                <c:pt idx="19">
                  <c:v>38.936515</c:v>
                </c:pt>
                <c:pt idx="20">
                  <c:v>37.061012999999996</c:v>
                </c:pt>
                <c:pt idx="21">
                  <c:v>30.182244999999998</c:v>
                </c:pt>
                <c:pt idx="22">
                  <c:v>23.189542000000003</c:v>
                </c:pt>
                <c:pt idx="23">
                  <c:v>27.164444</c:v>
                </c:pt>
                <c:pt idx="24">
                  <c:v>30.231862</c:v>
                </c:pt>
                <c:pt idx="25">
                  <c:v>28.248749</c:v>
                </c:pt>
                <c:pt idx="26">
                  <c:v>23.906444999999998</c:v>
                </c:pt>
                <c:pt idx="27">
                  <c:v>18.542149999999999</c:v>
                </c:pt>
                <c:pt idx="28">
                  <c:v>17.941782</c:v>
                </c:pt>
                <c:pt idx="29">
                  <c:v>13.779178999999999</c:v>
                </c:pt>
                <c:pt idx="30">
                  <c:v>13.470622000000001</c:v>
                </c:pt>
                <c:pt idx="31">
                  <c:v>13.165107000000001</c:v>
                </c:pt>
                <c:pt idx="32">
                  <c:v>12.929026</c:v>
                </c:pt>
                <c:pt idx="33">
                  <c:v>12.827476000000001</c:v>
                </c:pt>
                <c:pt idx="34">
                  <c:v>12.851402999999999</c:v>
                </c:pt>
                <c:pt idx="35">
                  <c:v>12.64456</c:v>
                </c:pt>
                <c:pt idx="36">
                  <c:v>12.084134000000001</c:v>
                </c:pt>
                <c:pt idx="37">
                  <c:v>11.642170999999999</c:v>
                </c:pt>
                <c:pt idx="38">
                  <c:v>11.259771000000001</c:v>
                </c:pt>
                <c:pt idx="39">
                  <c:v>11.135324000000001</c:v>
                </c:pt>
                <c:pt idx="40">
                  <c:v>10.934353</c:v>
                </c:pt>
                <c:pt idx="41">
                  <c:v>10.548183999999999</c:v>
                </c:pt>
                <c:pt idx="42">
                  <c:v>10.473571</c:v>
                </c:pt>
                <c:pt idx="43">
                  <c:v>10.406651</c:v>
                </c:pt>
                <c:pt idx="44">
                  <c:v>10.362018000000001</c:v>
                </c:pt>
                <c:pt idx="45">
                  <c:v>10.324833999999999</c:v>
                </c:pt>
                <c:pt idx="46">
                  <c:v>10.277081000000001</c:v>
                </c:pt>
                <c:pt idx="47">
                  <c:v>10.155984999999999</c:v>
                </c:pt>
                <c:pt idx="48">
                  <c:v>9.8867740000000008</c:v>
                </c:pt>
                <c:pt idx="49">
                  <c:v>9.8255560000000006</c:v>
                </c:pt>
                <c:pt idx="50">
                  <c:v>9.8200789999999998</c:v>
                </c:pt>
                <c:pt idx="51">
                  <c:v>9.4970970000000001</c:v>
                </c:pt>
                <c:pt idx="52">
                  <c:v>9.1563680000000005</c:v>
                </c:pt>
                <c:pt idx="53">
                  <c:v>8.8736370000000004</c:v>
                </c:pt>
                <c:pt idx="54">
                  <c:v>8.5817540000000001</c:v>
                </c:pt>
                <c:pt idx="55">
                  <c:v>8.2286750000000008</c:v>
                </c:pt>
                <c:pt idx="56">
                  <c:v>8.2264739999999996</c:v>
                </c:pt>
                <c:pt idx="57">
                  <c:v>8.2400269999999995</c:v>
                </c:pt>
                <c:pt idx="58">
                  <c:v>8.394107</c:v>
                </c:pt>
                <c:pt idx="59">
                  <c:v>8.2520579999999999</c:v>
                </c:pt>
                <c:pt idx="60">
                  <c:v>8.2580089999999995</c:v>
                </c:pt>
              </c:numCache>
            </c:numRef>
          </c:val>
          <c:smooth val="0"/>
        </c:ser>
        <c:ser>
          <c:idx val="2"/>
          <c:order val="2"/>
          <c:tx>
            <c:v>Reference case</c:v>
          </c:tx>
          <c:spPr>
            <a:ln w="22225" cap="rnd">
              <a:solidFill>
                <a:schemeClr val="accent1"/>
              </a:solidFill>
              <a:round/>
            </a:ln>
            <a:effectLst/>
          </c:spPr>
          <c:marker>
            <c:symbol val="none"/>
          </c:marker>
          <c:cat>
            <c:numRef>
              <c:f>gen_noCPPvCPP!$C$1:$BK$1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gen_noCPPvCPP!$C$27:$BK$27</c:f>
              <c:numCache>
                <c:formatCode>0</c:formatCode>
                <c:ptCount val="61"/>
                <c:pt idx="0">
                  <c:v>372.765154</c:v>
                </c:pt>
                <c:pt idx="1">
                  <c:v>381.55301700000001</c:v>
                </c:pt>
                <c:pt idx="2">
                  <c:v>404.07437199999998</c:v>
                </c:pt>
                <c:pt idx="3">
                  <c:v>414.92679800000002</c:v>
                </c:pt>
                <c:pt idx="4">
                  <c:v>460.21868199999994</c:v>
                </c:pt>
                <c:pt idx="5">
                  <c:v>496.05794500000002</c:v>
                </c:pt>
                <c:pt idx="6">
                  <c:v>455.05557599999997</c:v>
                </c:pt>
                <c:pt idx="7">
                  <c:v>479.39866999999998</c:v>
                </c:pt>
                <c:pt idx="8">
                  <c:v>531.25710400000003</c:v>
                </c:pt>
                <c:pt idx="9">
                  <c:v>556.39612699999998</c:v>
                </c:pt>
                <c:pt idx="10">
                  <c:v>601.03815899999995</c:v>
                </c:pt>
                <c:pt idx="11">
                  <c:v>639.12911899999995</c:v>
                </c:pt>
                <c:pt idx="12">
                  <c:v>691.00574399999994</c:v>
                </c:pt>
                <c:pt idx="13">
                  <c:v>649.90753900000004</c:v>
                </c:pt>
                <c:pt idx="14">
                  <c:v>710.10001699999998</c:v>
                </c:pt>
                <c:pt idx="15">
                  <c:v>760.96025399999996</c:v>
                </c:pt>
                <c:pt idx="16">
                  <c:v>816.44077000000004</c:v>
                </c:pt>
                <c:pt idx="17">
                  <c:v>896.58979099999999</c:v>
                </c:pt>
                <c:pt idx="18">
                  <c:v>882.9805990000001</c:v>
                </c:pt>
                <c:pt idx="19">
                  <c:v>920.97868099999994</c:v>
                </c:pt>
                <c:pt idx="20">
                  <c:v>987.69723400000009</c:v>
                </c:pt>
                <c:pt idx="21">
                  <c:v>1013.688929</c:v>
                </c:pt>
                <c:pt idx="22">
                  <c:v>1225.8941750000001</c:v>
                </c:pt>
                <c:pt idx="23">
                  <c:v>1124.83556</c:v>
                </c:pt>
                <c:pt idx="24">
                  <c:v>1126.608958</c:v>
                </c:pt>
                <c:pt idx="25">
                  <c:v>1333.4821100000001</c:v>
                </c:pt>
                <c:pt idx="26">
                  <c:v>1380.294635</c:v>
                </c:pt>
                <c:pt idx="27">
                  <c:v>1252.0474850000001</c:v>
                </c:pt>
                <c:pt idx="28">
                  <c:v>1329.3070070000001</c:v>
                </c:pt>
                <c:pt idx="29">
                  <c:v>1417.3608400000001</c:v>
                </c:pt>
                <c:pt idx="30">
                  <c:v>1371.9248050000001</c:v>
                </c:pt>
                <c:pt idx="31">
                  <c:v>1379.1457519999999</c:v>
                </c:pt>
                <c:pt idx="32">
                  <c:v>1413.4293210000001</c:v>
                </c:pt>
                <c:pt idx="33">
                  <c:v>1445.3469239999999</c:v>
                </c:pt>
                <c:pt idx="34">
                  <c:v>1432.5203859999999</c:v>
                </c:pt>
                <c:pt idx="35">
                  <c:v>1448.5419919999999</c:v>
                </c:pt>
                <c:pt idx="36">
                  <c:v>1455.6645510000001</c:v>
                </c:pt>
                <c:pt idx="37">
                  <c:v>1476.9848629999999</c:v>
                </c:pt>
                <c:pt idx="38">
                  <c:v>1507.5471190000001</c:v>
                </c:pt>
                <c:pt idx="39">
                  <c:v>1524.9589840000001</c:v>
                </c:pt>
                <c:pt idx="40">
                  <c:v>1535.065186</c:v>
                </c:pt>
                <c:pt idx="41">
                  <c:v>1554.5004879999999</c:v>
                </c:pt>
                <c:pt idx="42">
                  <c:v>1559.8123780000001</c:v>
                </c:pt>
                <c:pt idx="43">
                  <c:v>1566.865845</c:v>
                </c:pt>
                <c:pt idx="44">
                  <c:v>1587.534668</c:v>
                </c:pt>
                <c:pt idx="45">
                  <c:v>1593.311279</c:v>
                </c:pt>
                <c:pt idx="46">
                  <c:v>1613.7929690000001</c:v>
                </c:pt>
                <c:pt idx="47">
                  <c:v>1635.7857670000001</c:v>
                </c:pt>
                <c:pt idx="48">
                  <c:v>1647.9144289999999</c:v>
                </c:pt>
                <c:pt idx="49">
                  <c:v>1664.040039</c:v>
                </c:pt>
                <c:pt idx="50">
                  <c:v>1686.4370120000001</c:v>
                </c:pt>
                <c:pt idx="51">
                  <c:v>1709.0042719999999</c:v>
                </c:pt>
                <c:pt idx="52">
                  <c:v>1738.790405</c:v>
                </c:pt>
                <c:pt idx="53">
                  <c:v>1761.9052730000001</c:v>
                </c:pt>
                <c:pt idx="54">
                  <c:v>1770.473389</c:v>
                </c:pt>
                <c:pt idx="55">
                  <c:v>1789.0780030000001</c:v>
                </c:pt>
                <c:pt idx="56">
                  <c:v>1813.25</c:v>
                </c:pt>
                <c:pt idx="57">
                  <c:v>1834.5036620000001</c:v>
                </c:pt>
                <c:pt idx="58">
                  <c:v>1860.8427730000001</c:v>
                </c:pt>
                <c:pt idx="59">
                  <c:v>1876.1748050000001</c:v>
                </c:pt>
                <c:pt idx="60">
                  <c:v>1914.0344239999999</c:v>
                </c:pt>
              </c:numCache>
            </c:numRef>
          </c:val>
          <c:smooth val="0"/>
        </c:ser>
        <c:ser>
          <c:idx val="3"/>
          <c:order val="3"/>
          <c:tx>
            <c:strRef>
              <c:f>gen_noCPPvCPP!$B$28</c:f>
              <c:strCache>
                <c:ptCount val="1"/>
                <c:pt idx="0">
                  <c:v>Nuclear Power</c:v>
                </c:pt>
              </c:strCache>
            </c:strRef>
          </c:tx>
          <c:spPr>
            <a:ln w="22225" cap="rnd">
              <a:solidFill>
                <a:schemeClr val="accent5"/>
              </a:solidFill>
              <a:round/>
            </a:ln>
            <a:effectLst/>
          </c:spPr>
          <c:marker>
            <c:symbol val="none"/>
          </c:marker>
          <c:cat>
            <c:numRef>
              <c:f>gen_noCPPvCPP!$C$1:$BK$1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gen_noCPPvCPP!$C$28:$BK$28</c:f>
              <c:numCache>
                <c:formatCode>0</c:formatCode>
                <c:ptCount val="61"/>
                <c:pt idx="0">
                  <c:v>576.86167799999998</c:v>
                </c:pt>
                <c:pt idx="1">
                  <c:v>612.56508700000006</c:v>
                </c:pt>
                <c:pt idx="2">
                  <c:v>618.77626300000009</c:v>
                </c:pt>
                <c:pt idx="3">
                  <c:v>610.29121400000008</c:v>
                </c:pt>
                <c:pt idx="4">
                  <c:v>640.43983200000002</c:v>
                </c:pt>
                <c:pt idx="5">
                  <c:v>673.40212300000007</c:v>
                </c:pt>
                <c:pt idx="6">
                  <c:v>674.72854599999994</c:v>
                </c:pt>
                <c:pt idx="7">
                  <c:v>628.64417100000003</c:v>
                </c:pt>
                <c:pt idx="8">
                  <c:v>673.70210400000008</c:v>
                </c:pt>
                <c:pt idx="9">
                  <c:v>728.25412399999993</c:v>
                </c:pt>
                <c:pt idx="10">
                  <c:v>753.89293999999995</c:v>
                </c:pt>
                <c:pt idx="11">
                  <c:v>768.82630799999993</c:v>
                </c:pt>
                <c:pt idx="12">
                  <c:v>780.06408700000009</c:v>
                </c:pt>
                <c:pt idx="13">
                  <c:v>763.73269499999992</c:v>
                </c:pt>
                <c:pt idx="14">
                  <c:v>788.52838699999995</c:v>
                </c:pt>
                <c:pt idx="15">
                  <c:v>781.98636499999998</c:v>
                </c:pt>
                <c:pt idx="16">
                  <c:v>787.21863600000006</c:v>
                </c:pt>
                <c:pt idx="17">
                  <c:v>806.42475300000001</c:v>
                </c:pt>
                <c:pt idx="18">
                  <c:v>806.20843500000001</c:v>
                </c:pt>
                <c:pt idx="19">
                  <c:v>798.85458499999993</c:v>
                </c:pt>
                <c:pt idx="20">
                  <c:v>806.968301</c:v>
                </c:pt>
                <c:pt idx="21">
                  <c:v>790.20436699999993</c:v>
                </c:pt>
                <c:pt idx="22">
                  <c:v>769.33124899999996</c:v>
                </c:pt>
                <c:pt idx="23">
                  <c:v>789.01647300000002</c:v>
                </c:pt>
                <c:pt idx="24">
                  <c:v>797.16598199999999</c:v>
                </c:pt>
                <c:pt idx="25">
                  <c:v>797.17787699999997</c:v>
                </c:pt>
                <c:pt idx="26">
                  <c:v>805.32722100000001</c:v>
                </c:pt>
                <c:pt idx="27">
                  <c:v>792.31762700000002</c:v>
                </c:pt>
                <c:pt idx="28">
                  <c:v>797.01434300000005</c:v>
                </c:pt>
                <c:pt idx="29">
                  <c:v>788.09143100000006</c:v>
                </c:pt>
                <c:pt idx="30">
                  <c:v>764.65728799999999</c:v>
                </c:pt>
                <c:pt idx="31">
                  <c:v>761.19787599999995</c:v>
                </c:pt>
                <c:pt idx="32">
                  <c:v>763.49212599999998</c:v>
                </c:pt>
                <c:pt idx="33">
                  <c:v>745.05279499999995</c:v>
                </c:pt>
                <c:pt idx="34">
                  <c:v>738.86377000000005</c:v>
                </c:pt>
                <c:pt idx="35">
                  <c:v>718.57702600000005</c:v>
                </c:pt>
                <c:pt idx="36">
                  <c:v>709.66754200000003</c:v>
                </c:pt>
                <c:pt idx="37">
                  <c:v>709.65618900000004</c:v>
                </c:pt>
                <c:pt idx="38">
                  <c:v>708.66925000000003</c:v>
                </c:pt>
                <c:pt idx="39">
                  <c:v>706.12182600000006</c:v>
                </c:pt>
                <c:pt idx="40">
                  <c:v>695.88855000000001</c:v>
                </c:pt>
                <c:pt idx="41">
                  <c:v>688.67211899999995</c:v>
                </c:pt>
                <c:pt idx="42">
                  <c:v>689.55242899999996</c:v>
                </c:pt>
                <c:pt idx="43">
                  <c:v>686.97314500000005</c:v>
                </c:pt>
                <c:pt idx="44">
                  <c:v>671.14794900000004</c:v>
                </c:pt>
                <c:pt idx="45">
                  <c:v>668.58374000000003</c:v>
                </c:pt>
                <c:pt idx="46">
                  <c:v>661.01690699999995</c:v>
                </c:pt>
                <c:pt idx="47">
                  <c:v>660.05346699999996</c:v>
                </c:pt>
                <c:pt idx="48">
                  <c:v>661.28747599999997</c:v>
                </c:pt>
                <c:pt idx="49">
                  <c:v>663.45989999999995</c:v>
                </c:pt>
                <c:pt idx="50">
                  <c:v>665.71881099999996</c:v>
                </c:pt>
                <c:pt idx="51">
                  <c:v>665.78790300000003</c:v>
                </c:pt>
                <c:pt idx="52">
                  <c:v>664.10913100000005</c:v>
                </c:pt>
                <c:pt idx="53">
                  <c:v>662.43102999999996</c:v>
                </c:pt>
                <c:pt idx="54">
                  <c:v>661.05725099999995</c:v>
                </c:pt>
                <c:pt idx="55">
                  <c:v>655.42919900000004</c:v>
                </c:pt>
                <c:pt idx="56">
                  <c:v>649.92663600000003</c:v>
                </c:pt>
                <c:pt idx="57">
                  <c:v>647.09252900000001</c:v>
                </c:pt>
                <c:pt idx="58">
                  <c:v>645.884094</c:v>
                </c:pt>
                <c:pt idx="59">
                  <c:v>645.884094</c:v>
                </c:pt>
                <c:pt idx="60">
                  <c:v>634.91815199999996</c:v>
                </c:pt>
              </c:numCache>
            </c:numRef>
          </c:val>
          <c:smooth val="0"/>
        </c:ser>
        <c:ser>
          <c:idx val="4"/>
          <c:order val="4"/>
          <c:tx>
            <c:strRef>
              <c:f>gen_noCPPvCPP!$B$29</c:f>
              <c:strCache>
                <c:ptCount val="1"/>
                <c:pt idx="0">
                  <c:v>Renewable Sources</c:v>
                </c:pt>
              </c:strCache>
            </c:strRef>
          </c:tx>
          <c:spPr>
            <a:ln w="22225" cap="rnd">
              <a:solidFill>
                <a:schemeClr val="accent3"/>
              </a:solidFill>
              <a:prstDash val="solid"/>
              <a:round/>
            </a:ln>
            <a:effectLst/>
          </c:spPr>
          <c:marker>
            <c:symbol val="none"/>
          </c:marker>
          <c:cat>
            <c:numRef>
              <c:f>gen_noCPPvCPP!$C$1:$BK$1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gen_noCPPvCPP!$C$29:$BK$29</c:f>
              <c:numCache>
                <c:formatCode>0</c:formatCode>
                <c:ptCount val="61"/>
                <c:pt idx="0">
                  <c:v>357.23807200000005</c:v>
                </c:pt>
                <c:pt idx="1">
                  <c:v>357.77345300000002</c:v>
                </c:pt>
                <c:pt idx="2">
                  <c:v>326.85782499999993</c:v>
                </c:pt>
                <c:pt idx="3">
                  <c:v>356.70729</c:v>
                </c:pt>
                <c:pt idx="4">
                  <c:v>336.66087599999997</c:v>
                </c:pt>
                <c:pt idx="5">
                  <c:v>384.79813300000001</c:v>
                </c:pt>
                <c:pt idx="6">
                  <c:v>422.95766700000007</c:v>
                </c:pt>
                <c:pt idx="7">
                  <c:v>433.63611399999996</c:v>
                </c:pt>
                <c:pt idx="8">
                  <c:v>400.42406700000004</c:v>
                </c:pt>
                <c:pt idx="9">
                  <c:v>398.95903099999998</c:v>
                </c:pt>
                <c:pt idx="10">
                  <c:v>356.47857099999999</c:v>
                </c:pt>
                <c:pt idx="11">
                  <c:v>287.72968900000001</c:v>
                </c:pt>
                <c:pt idx="12">
                  <c:v>343.43800100000004</c:v>
                </c:pt>
                <c:pt idx="13">
                  <c:v>355.29310900000002</c:v>
                </c:pt>
                <c:pt idx="14">
                  <c:v>351.48463199999998</c:v>
                </c:pt>
                <c:pt idx="15">
                  <c:v>357.65065299999998</c:v>
                </c:pt>
                <c:pt idx="16">
                  <c:v>385.77190900000005</c:v>
                </c:pt>
                <c:pt idx="17">
                  <c:v>352.74748499999998</c:v>
                </c:pt>
                <c:pt idx="18">
                  <c:v>380.932389</c:v>
                </c:pt>
                <c:pt idx="19">
                  <c:v>417.72379699999999</c:v>
                </c:pt>
                <c:pt idx="20">
                  <c:v>427.37607699999995</c:v>
                </c:pt>
                <c:pt idx="21">
                  <c:v>513.33609699999988</c:v>
                </c:pt>
                <c:pt idx="22">
                  <c:v>494.57319299999995</c:v>
                </c:pt>
                <c:pt idx="23">
                  <c:v>522.07344899999998</c:v>
                </c:pt>
                <c:pt idx="24">
                  <c:v>538.57932000000005</c:v>
                </c:pt>
                <c:pt idx="25">
                  <c:v>544.24099000000001</c:v>
                </c:pt>
                <c:pt idx="26">
                  <c:v>609.44474200000013</c:v>
                </c:pt>
                <c:pt idx="27">
                  <c:v>690.78637700000002</c:v>
                </c:pt>
                <c:pt idx="28">
                  <c:v>684.509277</c:v>
                </c:pt>
                <c:pt idx="29">
                  <c:v>760.12573199999997</c:v>
                </c:pt>
                <c:pt idx="30">
                  <c:v>861.13708499999996</c:v>
                </c:pt>
                <c:pt idx="31">
                  <c:v>912.41229199999998</c:v>
                </c:pt>
                <c:pt idx="32">
                  <c:v>939.39679000000001</c:v>
                </c:pt>
                <c:pt idx="33">
                  <c:v>950.63622999999995</c:v>
                </c:pt>
                <c:pt idx="34">
                  <c:v>961.88055399999996</c:v>
                </c:pt>
                <c:pt idx="35">
                  <c:v>976.36071800000002</c:v>
                </c:pt>
                <c:pt idx="36">
                  <c:v>989.89959699999997</c:v>
                </c:pt>
                <c:pt idx="37">
                  <c:v>1003.156067</c:v>
                </c:pt>
                <c:pt idx="38">
                  <c:v>1015.848267</c:v>
                </c:pt>
                <c:pt idx="39">
                  <c:v>1030.9979249999999</c:v>
                </c:pt>
                <c:pt idx="40">
                  <c:v>1054.7231449999999</c:v>
                </c:pt>
                <c:pt idx="41">
                  <c:v>1082.451904</c:v>
                </c:pt>
                <c:pt idx="42">
                  <c:v>1111.7310789999999</c:v>
                </c:pt>
                <c:pt idx="43">
                  <c:v>1144.114624</c:v>
                </c:pt>
                <c:pt idx="44">
                  <c:v>1179.2985839999999</c:v>
                </c:pt>
                <c:pt idx="45">
                  <c:v>1218.740112</c:v>
                </c:pt>
                <c:pt idx="46">
                  <c:v>1245.0708010000001</c:v>
                </c:pt>
                <c:pt idx="47">
                  <c:v>1271.2788089999999</c:v>
                </c:pt>
                <c:pt idx="48">
                  <c:v>1301.9195560000001</c:v>
                </c:pt>
                <c:pt idx="49">
                  <c:v>1326.8485109999999</c:v>
                </c:pt>
                <c:pt idx="50">
                  <c:v>1347.0112300000001</c:v>
                </c:pt>
                <c:pt idx="51">
                  <c:v>1368.8679199999999</c:v>
                </c:pt>
                <c:pt idx="52">
                  <c:v>1393.290894</c:v>
                </c:pt>
                <c:pt idx="53">
                  <c:v>1420.2197269999999</c:v>
                </c:pt>
                <c:pt idx="54">
                  <c:v>1449.474365</c:v>
                </c:pt>
                <c:pt idx="55">
                  <c:v>1486.0548100000001</c:v>
                </c:pt>
                <c:pt idx="56">
                  <c:v>1528.317871</c:v>
                </c:pt>
                <c:pt idx="57">
                  <c:v>1562.9219969999999</c:v>
                </c:pt>
                <c:pt idx="58">
                  <c:v>1593.321289</c:v>
                </c:pt>
                <c:pt idx="59">
                  <c:v>1622.0639650000001</c:v>
                </c:pt>
                <c:pt idx="60">
                  <c:v>1650.7463379999999</c:v>
                </c:pt>
              </c:numCache>
            </c:numRef>
          </c:val>
          <c:smooth val="0"/>
        </c:ser>
        <c:ser>
          <c:idx val="5"/>
          <c:order val="5"/>
          <c:tx>
            <c:strRef>
              <c:f>gen_noCPPvCPP!$B$30</c:f>
              <c:strCache>
                <c:ptCount val="1"/>
                <c:pt idx="0">
                  <c:v>Coal CPP</c:v>
                </c:pt>
              </c:strCache>
            </c:strRef>
          </c:tx>
          <c:spPr>
            <a:ln w="22225" cap="rnd">
              <a:solidFill>
                <a:schemeClr val="tx1"/>
              </a:solidFill>
              <a:prstDash val="dash"/>
              <a:round/>
            </a:ln>
            <a:effectLst/>
          </c:spPr>
          <c:marker>
            <c:symbol val="none"/>
          </c:marker>
          <c:cat>
            <c:numRef>
              <c:f>gen_noCPPvCPP!$C$1:$BK$1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gen_noCPPvCPP!$C$30:$BK$30</c:f>
              <c:numCache>
                <c:formatCode>General</c:formatCode>
                <c:ptCount val="61"/>
                <c:pt idx="27" formatCode="0">
                  <c:v>1263.740601</c:v>
                </c:pt>
                <c:pt idx="28" formatCode="0">
                  <c:v>1254.1834719999999</c:v>
                </c:pt>
                <c:pt idx="29" formatCode="0">
                  <c:v>1193.793457</c:v>
                </c:pt>
                <c:pt idx="30" formatCode="0">
                  <c:v>1191.3156739999999</c:v>
                </c:pt>
                <c:pt idx="31" formatCode="0">
                  <c:v>1138.194092</c:v>
                </c:pt>
                <c:pt idx="32" formatCode="0">
                  <c:v>1089.1114500000001</c:v>
                </c:pt>
                <c:pt idx="33" formatCode="0">
                  <c:v>1079.6110839999999</c:v>
                </c:pt>
                <c:pt idx="34" formatCode="0">
                  <c:v>1103.6057129999999</c:v>
                </c:pt>
                <c:pt idx="35" formatCode="0">
                  <c:v>1115.985962</c:v>
                </c:pt>
                <c:pt idx="36" formatCode="0">
                  <c:v>1103.7969969999999</c:v>
                </c:pt>
                <c:pt idx="37" formatCode="0">
                  <c:v>1072.605225</c:v>
                </c:pt>
                <c:pt idx="38" formatCode="0">
                  <c:v>1034.536865</c:v>
                </c:pt>
                <c:pt idx="39" formatCode="0">
                  <c:v>995.85894800000005</c:v>
                </c:pt>
                <c:pt idx="40" formatCode="0">
                  <c:v>965.75921600000004</c:v>
                </c:pt>
                <c:pt idx="41" formatCode="0">
                  <c:v>964.75476100000003</c:v>
                </c:pt>
                <c:pt idx="42" formatCode="0">
                  <c:v>966.61651600000005</c:v>
                </c:pt>
                <c:pt idx="43" formatCode="0">
                  <c:v>968.43872099999999</c:v>
                </c:pt>
                <c:pt idx="44" formatCode="0">
                  <c:v>959.97735599999999</c:v>
                </c:pt>
                <c:pt idx="45" formatCode="0">
                  <c:v>954.42687999999998</c:v>
                </c:pt>
                <c:pt idx="46" formatCode="0">
                  <c:v>953.20428500000003</c:v>
                </c:pt>
                <c:pt idx="47" formatCode="0">
                  <c:v>949.97863800000005</c:v>
                </c:pt>
                <c:pt idx="48" formatCode="0">
                  <c:v>942.54370100000006</c:v>
                </c:pt>
                <c:pt idx="49" formatCode="0">
                  <c:v>938.57037400000002</c:v>
                </c:pt>
                <c:pt idx="50" formatCode="0">
                  <c:v>934.79425000000003</c:v>
                </c:pt>
                <c:pt idx="51" formatCode="0">
                  <c:v>932.337219</c:v>
                </c:pt>
                <c:pt idx="52" formatCode="0">
                  <c:v>924.95245399999999</c:v>
                </c:pt>
                <c:pt idx="53" formatCode="0">
                  <c:v>922.33111599999995</c:v>
                </c:pt>
                <c:pt idx="54" formatCode="0">
                  <c:v>917.93969700000002</c:v>
                </c:pt>
                <c:pt idx="55" formatCode="0">
                  <c:v>911.66863999999998</c:v>
                </c:pt>
                <c:pt idx="56" formatCode="0">
                  <c:v>906.04718000000003</c:v>
                </c:pt>
                <c:pt idx="57" formatCode="0">
                  <c:v>903.07952899999998</c:v>
                </c:pt>
                <c:pt idx="58" formatCode="0">
                  <c:v>899.46807899999999</c:v>
                </c:pt>
                <c:pt idx="59" formatCode="0">
                  <c:v>898.64446999999996</c:v>
                </c:pt>
                <c:pt idx="60" formatCode="0">
                  <c:v>890.48431400000004</c:v>
                </c:pt>
              </c:numCache>
            </c:numRef>
          </c:val>
          <c:smooth val="0"/>
        </c:ser>
        <c:ser>
          <c:idx val="6"/>
          <c:order val="6"/>
          <c:tx>
            <c:strRef>
              <c:f>gen_noCPPvCPP!$B$31</c:f>
              <c:strCache>
                <c:ptCount val="1"/>
                <c:pt idx="0">
                  <c:v>Petroleum CPP</c:v>
                </c:pt>
              </c:strCache>
            </c:strRef>
          </c:tx>
          <c:spPr>
            <a:ln w="28575" cap="rnd">
              <a:solidFill>
                <a:schemeClr val="accent2"/>
              </a:solidFill>
              <a:prstDash val="dash"/>
              <a:round/>
            </a:ln>
            <a:effectLst/>
          </c:spPr>
          <c:marker>
            <c:symbol val="none"/>
          </c:marker>
          <c:cat>
            <c:numRef>
              <c:f>gen_noCPPvCPP!$C$1:$BK$1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gen_noCPPvCPP!$C$31:$BK$31</c:f>
              <c:numCache>
                <c:formatCode>General</c:formatCode>
                <c:ptCount val="61"/>
                <c:pt idx="27" formatCode="0">
                  <c:v>18.524747999999999</c:v>
                </c:pt>
                <c:pt idx="28" formatCode="0">
                  <c:v>17.944216000000001</c:v>
                </c:pt>
                <c:pt idx="29" formatCode="0">
                  <c:v>13.750753</c:v>
                </c:pt>
                <c:pt idx="30" formatCode="0">
                  <c:v>13.411630000000001</c:v>
                </c:pt>
                <c:pt idx="31" formatCode="0">
                  <c:v>13.081460999999999</c:v>
                </c:pt>
                <c:pt idx="32" formatCode="0">
                  <c:v>12.787383</c:v>
                </c:pt>
                <c:pt idx="33" formatCode="0">
                  <c:v>12.611274</c:v>
                </c:pt>
                <c:pt idx="34" formatCode="0">
                  <c:v>12.591646000000001</c:v>
                </c:pt>
                <c:pt idx="35" formatCode="0">
                  <c:v>12.355606</c:v>
                </c:pt>
                <c:pt idx="36" formatCode="0">
                  <c:v>11.639898000000001</c:v>
                </c:pt>
                <c:pt idx="37" formatCode="0">
                  <c:v>11.048299</c:v>
                </c:pt>
                <c:pt idx="38" formatCode="0">
                  <c:v>10.427906999999999</c:v>
                </c:pt>
                <c:pt idx="39" formatCode="0">
                  <c:v>10.154374000000001</c:v>
                </c:pt>
                <c:pt idx="40" formatCode="0">
                  <c:v>9.8993839999999995</c:v>
                </c:pt>
                <c:pt idx="41" formatCode="0">
                  <c:v>9.6448239999999998</c:v>
                </c:pt>
                <c:pt idx="42" formatCode="0">
                  <c:v>9.6024799999999999</c:v>
                </c:pt>
                <c:pt idx="43" formatCode="0">
                  <c:v>9.5416349999999994</c:v>
                </c:pt>
                <c:pt idx="44" formatCode="0">
                  <c:v>9.4980519999999995</c:v>
                </c:pt>
                <c:pt idx="45" formatCode="0">
                  <c:v>9.4725719999999995</c:v>
                </c:pt>
                <c:pt idx="46" formatCode="0">
                  <c:v>9.381316</c:v>
                </c:pt>
                <c:pt idx="47" formatCode="0">
                  <c:v>9.2315299999999993</c:v>
                </c:pt>
                <c:pt idx="48" formatCode="0">
                  <c:v>8.9515910000000005</c:v>
                </c:pt>
                <c:pt idx="49" formatCode="0">
                  <c:v>8.8912209999999998</c:v>
                </c:pt>
                <c:pt idx="50" formatCode="0">
                  <c:v>8.7346360000000001</c:v>
                </c:pt>
                <c:pt idx="51" formatCode="0">
                  <c:v>8.4362279999999998</c:v>
                </c:pt>
                <c:pt idx="52" formatCode="0">
                  <c:v>8.1317780000000006</c:v>
                </c:pt>
                <c:pt idx="53" formatCode="0">
                  <c:v>7.8309699999999998</c:v>
                </c:pt>
                <c:pt idx="54" formatCode="0">
                  <c:v>7.5475770000000004</c:v>
                </c:pt>
                <c:pt idx="55" formatCode="0">
                  <c:v>7.2215559999999996</c:v>
                </c:pt>
                <c:pt idx="56" formatCode="0">
                  <c:v>7.2129890000000003</c:v>
                </c:pt>
                <c:pt idx="57" formatCode="0">
                  <c:v>7.095078</c:v>
                </c:pt>
                <c:pt idx="58" formatCode="0">
                  <c:v>7.0354809999999999</c:v>
                </c:pt>
                <c:pt idx="59" formatCode="0">
                  <c:v>7.1019180000000004</c:v>
                </c:pt>
                <c:pt idx="60" formatCode="0">
                  <c:v>7.016127</c:v>
                </c:pt>
              </c:numCache>
            </c:numRef>
          </c:val>
          <c:smooth val="0"/>
        </c:ser>
        <c:ser>
          <c:idx val="7"/>
          <c:order val="7"/>
          <c:tx>
            <c:v>Reference w/CPP</c:v>
          </c:tx>
          <c:spPr>
            <a:ln w="22225" cap="rnd">
              <a:solidFill>
                <a:schemeClr val="accent1"/>
              </a:solidFill>
              <a:prstDash val="dash"/>
              <a:round/>
            </a:ln>
            <a:effectLst/>
          </c:spPr>
          <c:marker>
            <c:symbol val="none"/>
          </c:marker>
          <c:cat>
            <c:numRef>
              <c:f>gen_noCPPvCPP!$C$1:$BK$1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gen_noCPPvCPP!$C$32:$BK$32</c:f>
              <c:numCache>
                <c:formatCode>General</c:formatCode>
                <c:ptCount val="61"/>
                <c:pt idx="27" formatCode="0">
                  <c:v>1256.6083980000001</c:v>
                </c:pt>
                <c:pt idx="28" formatCode="0">
                  <c:v>1328.7445070000001</c:v>
                </c:pt>
                <c:pt idx="29" formatCode="0">
                  <c:v>1418.6789550000001</c:v>
                </c:pt>
                <c:pt idx="30" formatCode="0">
                  <c:v>1368.3599850000001</c:v>
                </c:pt>
                <c:pt idx="31" formatCode="0">
                  <c:v>1368.321655</c:v>
                </c:pt>
                <c:pt idx="32" formatCode="0">
                  <c:v>1399.6845699999999</c:v>
                </c:pt>
                <c:pt idx="33" formatCode="0">
                  <c:v>1431.4945070000001</c:v>
                </c:pt>
                <c:pt idx="34" formatCode="0">
                  <c:v>1425.57251</c:v>
                </c:pt>
                <c:pt idx="35" formatCode="0">
                  <c:v>1420.731323</c:v>
                </c:pt>
                <c:pt idx="36" formatCode="0">
                  <c:v>1445.9458010000001</c:v>
                </c:pt>
                <c:pt idx="37" formatCode="0">
                  <c:v>1482.298706</c:v>
                </c:pt>
                <c:pt idx="38" formatCode="0">
                  <c:v>1534.9508060000001</c:v>
                </c:pt>
                <c:pt idx="39" formatCode="0">
                  <c:v>1582.3551030000001</c:v>
                </c:pt>
                <c:pt idx="40" formatCode="0">
                  <c:v>1612.136475</c:v>
                </c:pt>
                <c:pt idx="41" formatCode="0">
                  <c:v>1611.302124</c:v>
                </c:pt>
                <c:pt idx="42" formatCode="0">
                  <c:v>1601.7320560000001</c:v>
                </c:pt>
                <c:pt idx="43" formatCode="0">
                  <c:v>1603.2055660000001</c:v>
                </c:pt>
                <c:pt idx="44" formatCode="0">
                  <c:v>1633.9514160000001</c:v>
                </c:pt>
                <c:pt idx="45" formatCode="0">
                  <c:v>1652.6655270000001</c:v>
                </c:pt>
                <c:pt idx="46" formatCode="0">
                  <c:v>1660.574707</c:v>
                </c:pt>
                <c:pt idx="47" formatCode="0">
                  <c:v>1666.2274170000001</c:v>
                </c:pt>
                <c:pt idx="48" formatCode="0">
                  <c:v>1693.880005</c:v>
                </c:pt>
                <c:pt idx="49" formatCode="0">
                  <c:v>1719.340332</c:v>
                </c:pt>
                <c:pt idx="50" formatCode="0">
                  <c:v>1733.8583980000001</c:v>
                </c:pt>
                <c:pt idx="51" formatCode="0">
                  <c:v>1755.7617190000001</c:v>
                </c:pt>
                <c:pt idx="52" formatCode="0">
                  <c:v>1786.4350589999999</c:v>
                </c:pt>
                <c:pt idx="53" formatCode="0">
                  <c:v>1808.469971</c:v>
                </c:pt>
                <c:pt idx="54" formatCode="0">
                  <c:v>1818.0169679999999</c:v>
                </c:pt>
                <c:pt idx="55" formatCode="0">
                  <c:v>1845.9646</c:v>
                </c:pt>
                <c:pt idx="56" formatCode="0">
                  <c:v>1880.581177</c:v>
                </c:pt>
                <c:pt idx="57" formatCode="0">
                  <c:v>1911.2423100000001</c:v>
                </c:pt>
                <c:pt idx="58" formatCode="0">
                  <c:v>1935.1892089999999</c:v>
                </c:pt>
                <c:pt idx="59" formatCode="0">
                  <c:v>1953.66687</c:v>
                </c:pt>
                <c:pt idx="60" formatCode="0">
                  <c:v>1994.0439449999999</c:v>
                </c:pt>
              </c:numCache>
            </c:numRef>
          </c:val>
          <c:smooth val="0"/>
        </c:ser>
        <c:ser>
          <c:idx val="8"/>
          <c:order val="8"/>
          <c:tx>
            <c:strRef>
              <c:f>gen_noCPPvCPP!$B$33</c:f>
              <c:strCache>
                <c:ptCount val="1"/>
                <c:pt idx="0">
                  <c:v>Nuclear Power CPP</c:v>
                </c:pt>
              </c:strCache>
            </c:strRef>
          </c:tx>
          <c:spPr>
            <a:ln w="22225" cap="rnd">
              <a:solidFill>
                <a:schemeClr val="accent5"/>
              </a:solidFill>
              <a:prstDash val="dash"/>
              <a:round/>
            </a:ln>
            <a:effectLst/>
          </c:spPr>
          <c:marker>
            <c:symbol val="none"/>
          </c:marker>
          <c:cat>
            <c:numRef>
              <c:f>gen_noCPPvCPP!$C$1:$BK$1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gen_noCPPvCPP!$C$33:$BK$33</c:f>
              <c:numCache>
                <c:formatCode>General</c:formatCode>
                <c:ptCount val="61"/>
                <c:pt idx="27" formatCode="0">
                  <c:v>792.31762700000002</c:v>
                </c:pt>
                <c:pt idx="28" formatCode="0">
                  <c:v>797.01440400000001</c:v>
                </c:pt>
                <c:pt idx="29" formatCode="0">
                  <c:v>788.09143100000006</c:v>
                </c:pt>
                <c:pt idx="30" formatCode="0">
                  <c:v>764.65466300000003</c:v>
                </c:pt>
                <c:pt idx="31" formatCode="0">
                  <c:v>761.19397000000004</c:v>
                </c:pt>
                <c:pt idx="32" formatCode="0">
                  <c:v>763.59130900000002</c:v>
                </c:pt>
                <c:pt idx="33" formatCode="0">
                  <c:v>745.04907200000002</c:v>
                </c:pt>
                <c:pt idx="34" formatCode="0">
                  <c:v>734.456909</c:v>
                </c:pt>
                <c:pt idx="35" formatCode="0">
                  <c:v>726.79504399999996</c:v>
                </c:pt>
                <c:pt idx="36" formatCode="0">
                  <c:v>717.885132</c:v>
                </c:pt>
                <c:pt idx="37" formatCode="0">
                  <c:v>717.87335199999995</c:v>
                </c:pt>
                <c:pt idx="38" formatCode="0">
                  <c:v>716.885986</c:v>
                </c:pt>
                <c:pt idx="39" formatCode="0">
                  <c:v>714.43951400000003</c:v>
                </c:pt>
                <c:pt idx="40" formatCode="0">
                  <c:v>704.49377400000003</c:v>
                </c:pt>
                <c:pt idx="41" formatCode="0">
                  <c:v>697.18432600000006</c:v>
                </c:pt>
                <c:pt idx="42" formatCode="0">
                  <c:v>698.11706500000003</c:v>
                </c:pt>
                <c:pt idx="43" formatCode="0">
                  <c:v>686.19726600000001</c:v>
                </c:pt>
                <c:pt idx="44" formatCode="0">
                  <c:v>673.26263400000005</c:v>
                </c:pt>
                <c:pt idx="45" formatCode="0">
                  <c:v>670.68615699999998</c:v>
                </c:pt>
                <c:pt idx="46" formatCode="0">
                  <c:v>669.53576699999996</c:v>
                </c:pt>
                <c:pt idx="47" formatCode="0">
                  <c:v>668.57238800000005</c:v>
                </c:pt>
                <c:pt idx="48" formatCode="0">
                  <c:v>669.80651899999998</c:v>
                </c:pt>
                <c:pt idx="49" formatCode="0">
                  <c:v>671.97924799999998</c:v>
                </c:pt>
                <c:pt idx="50" formatCode="0">
                  <c:v>674.23913600000003</c:v>
                </c:pt>
                <c:pt idx="51" formatCode="0">
                  <c:v>674.30920400000002</c:v>
                </c:pt>
                <c:pt idx="52" formatCode="0">
                  <c:v>672.63159199999996</c:v>
                </c:pt>
                <c:pt idx="53" formatCode="0">
                  <c:v>670.95410200000003</c:v>
                </c:pt>
                <c:pt idx="54" formatCode="0">
                  <c:v>669.27856399999996</c:v>
                </c:pt>
                <c:pt idx="55" formatCode="0">
                  <c:v>663.65051300000005</c:v>
                </c:pt>
                <c:pt idx="56" formatCode="0">
                  <c:v>658.14794900000004</c:v>
                </c:pt>
                <c:pt idx="57" formatCode="0">
                  <c:v>655.00561500000003</c:v>
                </c:pt>
                <c:pt idx="58" formatCode="0">
                  <c:v>653.79614300000003</c:v>
                </c:pt>
                <c:pt idx="59" formatCode="0">
                  <c:v>653.79516599999999</c:v>
                </c:pt>
                <c:pt idx="60" formatCode="0">
                  <c:v>642.82824700000003</c:v>
                </c:pt>
              </c:numCache>
            </c:numRef>
          </c:val>
          <c:smooth val="0"/>
        </c:ser>
        <c:ser>
          <c:idx val="9"/>
          <c:order val="9"/>
          <c:tx>
            <c:strRef>
              <c:f>gen_noCPPvCPP!$B$34</c:f>
              <c:strCache>
                <c:ptCount val="1"/>
                <c:pt idx="0">
                  <c:v>Renewable Sources CPP</c:v>
                </c:pt>
              </c:strCache>
            </c:strRef>
          </c:tx>
          <c:spPr>
            <a:ln w="22225" cap="rnd">
              <a:solidFill>
                <a:schemeClr val="accent3"/>
              </a:solidFill>
              <a:prstDash val="dash"/>
              <a:round/>
            </a:ln>
            <a:effectLst/>
          </c:spPr>
          <c:marker>
            <c:symbol val="none"/>
          </c:marker>
          <c:cat>
            <c:numRef>
              <c:f>gen_noCPPvCPP!$C$1:$BK$1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gen_noCPPvCPP!$C$34:$BK$34</c:f>
              <c:numCache>
                <c:formatCode>General</c:formatCode>
                <c:ptCount val="61"/>
                <c:pt idx="27" formatCode="0">
                  <c:v>690.91662599999995</c:v>
                </c:pt>
                <c:pt idx="28" formatCode="0">
                  <c:v>684.39209000000005</c:v>
                </c:pt>
                <c:pt idx="29" formatCode="0">
                  <c:v>760.15783699999997</c:v>
                </c:pt>
                <c:pt idx="30" formatCode="0">
                  <c:v>862.678223</c:v>
                </c:pt>
                <c:pt idx="31" formatCode="0">
                  <c:v>934.44720500000005</c:v>
                </c:pt>
                <c:pt idx="32" formatCode="0">
                  <c:v>963.75036599999999</c:v>
                </c:pt>
                <c:pt idx="33" formatCode="0">
                  <c:v>978.80255099999999</c:v>
                </c:pt>
                <c:pt idx="34" formatCode="0">
                  <c:v>994.41815199999996</c:v>
                </c:pt>
                <c:pt idx="35" formatCode="0">
                  <c:v>1008.187134</c:v>
                </c:pt>
                <c:pt idx="36" formatCode="0">
                  <c:v>1023.021179</c:v>
                </c:pt>
                <c:pt idx="37" formatCode="0">
                  <c:v>1041.0313719999999</c:v>
                </c:pt>
                <c:pt idx="38" formatCode="0">
                  <c:v>1053.8817140000001</c:v>
                </c:pt>
                <c:pt idx="39" formatCode="0">
                  <c:v>1071.9798579999999</c:v>
                </c:pt>
                <c:pt idx="40" formatCode="0">
                  <c:v>1098.51062</c:v>
                </c:pt>
                <c:pt idx="41" formatCode="0">
                  <c:v>1130.4449460000001</c:v>
                </c:pt>
                <c:pt idx="42" formatCode="0">
                  <c:v>1162.11499</c:v>
                </c:pt>
                <c:pt idx="43" formatCode="0">
                  <c:v>1199.5764160000001</c:v>
                </c:pt>
                <c:pt idx="44" formatCode="0">
                  <c:v>1223.5479740000001</c:v>
                </c:pt>
                <c:pt idx="45" formatCode="0">
                  <c:v>1249.24585</c:v>
                </c:pt>
                <c:pt idx="46" formatCode="0">
                  <c:v>1282.386841</c:v>
                </c:pt>
                <c:pt idx="47" formatCode="0">
                  <c:v>1322.178711</c:v>
                </c:pt>
                <c:pt idx="48" formatCode="0">
                  <c:v>1345.598755</c:v>
                </c:pt>
                <c:pt idx="49" formatCode="0">
                  <c:v>1365.306763</c:v>
                </c:pt>
                <c:pt idx="50" formatCode="0">
                  <c:v>1393.4157709999999</c:v>
                </c:pt>
                <c:pt idx="51" formatCode="0">
                  <c:v>1418.4681399999999</c:v>
                </c:pt>
                <c:pt idx="52" formatCode="0">
                  <c:v>1441.1594239999999</c:v>
                </c:pt>
                <c:pt idx="53" formatCode="0">
                  <c:v>1469.286865</c:v>
                </c:pt>
                <c:pt idx="54" formatCode="0">
                  <c:v>1513.166626</c:v>
                </c:pt>
                <c:pt idx="55" formatCode="0">
                  <c:v>1543.7246090000001</c:v>
                </c:pt>
                <c:pt idx="56" formatCode="0">
                  <c:v>1568.612427</c:v>
                </c:pt>
                <c:pt idx="57" formatCode="0">
                  <c:v>1595.317749</c:v>
                </c:pt>
                <c:pt idx="58" formatCode="0">
                  <c:v>1627.320068</c:v>
                </c:pt>
                <c:pt idx="59" formatCode="0">
                  <c:v>1662.8283690000001</c:v>
                </c:pt>
                <c:pt idx="60" formatCode="0">
                  <c:v>1697.0061040000001</c:v>
                </c:pt>
              </c:numCache>
            </c:numRef>
          </c:val>
          <c:smooth val="0"/>
        </c:ser>
        <c:dLbls>
          <c:showLegendKey val="0"/>
          <c:showVal val="0"/>
          <c:showCatName val="0"/>
          <c:showSerName val="0"/>
          <c:showPercent val="0"/>
          <c:showBubbleSize val="0"/>
        </c:dLbls>
        <c:smooth val="0"/>
        <c:axId val="260007472"/>
        <c:axId val="260008032"/>
      </c:lineChart>
      <c:catAx>
        <c:axId val="26000747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0008032"/>
        <c:crosses val="autoZero"/>
        <c:auto val="1"/>
        <c:lblAlgn val="ctr"/>
        <c:lblOffset val="100"/>
        <c:tickLblSkip val="10"/>
        <c:tickMarkSkip val="10"/>
        <c:noMultiLvlLbl val="0"/>
      </c:catAx>
      <c:valAx>
        <c:axId val="26000803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0007472"/>
        <c:crossesAt val="28"/>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448673082531347E-2"/>
          <c:y val="0.15422692927559287"/>
          <c:w val="0.72016081627488304"/>
          <c:h val="0.61280821939159724"/>
        </c:manualLayout>
      </c:layout>
      <c:lineChart>
        <c:grouping val="standard"/>
        <c:varyColors val="0"/>
        <c:ser>
          <c:idx val="0"/>
          <c:order val="0"/>
          <c:tx>
            <c:strRef>
              <c:f>coal_production!$C$26</c:f>
              <c:strCache>
                <c:ptCount val="1"/>
                <c:pt idx="0">
                  <c:v>Ref_CPP</c:v>
                </c:pt>
              </c:strCache>
            </c:strRef>
          </c:tx>
          <c:spPr>
            <a:ln w="22225" cap="rnd">
              <a:solidFill>
                <a:schemeClr val="tx2"/>
              </a:solidFill>
              <a:prstDash val="lgDash"/>
              <a:round/>
            </a:ln>
            <a:effectLst/>
          </c:spPr>
          <c:marker>
            <c:symbol val="none"/>
          </c:marker>
          <c:cat>
            <c:numRef>
              <c:f>coal_production!$D$1:$BB$1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coal_production!$D$26:$BB$26</c:f>
              <c:numCache>
                <c:formatCode>General</c:formatCode>
                <c:ptCount val="51"/>
                <c:pt idx="0">
                  <c:v>1073.6115600000001</c:v>
                </c:pt>
                <c:pt idx="1">
                  <c:v>1127.6888060000001</c:v>
                </c:pt>
                <c:pt idx="2">
                  <c:v>1094.283044</c:v>
                </c:pt>
                <c:pt idx="3">
                  <c:v>1071.752573</c:v>
                </c:pt>
                <c:pt idx="4">
                  <c:v>1112.09887</c:v>
                </c:pt>
                <c:pt idx="5">
                  <c:v>1131.4980989999999</c:v>
                </c:pt>
                <c:pt idx="6">
                  <c:v>1162.7496590000001</c:v>
                </c:pt>
                <c:pt idx="7">
                  <c:v>1146.6353449999999</c:v>
                </c:pt>
                <c:pt idx="8">
                  <c:v>1171.808669</c:v>
                </c:pt>
                <c:pt idx="9">
                  <c:v>1074.9233919999999</c:v>
                </c:pt>
                <c:pt idx="10">
                  <c:v>1084.368148</c:v>
                </c:pt>
                <c:pt idx="11">
                  <c:v>1095.627536</c:v>
                </c:pt>
                <c:pt idx="12">
                  <c:v>1016.4584180000001</c:v>
                </c:pt>
                <c:pt idx="13">
                  <c:v>984.84177899999997</c:v>
                </c:pt>
                <c:pt idx="14">
                  <c:v>1000.048758</c:v>
                </c:pt>
                <c:pt idx="15">
                  <c:v>896.940563</c:v>
                </c:pt>
                <c:pt idx="16">
                  <c:v>728.23191199999997</c:v>
                </c:pt>
                <c:pt idx="17">
                  <c:v>781.21728499999995</c:v>
                </c:pt>
                <c:pt idx="18">
                  <c:v>769.17584199999999</c:v>
                </c:pt>
                <c:pt idx="19">
                  <c:v>734.54675299999997</c:v>
                </c:pt>
                <c:pt idx="20">
                  <c:v>729.42962599999998</c:v>
                </c:pt>
                <c:pt idx="21">
                  <c:v>704.96105999999997</c:v>
                </c:pt>
                <c:pt idx="22">
                  <c:v>682.68548599999997</c:v>
                </c:pt>
                <c:pt idx="23">
                  <c:v>682.58923300000004</c:v>
                </c:pt>
                <c:pt idx="24">
                  <c:v>698.32580600000006</c:v>
                </c:pt>
                <c:pt idx="25">
                  <c:v>706.55120799999997</c:v>
                </c:pt>
                <c:pt idx="26">
                  <c:v>696.31689500000005</c:v>
                </c:pt>
                <c:pt idx="27">
                  <c:v>680.10168499999997</c:v>
                </c:pt>
                <c:pt idx="28">
                  <c:v>657.74389599999995</c:v>
                </c:pt>
                <c:pt idx="29">
                  <c:v>642.08264199999996</c:v>
                </c:pt>
                <c:pt idx="30">
                  <c:v>628.78320299999996</c:v>
                </c:pt>
                <c:pt idx="31">
                  <c:v>629.047729</c:v>
                </c:pt>
                <c:pt idx="32">
                  <c:v>631.61614999999995</c:v>
                </c:pt>
                <c:pt idx="33">
                  <c:v>636.00256300000001</c:v>
                </c:pt>
                <c:pt idx="34">
                  <c:v>626.10046399999999</c:v>
                </c:pt>
                <c:pt idx="35">
                  <c:v>624.61541699999998</c:v>
                </c:pt>
                <c:pt idx="36">
                  <c:v>626.03704800000003</c:v>
                </c:pt>
                <c:pt idx="37">
                  <c:v>624.88659700000005</c:v>
                </c:pt>
                <c:pt idx="38">
                  <c:v>623.98968500000001</c:v>
                </c:pt>
                <c:pt idx="39">
                  <c:v>622.69860800000004</c:v>
                </c:pt>
                <c:pt idx="40">
                  <c:v>622.211365</c:v>
                </c:pt>
                <c:pt idx="41">
                  <c:v>619.13855000000001</c:v>
                </c:pt>
                <c:pt idx="42">
                  <c:v>616.42773399999999</c:v>
                </c:pt>
                <c:pt idx="43">
                  <c:v>615.05969200000004</c:v>
                </c:pt>
                <c:pt idx="44">
                  <c:v>613.33599900000002</c:v>
                </c:pt>
                <c:pt idx="45">
                  <c:v>608.56866500000001</c:v>
                </c:pt>
                <c:pt idx="46">
                  <c:v>603.94177200000001</c:v>
                </c:pt>
                <c:pt idx="47">
                  <c:v>602.11584500000004</c:v>
                </c:pt>
                <c:pt idx="48">
                  <c:v>602.177368</c:v>
                </c:pt>
                <c:pt idx="49">
                  <c:v>603.10320999999999</c:v>
                </c:pt>
                <c:pt idx="50">
                  <c:v>597.54290800000001</c:v>
                </c:pt>
              </c:numCache>
            </c:numRef>
          </c:val>
          <c:smooth val="0"/>
        </c:ser>
        <c:ser>
          <c:idx val="3"/>
          <c:order val="1"/>
          <c:tx>
            <c:strRef>
              <c:f>coal_production!$C$25</c:f>
              <c:strCache>
                <c:ptCount val="1"/>
                <c:pt idx="0">
                  <c:v>Ref</c:v>
                </c:pt>
              </c:strCache>
            </c:strRef>
          </c:tx>
          <c:spPr>
            <a:ln w="22225" cap="rnd">
              <a:solidFill>
                <a:schemeClr val="tx2"/>
              </a:solidFill>
              <a:round/>
            </a:ln>
            <a:effectLst/>
          </c:spPr>
          <c:marker>
            <c:symbol val="none"/>
          </c:marker>
          <c:cat>
            <c:numRef>
              <c:f>coal_production!$D$1:$BB$1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coal_production!$D$25:$BB$25</c:f>
              <c:numCache>
                <c:formatCode>General</c:formatCode>
                <c:ptCount val="51"/>
                <c:pt idx="0">
                  <c:v>1073.6115600000001</c:v>
                </c:pt>
                <c:pt idx="1">
                  <c:v>1127.6888060000001</c:v>
                </c:pt>
                <c:pt idx="2">
                  <c:v>1094.283044</c:v>
                </c:pt>
                <c:pt idx="3">
                  <c:v>1071.752573</c:v>
                </c:pt>
                <c:pt idx="4">
                  <c:v>1112.09887</c:v>
                </c:pt>
                <c:pt idx="5">
                  <c:v>1131.4980989999999</c:v>
                </c:pt>
                <c:pt idx="6">
                  <c:v>1162.7496590000001</c:v>
                </c:pt>
                <c:pt idx="7">
                  <c:v>1146.6353449999999</c:v>
                </c:pt>
                <c:pt idx="8">
                  <c:v>1171.808669</c:v>
                </c:pt>
                <c:pt idx="9">
                  <c:v>1074.9233919999999</c:v>
                </c:pt>
                <c:pt idx="10">
                  <c:v>1084.368148</c:v>
                </c:pt>
                <c:pt idx="11">
                  <c:v>1095.627536</c:v>
                </c:pt>
                <c:pt idx="12">
                  <c:v>1016.4584180000001</c:v>
                </c:pt>
                <c:pt idx="13">
                  <c:v>984.84177899999997</c:v>
                </c:pt>
                <c:pt idx="14">
                  <c:v>1000.048758</c:v>
                </c:pt>
                <c:pt idx="15">
                  <c:v>896.940563</c:v>
                </c:pt>
                <c:pt idx="16">
                  <c:v>728.23191199999997</c:v>
                </c:pt>
                <c:pt idx="17">
                  <c:v>783.96374500000002</c:v>
                </c:pt>
                <c:pt idx="18">
                  <c:v>769.35070800000005</c:v>
                </c:pt>
                <c:pt idx="19">
                  <c:v>738.78991699999995</c:v>
                </c:pt>
                <c:pt idx="20">
                  <c:v>730.71289100000001</c:v>
                </c:pt>
                <c:pt idx="21">
                  <c:v>715.71283000000005</c:v>
                </c:pt>
                <c:pt idx="22">
                  <c:v>699.14801</c:v>
                </c:pt>
                <c:pt idx="23">
                  <c:v>704.65643299999999</c:v>
                </c:pt>
                <c:pt idx="24">
                  <c:v>730.36987299999998</c:v>
                </c:pt>
                <c:pt idx="25">
                  <c:v>738.39733899999999</c:v>
                </c:pt>
                <c:pt idx="26">
                  <c:v>748.37597700000003</c:v>
                </c:pt>
                <c:pt idx="27">
                  <c:v>748.58142099999998</c:v>
                </c:pt>
                <c:pt idx="28">
                  <c:v>745.97814900000003</c:v>
                </c:pt>
                <c:pt idx="29">
                  <c:v>748.97997999999995</c:v>
                </c:pt>
                <c:pt idx="30">
                  <c:v>749.99212599999998</c:v>
                </c:pt>
                <c:pt idx="31">
                  <c:v>745.464111</c:v>
                </c:pt>
                <c:pt idx="32">
                  <c:v>745.69836399999997</c:v>
                </c:pt>
                <c:pt idx="33">
                  <c:v>744.37127699999996</c:v>
                </c:pt>
                <c:pt idx="34">
                  <c:v>737.78131099999996</c:v>
                </c:pt>
                <c:pt idx="35">
                  <c:v>736.18145800000002</c:v>
                </c:pt>
                <c:pt idx="36">
                  <c:v>740.98053000000004</c:v>
                </c:pt>
                <c:pt idx="37">
                  <c:v>741.347534</c:v>
                </c:pt>
                <c:pt idx="38">
                  <c:v>746.28393600000004</c:v>
                </c:pt>
                <c:pt idx="39">
                  <c:v>746.49890100000005</c:v>
                </c:pt>
                <c:pt idx="40">
                  <c:v>745.78680399999996</c:v>
                </c:pt>
                <c:pt idx="41">
                  <c:v>745.93579099999999</c:v>
                </c:pt>
                <c:pt idx="42">
                  <c:v>743.232483</c:v>
                </c:pt>
                <c:pt idx="43">
                  <c:v>743.83062700000005</c:v>
                </c:pt>
                <c:pt idx="44">
                  <c:v>745.22271699999999</c:v>
                </c:pt>
                <c:pt idx="45">
                  <c:v>744.67181400000004</c:v>
                </c:pt>
                <c:pt idx="46">
                  <c:v>741.316101</c:v>
                </c:pt>
                <c:pt idx="47">
                  <c:v>741.74755900000002</c:v>
                </c:pt>
                <c:pt idx="48">
                  <c:v>742.02337599999998</c:v>
                </c:pt>
                <c:pt idx="49">
                  <c:v>748.04821800000002</c:v>
                </c:pt>
                <c:pt idx="50">
                  <c:v>746.78155500000003</c:v>
                </c:pt>
              </c:numCache>
            </c:numRef>
          </c:val>
          <c:smooth val="0"/>
        </c:ser>
        <c:ser>
          <c:idx val="1"/>
          <c:order val="2"/>
          <c:tx>
            <c:strRef>
              <c:f>coal_production!$C$27</c:f>
              <c:strCache>
                <c:ptCount val="1"/>
                <c:pt idx="0">
                  <c:v>Appalachia_Ref</c:v>
                </c:pt>
              </c:strCache>
            </c:strRef>
          </c:tx>
          <c:spPr>
            <a:ln w="22225" cap="rnd">
              <a:solidFill>
                <a:schemeClr val="accent3"/>
              </a:solidFill>
              <a:round/>
            </a:ln>
            <a:effectLst/>
          </c:spPr>
          <c:marker>
            <c:symbol val="none"/>
          </c:marker>
          <c:cat>
            <c:numRef>
              <c:f>coal_production!$D$1:$BB$1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coal_production!$D$27:$BB$27</c:f>
              <c:numCache>
                <c:formatCode>General</c:formatCode>
                <c:ptCount val="51"/>
                <c:pt idx="0">
                  <c:v>419.44000199999999</c:v>
                </c:pt>
                <c:pt idx="1">
                  <c:v>431.16531500000002</c:v>
                </c:pt>
                <c:pt idx="2">
                  <c:v>396.22648800000002</c:v>
                </c:pt>
                <c:pt idx="3">
                  <c:v>376.07137799999998</c:v>
                </c:pt>
                <c:pt idx="4">
                  <c:v>389.88422200000002</c:v>
                </c:pt>
                <c:pt idx="5">
                  <c:v>396.666493</c:v>
                </c:pt>
                <c:pt idx="6">
                  <c:v>391.15938</c:v>
                </c:pt>
                <c:pt idx="7">
                  <c:v>377.80041499999999</c:v>
                </c:pt>
                <c:pt idx="8">
                  <c:v>390.217645</c:v>
                </c:pt>
                <c:pt idx="9">
                  <c:v>341.44336900000002</c:v>
                </c:pt>
                <c:pt idx="10">
                  <c:v>335.24771900000002</c:v>
                </c:pt>
                <c:pt idx="11">
                  <c:v>336.01718499999998</c:v>
                </c:pt>
                <c:pt idx="12">
                  <c:v>291.92934200000002</c:v>
                </c:pt>
                <c:pt idx="13">
                  <c:v>269.67150500000002</c:v>
                </c:pt>
                <c:pt idx="14">
                  <c:v>266.97878200000002</c:v>
                </c:pt>
                <c:pt idx="15">
                  <c:v>220.730121</c:v>
                </c:pt>
                <c:pt idx="16">
                  <c:v>179.62550400000001</c:v>
                </c:pt>
                <c:pt idx="17">
                  <c:v>196.46649199999999</c:v>
                </c:pt>
                <c:pt idx="18">
                  <c:v>175.017212</c:v>
                </c:pt>
                <c:pt idx="19">
                  <c:v>153.86746199999999</c:v>
                </c:pt>
                <c:pt idx="20">
                  <c:v>156.88067599999999</c:v>
                </c:pt>
                <c:pt idx="21">
                  <c:v>152.364105</c:v>
                </c:pt>
                <c:pt idx="22">
                  <c:v>151.94757100000001</c:v>
                </c:pt>
                <c:pt idx="23">
                  <c:v>156.37001000000001</c:v>
                </c:pt>
                <c:pt idx="24">
                  <c:v>162.32556199999999</c:v>
                </c:pt>
                <c:pt idx="25">
                  <c:v>155.26748699999999</c:v>
                </c:pt>
                <c:pt idx="26">
                  <c:v>149.12493900000001</c:v>
                </c:pt>
                <c:pt idx="27">
                  <c:v>148.96257</c:v>
                </c:pt>
                <c:pt idx="28">
                  <c:v>152.02487199999999</c:v>
                </c:pt>
                <c:pt idx="29">
                  <c:v>152.12660199999999</c:v>
                </c:pt>
                <c:pt idx="30">
                  <c:v>151.36270099999999</c:v>
                </c:pt>
                <c:pt idx="31">
                  <c:v>151.02546699999999</c:v>
                </c:pt>
                <c:pt idx="32">
                  <c:v>150.48149100000001</c:v>
                </c:pt>
                <c:pt idx="33">
                  <c:v>154.270737</c:v>
                </c:pt>
                <c:pt idx="34">
                  <c:v>148.619125</c:v>
                </c:pt>
                <c:pt idx="35">
                  <c:v>151.49241599999999</c:v>
                </c:pt>
                <c:pt idx="36">
                  <c:v>150.92498800000001</c:v>
                </c:pt>
                <c:pt idx="37">
                  <c:v>155.019409</c:v>
                </c:pt>
                <c:pt idx="38">
                  <c:v>153.93454</c:v>
                </c:pt>
                <c:pt idx="39">
                  <c:v>153.86918600000001</c:v>
                </c:pt>
                <c:pt idx="40">
                  <c:v>151.66394</c:v>
                </c:pt>
                <c:pt idx="41">
                  <c:v>149.483566</c:v>
                </c:pt>
                <c:pt idx="42">
                  <c:v>146.01113900000001</c:v>
                </c:pt>
                <c:pt idx="43">
                  <c:v>144.46435500000001</c:v>
                </c:pt>
                <c:pt idx="44">
                  <c:v>144.149338</c:v>
                </c:pt>
                <c:pt idx="45">
                  <c:v>142.69039900000001</c:v>
                </c:pt>
                <c:pt idx="46">
                  <c:v>141.26031499999999</c:v>
                </c:pt>
                <c:pt idx="47">
                  <c:v>140.747894</c:v>
                </c:pt>
                <c:pt idx="48">
                  <c:v>143.00950599999999</c:v>
                </c:pt>
                <c:pt idx="49">
                  <c:v>141.03898599999999</c:v>
                </c:pt>
                <c:pt idx="50">
                  <c:v>138.49941999999999</c:v>
                </c:pt>
              </c:numCache>
            </c:numRef>
          </c:val>
          <c:smooth val="0"/>
        </c:ser>
        <c:ser>
          <c:idx val="5"/>
          <c:order val="3"/>
          <c:tx>
            <c:strRef>
              <c:f>coal_production!$C$28</c:f>
              <c:strCache>
                <c:ptCount val="1"/>
                <c:pt idx="0">
                  <c:v>Appalachia_CPP</c:v>
                </c:pt>
              </c:strCache>
            </c:strRef>
          </c:tx>
          <c:spPr>
            <a:ln w="22225" cap="rnd">
              <a:solidFill>
                <a:schemeClr val="accent3"/>
              </a:solidFill>
              <a:prstDash val="lgDash"/>
              <a:round/>
            </a:ln>
            <a:effectLst/>
          </c:spPr>
          <c:marker>
            <c:symbol val="none"/>
          </c:marker>
          <c:val>
            <c:numRef>
              <c:f>coal_production!$D$28:$BB$28</c:f>
              <c:numCache>
                <c:formatCode>General</c:formatCode>
                <c:ptCount val="51"/>
                <c:pt idx="0">
                  <c:v>419.44000199999999</c:v>
                </c:pt>
                <c:pt idx="1">
                  <c:v>431.16531500000002</c:v>
                </c:pt>
                <c:pt idx="2">
                  <c:v>396.22648800000002</c:v>
                </c:pt>
                <c:pt idx="3">
                  <c:v>376.07137799999998</c:v>
                </c:pt>
                <c:pt idx="4">
                  <c:v>389.88422200000002</c:v>
                </c:pt>
                <c:pt idx="5">
                  <c:v>396.666493</c:v>
                </c:pt>
                <c:pt idx="6">
                  <c:v>391.15938</c:v>
                </c:pt>
                <c:pt idx="7">
                  <c:v>377.80041499999999</c:v>
                </c:pt>
                <c:pt idx="8">
                  <c:v>390.217645</c:v>
                </c:pt>
                <c:pt idx="9">
                  <c:v>341.44336900000002</c:v>
                </c:pt>
                <c:pt idx="10">
                  <c:v>335.24771900000002</c:v>
                </c:pt>
                <c:pt idx="11">
                  <c:v>336.01718499999998</c:v>
                </c:pt>
                <c:pt idx="12">
                  <c:v>291.92934200000002</c:v>
                </c:pt>
                <c:pt idx="13">
                  <c:v>269.67150500000002</c:v>
                </c:pt>
                <c:pt idx="14">
                  <c:v>266.97878200000002</c:v>
                </c:pt>
                <c:pt idx="15">
                  <c:v>220.730121</c:v>
                </c:pt>
                <c:pt idx="16">
                  <c:v>179.62550400000001</c:v>
                </c:pt>
                <c:pt idx="17">
                  <c:v>196.46649199999999</c:v>
                </c:pt>
                <c:pt idx="18">
                  <c:v>175.017212</c:v>
                </c:pt>
                <c:pt idx="19">
                  <c:v>158.15016199999999</c:v>
                </c:pt>
                <c:pt idx="20">
                  <c:v>156.74880999999999</c:v>
                </c:pt>
                <c:pt idx="21">
                  <c:v>151.59045399999999</c:v>
                </c:pt>
                <c:pt idx="22">
                  <c:v>147.77740499999999</c:v>
                </c:pt>
                <c:pt idx="23">
                  <c:v>152.26850899999999</c:v>
                </c:pt>
                <c:pt idx="24">
                  <c:v>157.64091500000001</c:v>
                </c:pt>
                <c:pt idx="25">
                  <c:v>149.538071</c:v>
                </c:pt>
                <c:pt idx="26">
                  <c:v>144.19227599999999</c:v>
                </c:pt>
                <c:pt idx="27">
                  <c:v>140.02053799999999</c:v>
                </c:pt>
                <c:pt idx="28">
                  <c:v>140.84137000000001</c:v>
                </c:pt>
                <c:pt idx="29">
                  <c:v>138.25941499999999</c:v>
                </c:pt>
                <c:pt idx="30">
                  <c:v>131.999481</c:v>
                </c:pt>
                <c:pt idx="31">
                  <c:v>133.96170000000001</c:v>
                </c:pt>
                <c:pt idx="32">
                  <c:v>133.997559</c:v>
                </c:pt>
                <c:pt idx="33">
                  <c:v>136.38800000000001</c:v>
                </c:pt>
                <c:pt idx="34">
                  <c:v>131.92494199999999</c:v>
                </c:pt>
                <c:pt idx="35">
                  <c:v>130.31753499999999</c:v>
                </c:pt>
                <c:pt idx="36">
                  <c:v>132.25933800000001</c:v>
                </c:pt>
                <c:pt idx="37">
                  <c:v>133.61097699999999</c:v>
                </c:pt>
                <c:pt idx="38">
                  <c:v>136.11859100000001</c:v>
                </c:pt>
                <c:pt idx="39">
                  <c:v>136.962311</c:v>
                </c:pt>
                <c:pt idx="40">
                  <c:v>138.482483</c:v>
                </c:pt>
                <c:pt idx="41">
                  <c:v>137.928665</c:v>
                </c:pt>
                <c:pt idx="42">
                  <c:v>133.56256099999999</c:v>
                </c:pt>
                <c:pt idx="43">
                  <c:v>131.68147300000001</c:v>
                </c:pt>
                <c:pt idx="44">
                  <c:v>129.62184099999999</c:v>
                </c:pt>
                <c:pt idx="45">
                  <c:v>126.879181</c:v>
                </c:pt>
                <c:pt idx="46">
                  <c:v>128.11891199999999</c:v>
                </c:pt>
                <c:pt idx="47">
                  <c:v>127.206322</c:v>
                </c:pt>
                <c:pt idx="48">
                  <c:v>129.81637599999999</c:v>
                </c:pt>
                <c:pt idx="49">
                  <c:v>126.504898</c:v>
                </c:pt>
                <c:pt idx="50">
                  <c:v>124.001373</c:v>
                </c:pt>
              </c:numCache>
            </c:numRef>
          </c:val>
          <c:smooth val="0"/>
        </c:ser>
        <c:ser>
          <c:idx val="2"/>
          <c:order val="4"/>
          <c:tx>
            <c:strRef>
              <c:f>coal_production!$C$29</c:f>
              <c:strCache>
                <c:ptCount val="1"/>
                <c:pt idx="0">
                  <c:v>Interior_Ref</c:v>
                </c:pt>
              </c:strCache>
            </c:strRef>
          </c:tx>
          <c:spPr>
            <a:ln w="22225" cap="rnd">
              <a:solidFill>
                <a:schemeClr val="accent1"/>
              </a:solidFill>
              <a:round/>
            </a:ln>
            <a:effectLst/>
          </c:spPr>
          <c:marker>
            <c:symbol val="none"/>
          </c:marker>
          <c:cat>
            <c:numRef>
              <c:f>coal_production!$D$1:$BB$1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coal_production!$D$29:$BB$29</c:f>
              <c:numCache>
                <c:formatCode>General</c:formatCode>
                <c:ptCount val="51"/>
                <c:pt idx="0">
                  <c:v>143.529999</c:v>
                </c:pt>
                <c:pt idx="1">
                  <c:v>146.89044699999999</c:v>
                </c:pt>
                <c:pt idx="2">
                  <c:v>146.622468</c:v>
                </c:pt>
                <c:pt idx="3">
                  <c:v>145.99155999999999</c:v>
                </c:pt>
                <c:pt idx="4">
                  <c:v>146.03849099999999</c:v>
                </c:pt>
                <c:pt idx="5">
                  <c:v>149.16515200000001</c:v>
                </c:pt>
                <c:pt idx="6">
                  <c:v>151.38901000000001</c:v>
                </c:pt>
                <c:pt idx="7">
                  <c:v>146.66760600000001</c:v>
                </c:pt>
                <c:pt idx="8">
                  <c:v>146.58605399999999</c:v>
                </c:pt>
                <c:pt idx="9">
                  <c:v>145.81143</c:v>
                </c:pt>
                <c:pt idx="10">
                  <c:v>155.65278000000001</c:v>
                </c:pt>
                <c:pt idx="11">
                  <c:v>170.32688999999999</c:v>
                </c:pt>
                <c:pt idx="12">
                  <c:v>179.96142900000001</c:v>
                </c:pt>
                <c:pt idx="13">
                  <c:v>182.99367699999999</c:v>
                </c:pt>
                <c:pt idx="14">
                  <c:v>188.60444000000001</c:v>
                </c:pt>
                <c:pt idx="15">
                  <c:v>167.42962800000001</c:v>
                </c:pt>
                <c:pt idx="16">
                  <c:v>143.91715400000001</c:v>
                </c:pt>
                <c:pt idx="17">
                  <c:v>149.85737599999999</c:v>
                </c:pt>
                <c:pt idx="18">
                  <c:v>152.50242600000001</c:v>
                </c:pt>
                <c:pt idx="19">
                  <c:v>180.00607299999999</c:v>
                </c:pt>
                <c:pt idx="20">
                  <c:v>180.63548299999999</c:v>
                </c:pt>
                <c:pt idx="21">
                  <c:v>177.744888</c:v>
                </c:pt>
                <c:pt idx="22">
                  <c:v>178.266525</c:v>
                </c:pt>
                <c:pt idx="23">
                  <c:v>185.903549</c:v>
                </c:pt>
                <c:pt idx="24">
                  <c:v>185.36389199999999</c:v>
                </c:pt>
                <c:pt idx="25">
                  <c:v>187.776016</c:v>
                </c:pt>
                <c:pt idx="26">
                  <c:v>196.959991</c:v>
                </c:pt>
                <c:pt idx="27">
                  <c:v>198.36987300000001</c:v>
                </c:pt>
                <c:pt idx="28">
                  <c:v>199.55252100000001</c:v>
                </c:pt>
                <c:pt idx="29">
                  <c:v>201.137756</c:v>
                </c:pt>
                <c:pt idx="30">
                  <c:v>205.572205</c:v>
                </c:pt>
                <c:pt idx="31">
                  <c:v>205.754425</c:v>
                </c:pt>
                <c:pt idx="32">
                  <c:v>205.41558800000001</c:v>
                </c:pt>
                <c:pt idx="33">
                  <c:v>207.856979</c:v>
                </c:pt>
                <c:pt idx="34">
                  <c:v>208.27323899999999</c:v>
                </c:pt>
                <c:pt idx="35">
                  <c:v>211.53170800000001</c:v>
                </c:pt>
                <c:pt idx="36">
                  <c:v>212.565552</c:v>
                </c:pt>
                <c:pt idx="37">
                  <c:v>213.63314800000001</c:v>
                </c:pt>
                <c:pt idx="38">
                  <c:v>217.79766799999999</c:v>
                </c:pt>
                <c:pt idx="39">
                  <c:v>224.73255900000001</c:v>
                </c:pt>
                <c:pt idx="40">
                  <c:v>227.82725500000001</c:v>
                </c:pt>
                <c:pt idx="41">
                  <c:v>230.09260599999999</c:v>
                </c:pt>
                <c:pt idx="42">
                  <c:v>232.53105199999999</c:v>
                </c:pt>
                <c:pt idx="43">
                  <c:v>232.602127</c:v>
                </c:pt>
                <c:pt idx="44">
                  <c:v>232.01660200000001</c:v>
                </c:pt>
                <c:pt idx="45">
                  <c:v>233.02256800000001</c:v>
                </c:pt>
                <c:pt idx="46">
                  <c:v>234.84165999999999</c:v>
                </c:pt>
                <c:pt idx="47">
                  <c:v>237.00183100000001</c:v>
                </c:pt>
                <c:pt idx="48">
                  <c:v>236.64016699999999</c:v>
                </c:pt>
                <c:pt idx="49">
                  <c:v>239.40512100000001</c:v>
                </c:pt>
                <c:pt idx="50">
                  <c:v>239.896118</c:v>
                </c:pt>
              </c:numCache>
            </c:numRef>
          </c:val>
          <c:smooth val="0"/>
        </c:ser>
        <c:ser>
          <c:idx val="6"/>
          <c:order val="5"/>
          <c:tx>
            <c:strRef>
              <c:f>coal_production!$C$30</c:f>
              <c:strCache>
                <c:ptCount val="1"/>
                <c:pt idx="0">
                  <c:v>Interior_CPP</c:v>
                </c:pt>
              </c:strCache>
            </c:strRef>
          </c:tx>
          <c:spPr>
            <a:ln w="22225" cap="rnd">
              <a:solidFill>
                <a:schemeClr val="accent1"/>
              </a:solidFill>
              <a:prstDash val="lgDash"/>
              <a:round/>
            </a:ln>
            <a:effectLst/>
          </c:spPr>
          <c:marker>
            <c:symbol val="none"/>
          </c:marker>
          <c:val>
            <c:numRef>
              <c:f>coal_production!$D$30:$BB$30</c:f>
              <c:numCache>
                <c:formatCode>General</c:formatCode>
                <c:ptCount val="51"/>
                <c:pt idx="0">
                  <c:v>143.529999</c:v>
                </c:pt>
                <c:pt idx="1">
                  <c:v>146.89044699999999</c:v>
                </c:pt>
                <c:pt idx="2">
                  <c:v>146.622468</c:v>
                </c:pt>
                <c:pt idx="3">
                  <c:v>145.99155999999999</c:v>
                </c:pt>
                <c:pt idx="4">
                  <c:v>146.03849099999999</c:v>
                </c:pt>
                <c:pt idx="5">
                  <c:v>149.16515200000001</c:v>
                </c:pt>
                <c:pt idx="6">
                  <c:v>151.38901000000001</c:v>
                </c:pt>
                <c:pt idx="7">
                  <c:v>146.66760600000001</c:v>
                </c:pt>
                <c:pt idx="8">
                  <c:v>146.58605399999999</c:v>
                </c:pt>
                <c:pt idx="9">
                  <c:v>145.81143</c:v>
                </c:pt>
                <c:pt idx="10">
                  <c:v>155.65278000000001</c:v>
                </c:pt>
                <c:pt idx="11">
                  <c:v>170.32688999999999</c:v>
                </c:pt>
                <c:pt idx="12">
                  <c:v>179.96142900000001</c:v>
                </c:pt>
                <c:pt idx="13">
                  <c:v>182.99367699999999</c:v>
                </c:pt>
                <c:pt idx="14">
                  <c:v>188.60444000000001</c:v>
                </c:pt>
                <c:pt idx="15">
                  <c:v>167.42962800000001</c:v>
                </c:pt>
                <c:pt idx="16">
                  <c:v>143.91715400000001</c:v>
                </c:pt>
                <c:pt idx="17">
                  <c:v>149.85739100000001</c:v>
                </c:pt>
                <c:pt idx="18">
                  <c:v>152.327606</c:v>
                </c:pt>
                <c:pt idx="19">
                  <c:v>179.74945099999999</c:v>
                </c:pt>
                <c:pt idx="20">
                  <c:v>180.40315200000001</c:v>
                </c:pt>
                <c:pt idx="21">
                  <c:v>177.48297099999999</c:v>
                </c:pt>
                <c:pt idx="22">
                  <c:v>177.76769999999999</c:v>
                </c:pt>
                <c:pt idx="23">
                  <c:v>178.32420300000001</c:v>
                </c:pt>
                <c:pt idx="24">
                  <c:v>171.33634900000001</c:v>
                </c:pt>
                <c:pt idx="25">
                  <c:v>171.19628900000001</c:v>
                </c:pt>
                <c:pt idx="26">
                  <c:v>176.33900499999999</c:v>
                </c:pt>
                <c:pt idx="27">
                  <c:v>173.008408</c:v>
                </c:pt>
                <c:pt idx="28">
                  <c:v>168.50427199999999</c:v>
                </c:pt>
                <c:pt idx="29">
                  <c:v>162.22204600000001</c:v>
                </c:pt>
                <c:pt idx="30">
                  <c:v>157.611816</c:v>
                </c:pt>
                <c:pt idx="31">
                  <c:v>155.93644699999999</c:v>
                </c:pt>
                <c:pt idx="32">
                  <c:v>157.41593900000001</c:v>
                </c:pt>
                <c:pt idx="33">
                  <c:v>159.24359100000001</c:v>
                </c:pt>
                <c:pt idx="34">
                  <c:v>159.54870600000001</c:v>
                </c:pt>
                <c:pt idx="35">
                  <c:v>161.17338599999999</c:v>
                </c:pt>
                <c:pt idx="36">
                  <c:v>161.07856799999999</c:v>
                </c:pt>
                <c:pt idx="37">
                  <c:v>165.039108</c:v>
                </c:pt>
                <c:pt idx="38">
                  <c:v>168.26625100000001</c:v>
                </c:pt>
                <c:pt idx="39">
                  <c:v>171.23384100000001</c:v>
                </c:pt>
                <c:pt idx="40">
                  <c:v>173.62957800000001</c:v>
                </c:pt>
                <c:pt idx="41">
                  <c:v>176.623199</c:v>
                </c:pt>
                <c:pt idx="42">
                  <c:v>176.83569299999999</c:v>
                </c:pt>
                <c:pt idx="43">
                  <c:v>177.30775499999999</c:v>
                </c:pt>
                <c:pt idx="44">
                  <c:v>178.064911</c:v>
                </c:pt>
                <c:pt idx="45">
                  <c:v>181.59944200000001</c:v>
                </c:pt>
                <c:pt idx="46">
                  <c:v>182.137192</c:v>
                </c:pt>
                <c:pt idx="47">
                  <c:v>182.117615</c:v>
                </c:pt>
                <c:pt idx="48">
                  <c:v>181.78185999999999</c:v>
                </c:pt>
                <c:pt idx="49">
                  <c:v>180.26232899999999</c:v>
                </c:pt>
                <c:pt idx="50">
                  <c:v>180.40400700000001</c:v>
                </c:pt>
              </c:numCache>
            </c:numRef>
          </c:val>
          <c:smooth val="0"/>
        </c:ser>
        <c:ser>
          <c:idx val="4"/>
          <c:order val="6"/>
          <c:tx>
            <c:strRef>
              <c:f>coal_production!$C$31</c:f>
              <c:strCache>
                <c:ptCount val="1"/>
                <c:pt idx="0">
                  <c:v>West_Ref</c:v>
                </c:pt>
              </c:strCache>
            </c:strRef>
          </c:tx>
          <c:spPr>
            <a:ln w="22225" cap="rnd">
              <a:solidFill>
                <a:schemeClr val="accent2"/>
              </a:solidFill>
              <a:round/>
            </a:ln>
            <a:effectLst/>
          </c:spPr>
          <c:marker>
            <c:symbol val="none"/>
          </c:marker>
          <c:cat>
            <c:numRef>
              <c:f>coal_production!$D$1:$BB$1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coal_production!$D$31:$BB$31</c:f>
              <c:numCache>
                <c:formatCode>General</c:formatCode>
                <c:ptCount val="51"/>
                <c:pt idx="0">
                  <c:v>510.44000199999999</c:v>
                </c:pt>
                <c:pt idx="1">
                  <c:v>547.87915799999996</c:v>
                </c:pt>
                <c:pt idx="2">
                  <c:v>550.44611099999997</c:v>
                </c:pt>
                <c:pt idx="3">
                  <c:v>548.70110599999998</c:v>
                </c:pt>
                <c:pt idx="4">
                  <c:v>575.18643999999995</c:v>
                </c:pt>
                <c:pt idx="5">
                  <c:v>584.97008000000005</c:v>
                </c:pt>
                <c:pt idx="6">
                  <c:v>619.44894399999998</c:v>
                </c:pt>
                <c:pt idx="7">
                  <c:v>621.01181499999996</c:v>
                </c:pt>
                <c:pt idx="8">
                  <c:v>633.59743200000003</c:v>
                </c:pt>
                <c:pt idx="9">
                  <c:v>584.981043</c:v>
                </c:pt>
                <c:pt idx="10">
                  <c:v>591.61091699999997</c:v>
                </c:pt>
                <c:pt idx="11">
                  <c:v>587.63302199999998</c:v>
                </c:pt>
                <c:pt idx="12">
                  <c:v>543.24390900000003</c:v>
                </c:pt>
                <c:pt idx="13">
                  <c:v>530.210328</c:v>
                </c:pt>
                <c:pt idx="14">
                  <c:v>542.84192700000006</c:v>
                </c:pt>
                <c:pt idx="15">
                  <c:v>507.39706799999999</c:v>
                </c:pt>
                <c:pt idx="16">
                  <c:v>403.97096599999998</c:v>
                </c:pt>
                <c:pt idx="17">
                  <c:v>437.63986199999999</c:v>
                </c:pt>
                <c:pt idx="18">
                  <c:v>441.83102400000001</c:v>
                </c:pt>
                <c:pt idx="19">
                  <c:v>404.91632099999998</c:v>
                </c:pt>
                <c:pt idx="20">
                  <c:v>393.19662499999998</c:v>
                </c:pt>
                <c:pt idx="21">
                  <c:v>385.603882</c:v>
                </c:pt>
                <c:pt idx="22">
                  <c:v>368.93396000000001</c:v>
                </c:pt>
                <c:pt idx="23">
                  <c:v>362.38287400000002</c:v>
                </c:pt>
                <c:pt idx="24">
                  <c:v>382.68042000000003</c:v>
                </c:pt>
                <c:pt idx="25">
                  <c:v>395.35382099999998</c:v>
                </c:pt>
                <c:pt idx="26">
                  <c:v>402.29107699999997</c:v>
                </c:pt>
                <c:pt idx="27">
                  <c:v>401.24899299999998</c:v>
                </c:pt>
                <c:pt idx="28">
                  <c:v>394.400757</c:v>
                </c:pt>
                <c:pt idx="29">
                  <c:v>395.715576</c:v>
                </c:pt>
                <c:pt idx="30">
                  <c:v>393.05718999999999</c:v>
                </c:pt>
                <c:pt idx="31">
                  <c:v>388.684235</c:v>
                </c:pt>
                <c:pt idx="32">
                  <c:v>389.80126999999999</c:v>
                </c:pt>
                <c:pt idx="33">
                  <c:v>382.243561</c:v>
                </c:pt>
                <c:pt idx="34">
                  <c:v>380.88894699999997</c:v>
                </c:pt>
                <c:pt idx="35">
                  <c:v>373.15734900000001</c:v>
                </c:pt>
                <c:pt idx="36">
                  <c:v>377.48998999999998</c:v>
                </c:pt>
                <c:pt idx="37">
                  <c:v>372.69497699999999</c:v>
                </c:pt>
                <c:pt idx="38">
                  <c:v>374.55172700000003</c:v>
                </c:pt>
                <c:pt idx="39">
                  <c:v>367.897156</c:v>
                </c:pt>
                <c:pt idx="40">
                  <c:v>366.29565400000001</c:v>
                </c:pt>
                <c:pt idx="41">
                  <c:v>366.35958900000003</c:v>
                </c:pt>
                <c:pt idx="42">
                  <c:v>364.69027699999998</c:v>
                </c:pt>
                <c:pt idx="43">
                  <c:v>366.76419099999998</c:v>
                </c:pt>
                <c:pt idx="44">
                  <c:v>369.05670199999997</c:v>
                </c:pt>
                <c:pt idx="45">
                  <c:v>368.95886200000001</c:v>
                </c:pt>
                <c:pt idx="46">
                  <c:v>365.21404999999999</c:v>
                </c:pt>
                <c:pt idx="47">
                  <c:v>363.99783300000001</c:v>
                </c:pt>
                <c:pt idx="48">
                  <c:v>362.37365699999998</c:v>
                </c:pt>
                <c:pt idx="49">
                  <c:v>367.60409499999997</c:v>
                </c:pt>
                <c:pt idx="50">
                  <c:v>368.38601699999998</c:v>
                </c:pt>
              </c:numCache>
            </c:numRef>
          </c:val>
          <c:smooth val="0"/>
        </c:ser>
        <c:ser>
          <c:idx val="7"/>
          <c:order val="7"/>
          <c:tx>
            <c:strRef>
              <c:f>coal_production!$C$32</c:f>
              <c:strCache>
                <c:ptCount val="1"/>
                <c:pt idx="0">
                  <c:v>West_CPP</c:v>
                </c:pt>
              </c:strCache>
            </c:strRef>
          </c:tx>
          <c:spPr>
            <a:ln w="22225" cap="rnd">
              <a:solidFill>
                <a:schemeClr val="accent2"/>
              </a:solidFill>
              <a:prstDash val="lgDash"/>
              <a:round/>
            </a:ln>
            <a:effectLst/>
          </c:spPr>
          <c:marker>
            <c:symbol val="none"/>
          </c:marker>
          <c:val>
            <c:numRef>
              <c:f>coal_production!$D$32:$BB$32</c:f>
              <c:numCache>
                <c:formatCode>General</c:formatCode>
                <c:ptCount val="51"/>
                <c:pt idx="0">
                  <c:v>510.44000199999999</c:v>
                </c:pt>
                <c:pt idx="1">
                  <c:v>547.87915799999996</c:v>
                </c:pt>
                <c:pt idx="2">
                  <c:v>550.44611099999997</c:v>
                </c:pt>
                <c:pt idx="3">
                  <c:v>548.70110599999998</c:v>
                </c:pt>
                <c:pt idx="4">
                  <c:v>575.18643999999995</c:v>
                </c:pt>
                <c:pt idx="5">
                  <c:v>584.97008000000005</c:v>
                </c:pt>
                <c:pt idx="6">
                  <c:v>619.44894399999998</c:v>
                </c:pt>
                <c:pt idx="7">
                  <c:v>621.01181499999996</c:v>
                </c:pt>
                <c:pt idx="8">
                  <c:v>633.59743200000003</c:v>
                </c:pt>
                <c:pt idx="9">
                  <c:v>584.981043</c:v>
                </c:pt>
                <c:pt idx="10">
                  <c:v>591.61091699999997</c:v>
                </c:pt>
                <c:pt idx="11">
                  <c:v>587.63302199999998</c:v>
                </c:pt>
                <c:pt idx="12">
                  <c:v>543.24390900000003</c:v>
                </c:pt>
                <c:pt idx="13">
                  <c:v>530.210328</c:v>
                </c:pt>
                <c:pt idx="14">
                  <c:v>542.84192700000006</c:v>
                </c:pt>
                <c:pt idx="15">
                  <c:v>507.39706799999999</c:v>
                </c:pt>
                <c:pt idx="16">
                  <c:v>403.97096599999998</c:v>
                </c:pt>
                <c:pt idx="17">
                  <c:v>434.89343300000002</c:v>
                </c:pt>
                <c:pt idx="18">
                  <c:v>441.83102400000001</c:v>
                </c:pt>
                <c:pt idx="19">
                  <c:v>396.647156</c:v>
                </c:pt>
                <c:pt idx="20">
                  <c:v>392.27773999999999</c:v>
                </c:pt>
                <c:pt idx="21">
                  <c:v>375.88760400000001</c:v>
                </c:pt>
                <c:pt idx="22">
                  <c:v>357.14038099999999</c:v>
                </c:pt>
                <c:pt idx="23">
                  <c:v>351.99648999999999</c:v>
                </c:pt>
                <c:pt idx="24">
                  <c:v>369.34851099999997</c:v>
                </c:pt>
                <c:pt idx="25">
                  <c:v>385.81683299999997</c:v>
                </c:pt>
                <c:pt idx="26">
                  <c:v>375.78567500000003</c:v>
                </c:pt>
                <c:pt idx="27">
                  <c:v>367.07266199999998</c:v>
                </c:pt>
                <c:pt idx="28">
                  <c:v>348.39825400000001</c:v>
                </c:pt>
                <c:pt idx="29">
                  <c:v>341.60116599999998</c:v>
                </c:pt>
                <c:pt idx="30">
                  <c:v>339.17184400000002</c:v>
                </c:pt>
                <c:pt idx="31">
                  <c:v>339.14962800000001</c:v>
                </c:pt>
                <c:pt idx="32">
                  <c:v>340.20272799999998</c:v>
                </c:pt>
                <c:pt idx="33">
                  <c:v>340.37100199999998</c:v>
                </c:pt>
                <c:pt idx="34">
                  <c:v>334.62677000000002</c:v>
                </c:pt>
                <c:pt idx="35">
                  <c:v>333.12451199999998</c:v>
                </c:pt>
                <c:pt idx="36">
                  <c:v>332.69912699999998</c:v>
                </c:pt>
                <c:pt idx="37">
                  <c:v>326.23654199999999</c:v>
                </c:pt>
                <c:pt idx="38">
                  <c:v>319.60485799999998</c:v>
                </c:pt>
                <c:pt idx="39">
                  <c:v>314.50247200000001</c:v>
                </c:pt>
                <c:pt idx="40">
                  <c:v>310.09930400000002</c:v>
                </c:pt>
                <c:pt idx="41">
                  <c:v>304.58663899999999</c:v>
                </c:pt>
                <c:pt idx="42">
                  <c:v>306.02947999999998</c:v>
                </c:pt>
                <c:pt idx="43">
                  <c:v>306.07046500000001</c:v>
                </c:pt>
                <c:pt idx="44">
                  <c:v>305.64923099999999</c:v>
                </c:pt>
                <c:pt idx="45">
                  <c:v>300.09002700000002</c:v>
                </c:pt>
                <c:pt idx="46">
                  <c:v>293.685699</c:v>
                </c:pt>
                <c:pt idx="47">
                  <c:v>292.791901</c:v>
                </c:pt>
                <c:pt idx="48">
                  <c:v>290.57910199999998</c:v>
                </c:pt>
                <c:pt idx="49">
                  <c:v>296.33599900000002</c:v>
                </c:pt>
                <c:pt idx="50">
                  <c:v>293.13751200000002</c:v>
                </c:pt>
              </c:numCache>
            </c:numRef>
          </c:val>
          <c:smooth val="0"/>
        </c:ser>
        <c:dLbls>
          <c:showLegendKey val="0"/>
          <c:showVal val="0"/>
          <c:showCatName val="0"/>
          <c:showSerName val="0"/>
          <c:showPercent val="0"/>
          <c:showBubbleSize val="0"/>
        </c:dLbls>
        <c:smooth val="0"/>
        <c:axId val="260012512"/>
        <c:axId val="260013072"/>
      </c:lineChart>
      <c:catAx>
        <c:axId val="26001251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0013072"/>
        <c:crosses val="autoZero"/>
        <c:auto val="1"/>
        <c:lblAlgn val="ctr"/>
        <c:lblOffset val="100"/>
        <c:tickLblSkip val="10"/>
        <c:tickMarkSkip val="10"/>
        <c:noMultiLvlLbl val="0"/>
      </c:catAx>
      <c:valAx>
        <c:axId val="26001307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0012512"/>
        <c:crossesAt val="1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448673082531347E-2"/>
          <c:y val="0.23057888597258677"/>
          <c:w val="0.56175967624662526"/>
          <c:h val="0.65964457567804013"/>
        </c:manualLayout>
      </c:layout>
      <c:lineChart>
        <c:grouping val="standard"/>
        <c:varyColors val="0"/>
        <c:ser>
          <c:idx val="0"/>
          <c:order val="0"/>
          <c:tx>
            <c:strRef>
              <c:f>gen_renew_tot!$C$26</c:f>
              <c:strCache>
                <c:ptCount val="1"/>
                <c:pt idx="0">
                  <c:v>Ref_CPP</c:v>
                </c:pt>
              </c:strCache>
            </c:strRef>
          </c:tx>
          <c:spPr>
            <a:ln w="28575" cap="rnd">
              <a:solidFill>
                <a:schemeClr val="accent5">
                  <a:lumMod val="60000"/>
                  <a:lumOff val="40000"/>
                </a:schemeClr>
              </a:solidFill>
              <a:round/>
            </a:ln>
            <a:effectLst/>
          </c:spPr>
          <c:marker>
            <c:symbol val="none"/>
          </c:marker>
          <c:cat>
            <c:numRef>
              <c:f>gen_renew_tot!$D$1:$AR$1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gen_renew_tot!$D$26:$AR$26</c:f>
              <c:numCache>
                <c:formatCode>General</c:formatCode>
                <c:ptCount val="41"/>
                <c:pt idx="0">
                  <c:v>260.20306899999997</c:v>
                </c:pt>
                <c:pt idx="1">
                  <c:v>319.35490399999998</c:v>
                </c:pt>
                <c:pt idx="2">
                  <c:v>276.24022300000001</c:v>
                </c:pt>
                <c:pt idx="3">
                  <c:v>268.565383</c:v>
                </c:pt>
                <c:pt idx="4">
                  <c:v>259.36662200000001</c:v>
                </c:pt>
                <c:pt idx="5">
                  <c:v>249.080085</c:v>
                </c:pt>
                <c:pt idx="6">
                  <c:v>629.65417500000001</c:v>
                </c:pt>
                <c:pt idx="7">
                  <c:v>690.88861099999997</c:v>
                </c:pt>
                <c:pt idx="8">
                  <c:v>684.37487799999997</c:v>
                </c:pt>
                <c:pt idx="9">
                  <c:v>760.15637200000003</c:v>
                </c:pt>
                <c:pt idx="10">
                  <c:v>862.67529300000001</c:v>
                </c:pt>
                <c:pt idx="11">
                  <c:v>934.43029799999999</c:v>
                </c:pt>
                <c:pt idx="12">
                  <c:v>963.73925799999995</c:v>
                </c:pt>
                <c:pt idx="13">
                  <c:v>978.79473900000005</c:v>
                </c:pt>
                <c:pt idx="14">
                  <c:v>994.41039999999998</c:v>
                </c:pt>
                <c:pt idx="15">
                  <c:v>1008.155396</c:v>
                </c:pt>
                <c:pt idx="16">
                  <c:v>1022.9700319999999</c:v>
                </c:pt>
                <c:pt idx="17">
                  <c:v>1040.9604489999999</c:v>
                </c:pt>
                <c:pt idx="18">
                  <c:v>1053.8054199999999</c:v>
                </c:pt>
                <c:pt idx="19">
                  <c:v>1071.8835449999999</c:v>
                </c:pt>
                <c:pt idx="20">
                  <c:v>1098.394043</c:v>
                </c:pt>
                <c:pt idx="21">
                  <c:v>1130.330811</c:v>
                </c:pt>
                <c:pt idx="22">
                  <c:v>1161.9620359999999</c:v>
                </c:pt>
                <c:pt idx="23">
                  <c:v>1199.4104</c:v>
                </c:pt>
                <c:pt idx="24">
                  <c:v>1223.368774</c:v>
                </c:pt>
                <c:pt idx="25">
                  <c:v>1249.0920410000001</c:v>
                </c:pt>
                <c:pt idx="26">
                  <c:v>1282.189331</c:v>
                </c:pt>
                <c:pt idx="27">
                  <c:v>1322.0024410000001</c:v>
                </c:pt>
                <c:pt idx="28">
                  <c:v>1345.416626</c:v>
                </c:pt>
                <c:pt idx="29">
                  <c:v>1365.107178</c:v>
                </c:pt>
                <c:pt idx="30">
                  <c:v>1393.2098390000001</c:v>
                </c:pt>
                <c:pt idx="31">
                  <c:v>1418.248413</c:v>
                </c:pt>
                <c:pt idx="32">
                  <c:v>1440.927612</c:v>
                </c:pt>
                <c:pt idx="33">
                  <c:v>1469.1125489999999</c:v>
                </c:pt>
                <c:pt idx="34">
                  <c:v>1513.0457759999999</c:v>
                </c:pt>
                <c:pt idx="35">
                  <c:v>1543.5905760000001</c:v>
                </c:pt>
                <c:pt idx="36">
                  <c:v>1568.46875</c:v>
                </c:pt>
                <c:pt idx="37">
                  <c:v>1595.1621090000001</c:v>
                </c:pt>
                <c:pt idx="38">
                  <c:v>1627.1448969999999</c:v>
                </c:pt>
                <c:pt idx="39">
                  <c:v>1662.626221</c:v>
                </c:pt>
                <c:pt idx="40">
                  <c:v>1696.776245</c:v>
                </c:pt>
              </c:numCache>
            </c:numRef>
          </c:val>
          <c:smooth val="0"/>
        </c:ser>
        <c:ser>
          <c:idx val="1"/>
          <c:order val="1"/>
          <c:tx>
            <c:strRef>
              <c:f>gen_renew_tot!$C$27</c:f>
              <c:strCache>
                <c:ptCount val="1"/>
                <c:pt idx="0">
                  <c:v>HGR</c:v>
                </c:pt>
              </c:strCache>
            </c:strRef>
          </c:tx>
          <c:spPr>
            <a:ln w="28575" cap="rnd">
              <a:solidFill>
                <a:schemeClr val="accent3"/>
              </a:solidFill>
              <a:round/>
            </a:ln>
            <a:effectLst/>
          </c:spPr>
          <c:marker>
            <c:symbol val="none"/>
          </c:marker>
          <c:cat>
            <c:numRef>
              <c:f>gen_renew_tot!$D$1:$AR$1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gen_renew_tot!$D$27:$AR$27</c:f>
              <c:numCache>
                <c:formatCode>General</c:formatCode>
                <c:ptCount val="41"/>
                <c:pt idx="0">
                  <c:v>260.20306899999997</c:v>
                </c:pt>
                <c:pt idx="1">
                  <c:v>319.35490399999998</c:v>
                </c:pt>
                <c:pt idx="2">
                  <c:v>276.24022300000001</c:v>
                </c:pt>
                <c:pt idx="3">
                  <c:v>268.565383</c:v>
                </c:pt>
                <c:pt idx="4">
                  <c:v>259.36662200000001</c:v>
                </c:pt>
                <c:pt idx="5">
                  <c:v>249.080085</c:v>
                </c:pt>
                <c:pt idx="6">
                  <c:v>629.65417500000001</c:v>
                </c:pt>
                <c:pt idx="7">
                  <c:v>690.79370100000006</c:v>
                </c:pt>
                <c:pt idx="8">
                  <c:v>684.26538100000005</c:v>
                </c:pt>
                <c:pt idx="9">
                  <c:v>759.85339399999998</c:v>
                </c:pt>
                <c:pt idx="10">
                  <c:v>863.21752900000001</c:v>
                </c:pt>
                <c:pt idx="11">
                  <c:v>895.510132</c:v>
                </c:pt>
                <c:pt idx="12">
                  <c:v>905.42126499999995</c:v>
                </c:pt>
                <c:pt idx="13">
                  <c:v>914.07391399999995</c:v>
                </c:pt>
                <c:pt idx="14">
                  <c:v>922.43774399999995</c:v>
                </c:pt>
                <c:pt idx="15">
                  <c:v>934.04077099999995</c:v>
                </c:pt>
                <c:pt idx="16">
                  <c:v>944.97717299999999</c:v>
                </c:pt>
                <c:pt idx="17">
                  <c:v>962.66076699999996</c:v>
                </c:pt>
                <c:pt idx="18">
                  <c:v>977.00067100000001</c:v>
                </c:pt>
                <c:pt idx="19">
                  <c:v>990.70684800000004</c:v>
                </c:pt>
                <c:pt idx="20">
                  <c:v>1007.184631</c:v>
                </c:pt>
                <c:pt idx="21">
                  <c:v>1027.4533690000001</c:v>
                </c:pt>
                <c:pt idx="22">
                  <c:v>1041.7041019999999</c:v>
                </c:pt>
                <c:pt idx="23">
                  <c:v>1052.4067379999999</c:v>
                </c:pt>
                <c:pt idx="24">
                  <c:v>1067.8602289999999</c:v>
                </c:pt>
                <c:pt idx="25">
                  <c:v>1084.0778809999999</c:v>
                </c:pt>
                <c:pt idx="26">
                  <c:v>1104.9216309999999</c:v>
                </c:pt>
                <c:pt idx="27">
                  <c:v>1124.083374</c:v>
                </c:pt>
                <c:pt idx="28">
                  <c:v>1143.885986</c:v>
                </c:pt>
                <c:pt idx="29">
                  <c:v>1162.419678</c:v>
                </c:pt>
                <c:pt idx="30">
                  <c:v>1181.470947</c:v>
                </c:pt>
                <c:pt idx="31">
                  <c:v>1199.7899170000001</c:v>
                </c:pt>
                <c:pt idx="32">
                  <c:v>1224.594482</c:v>
                </c:pt>
                <c:pt idx="33">
                  <c:v>1244.713135</c:v>
                </c:pt>
                <c:pt idx="34">
                  <c:v>1263.8466800000001</c:v>
                </c:pt>
                <c:pt idx="35">
                  <c:v>1281.0367429999999</c:v>
                </c:pt>
                <c:pt idx="36">
                  <c:v>1297.5385739999999</c:v>
                </c:pt>
                <c:pt idx="37">
                  <c:v>1315.9311520000001</c:v>
                </c:pt>
                <c:pt idx="38">
                  <c:v>1334.1202390000001</c:v>
                </c:pt>
                <c:pt idx="39">
                  <c:v>1353.897217</c:v>
                </c:pt>
                <c:pt idx="40">
                  <c:v>1373.963379</c:v>
                </c:pt>
              </c:numCache>
            </c:numRef>
          </c:val>
          <c:smooth val="0"/>
        </c:ser>
        <c:ser>
          <c:idx val="2"/>
          <c:order val="2"/>
          <c:tx>
            <c:strRef>
              <c:f>gen_renew_tot!$C$28</c:f>
              <c:strCache>
                <c:ptCount val="1"/>
                <c:pt idx="0">
                  <c:v>LGR</c:v>
                </c:pt>
              </c:strCache>
            </c:strRef>
          </c:tx>
          <c:spPr>
            <a:ln w="28575" cap="rnd">
              <a:solidFill>
                <a:schemeClr val="accent2"/>
              </a:solidFill>
              <a:round/>
            </a:ln>
            <a:effectLst/>
          </c:spPr>
          <c:marker>
            <c:symbol val="none"/>
          </c:marker>
          <c:cat>
            <c:numRef>
              <c:f>gen_renew_tot!$D$1:$AR$1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gen_renew_tot!$D$28:$AR$28</c:f>
              <c:numCache>
                <c:formatCode>General</c:formatCode>
                <c:ptCount val="41"/>
                <c:pt idx="0">
                  <c:v>260.20306899999997</c:v>
                </c:pt>
                <c:pt idx="1">
                  <c:v>319.35490399999998</c:v>
                </c:pt>
                <c:pt idx="2">
                  <c:v>276.24022300000001</c:v>
                </c:pt>
                <c:pt idx="3">
                  <c:v>268.565383</c:v>
                </c:pt>
                <c:pt idx="4">
                  <c:v>259.36662200000001</c:v>
                </c:pt>
                <c:pt idx="5">
                  <c:v>249.080085</c:v>
                </c:pt>
                <c:pt idx="6">
                  <c:v>629.65417500000001</c:v>
                </c:pt>
                <c:pt idx="7">
                  <c:v>690.91619900000001</c:v>
                </c:pt>
                <c:pt idx="8">
                  <c:v>684.30041500000004</c:v>
                </c:pt>
                <c:pt idx="9">
                  <c:v>763.19744900000001</c:v>
                </c:pt>
                <c:pt idx="10">
                  <c:v>883.49829099999999</c:v>
                </c:pt>
                <c:pt idx="11">
                  <c:v>989.96337900000003</c:v>
                </c:pt>
                <c:pt idx="12">
                  <c:v>1040.091553</c:v>
                </c:pt>
                <c:pt idx="13">
                  <c:v>1062.2966309999999</c:v>
                </c:pt>
                <c:pt idx="14">
                  <c:v>1076.144043</c:v>
                </c:pt>
                <c:pt idx="15">
                  <c:v>1089.506836</c:v>
                </c:pt>
                <c:pt idx="16">
                  <c:v>1114.6342770000001</c:v>
                </c:pt>
                <c:pt idx="17">
                  <c:v>1166.6948239999999</c:v>
                </c:pt>
                <c:pt idx="18">
                  <c:v>1210.1561280000001</c:v>
                </c:pt>
                <c:pt idx="19">
                  <c:v>1247.6024170000001</c:v>
                </c:pt>
                <c:pt idx="20">
                  <c:v>1308.796509</c:v>
                </c:pt>
                <c:pt idx="21">
                  <c:v>1344.9804690000001</c:v>
                </c:pt>
                <c:pt idx="22">
                  <c:v>1382.30835</c:v>
                </c:pt>
                <c:pt idx="23">
                  <c:v>1416.1958010000001</c:v>
                </c:pt>
                <c:pt idx="24">
                  <c:v>1449.86499</c:v>
                </c:pt>
                <c:pt idx="25">
                  <c:v>1485.397217</c:v>
                </c:pt>
                <c:pt idx="26">
                  <c:v>1522.9592290000001</c:v>
                </c:pt>
                <c:pt idx="27">
                  <c:v>1561.733154</c:v>
                </c:pt>
                <c:pt idx="28">
                  <c:v>1610.6138920000001</c:v>
                </c:pt>
                <c:pt idx="29">
                  <c:v>1644.797241</c:v>
                </c:pt>
                <c:pt idx="30">
                  <c:v>1686.700562</c:v>
                </c:pt>
                <c:pt idx="31">
                  <c:v>1722.0760499999999</c:v>
                </c:pt>
                <c:pt idx="32">
                  <c:v>1753.9072269999999</c:v>
                </c:pt>
                <c:pt idx="33">
                  <c:v>1791.825928</c:v>
                </c:pt>
                <c:pt idx="34">
                  <c:v>1832.9479980000001</c:v>
                </c:pt>
                <c:pt idx="35">
                  <c:v>1874.1064449999999</c:v>
                </c:pt>
                <c:pt idx="36">
                  <c:v>1920.1464840000001</c:v>
                </c:pt>
                <c:pt idx="37">
                  <c:v>1971.9063719999999</c:v>
                </c:pt>
                <c:pt idx="38">
                  <c:v>2022.796143</c:v>
                </c:pt>
                <c:pt idx="39">
                  <c:v>2061.4086910000001</c:v>
                </c:pt>
                <c:pt idx="40">
                  <c:v>2110.0058589999999</c:v>
                </c:pt>
              </c:numCache>
            </c:numRef>
          </c:val>
          <c:smooth val="0"/>
        </c:ser>
        <c:ser>
          <c:idx val="4"/>
          <c:order val="3"/>
          <c:tx>
            <c:strRef>
              <c:f>gen_renew_tot!$C$29</c:f>
              <c:strCache>
                <c:ptCount val="1"/>
                <c:pt idx="0">
                  <c:v>HMac</c:v>
                </c:pt>
              </c:strCache>
            </c:strRef>
          </c:tx>
          <c:spPr>
            <a:ln w="28575" cap="rnd">
              <a:solidFill>
                <a:schemeClr val="accent1"/>
              </a:solidFill>
              <a:round/>
            </a:ln>
            <a:effectLst/>
          </c:spPr>
          <c:marker>
            <c:symbol val="none"/>
          </c:marker>
          <c:cat>
            <c:numRef>
              <c:f>gen_renew_tot!$D$1:$AR$1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gen_renew_tot!$D$29:$AR$29</c:f>
              <c:numCache>
                <c:formatCode>General</c:formatCode>
                <c:ptCount val="41"/>
                <c:pt idx="0">
                  <c:v>260.20306899999997</c:v>
                </c:pt>
                <c:pt idx="1">
                  <c:v>319.35490399999998</c:v>
                </c:pt>
                <c:pt idx="2">
                  <c:v>276.24022300000001</c:v>
                </c:pt>
                <c:pt idx="3">
                  <c:v>268.565383</c:v>
                </c:pt>
                <c:pt idx="4">
                  <c:v>259.36662200000001</c:v>
                </c:pt>
                <c:pt idx="5">
                  <c:v>249.080085</c:v>
                </c:pt>
                <c:pt idx="6">
                  <c:v>629.65417500000001</c:v>
                </c:pt>
                <c:pt idx="7">
                  <c:v>690.78369099999998</c:v>
                </c:pt>
                <c:pt idx="8">
                  <c:v>683.47082499999999</c:v>
                </c:pt>
                <c:pt idx="9">
                  <c:v>760.01415999999995</c:v>
                </c:pt>
                <c:pt idx="10">
                  <c:v>855.26843299999996</c:v>
                </c:pt>
                <c:pt idx="11">
                  <c:v>948.69970699999999</c:v>
                </c:pt>
                <c:pt idx="12">
                  <c:v>980.73931900000002</c:v>
                </c:pt>
                <c:pt idx="13">
                  <c:v>989.23962400000005</c:v>
                </c:pt>
                <c:pt idx="14">
                  <c:v>999.27239999999995</c:v>
                </c:pt>
                <c:pt idx="15">
                  <c:v>1010.344727</c:v>
                </c:pt>
                <c:pt idx="16">
                  <c:v>1024.402466</c:v>
                </c:pt>
                <c:pt idx="17">
                  <c:v>1039.523193</c:v>
                </c:pt>
                <c:pt idx="18">
                  <c:v>1052.0179439999999</c:v>
                </c:pt>
                <c:pt idx="19">
                  <c:v>1067.1741939999999</c:v>
                </c:pt>
                <c:pt idx="20">
                  <c:v>1082.075073</c:v>
                </c:pt>
                <c:pt idx="21">
                  <c:v>1097.549072</c:v>
                </c:pt>
                <c:pt idx="22">
                  <c:v>1116.376953</c:v>
                </c:pt>
                <c:pt idx="23">
                  <c:v>1140.581909</c:v>
                </c:pt>
                <c:pt idx="24">
                  <c:v>1165.450562</c:v>
                </c:pt>
                <c:pt idx="25">
                  <c:v>1189.4916989999999</c:v>
                </c:pt>
                <c:pt idx="26">
                  <c:v>1215.376953</c:v>
                </c:pt>
                <c:pt idx="27">
                  <c:v>1246.6523440000001</c:v>
                </c:pt>
                <c:pt idx="28">
                  <c:v>1277.9392089999999</c:v>
                </c:pt>
                <c:pt idx="29">
                  <c:v>1313.6942140000001</c:v>
                </c:pt>
                <c:pt idx="30">
                  <c:v>1353.6079099999999</c:v>
                </c:pt>
                <c:pt idx="31">
                  <c:v>1394.7573239999999</c:v>
                </c:pt>
                <c:pt idx="32">
                  <c:v>1439.485596</c:v>
                </c:pt>
                <c:pt idx="33">
                  <c:v>1488.4567870000001</c:v>
                </c:pt>
                <c:pt idx="34">
                  <c:v>1548.219971</c:v>
                </c:pt>
                <c:pt idx="35">
                  <c:v>1587.9887699999999</c:v>
                </c:pt>
                <c:pt idx="36">
                  <c:v>1628.663086</c:v>
                </c:pt>
                <c:pt idx="37">
                  <c:v>1666.739014</c:v>
                </c:pt>
                <c:pt idx="38">
                  <c:v>1719.559082</c:v>
                </c:pt>
                <c:pt idx="39">
                  <c:v>1766.9873050000001</c:v>
                </c:pt>
                <c:pt idx="40">
                  <c:v>1807.400269</c:v>
                </c:pt>
              </c:numCache>
            </c:numRef>
          </c:val>
          <c:smooth val="0"/>
        </c:ser>
        <c:ser>
          <c:idx val="5"/>
          <c:order val="4"/>
          <c:tx>
            <c:strRef>
              <c:f>gen_renew_tot!$C$30</c:f>
              <c:strCache>
                <c:ptCount val="1"/>
                <c:pt idx="0">
                  <c:v>LMac</c:v>
                </c:pt>
              </c:strCache>
            </c:strRef>
          </c:tx>
          <c:spPr>
            <a:ln w="28575" cap="rnd">
              <a:solidFill>
                <a:schemeClr val="accent6"/>
              </a:solidFill>
              <a:round/>
            </a:ln>
            <a:effectLst/>
          </c:spPr>
          <c:marker>
            <c:symbol val="none"/>
          </c:marker>
          <c:cat>
            <c:numRef>
              <c:f>gen_renew_tot!$D$1:$AR$1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gen_renew_tot!$D$30:$AR$30</c:f>
              <c:numCache>
                <c:formatCode>General</c:formatCode>
                <c:ptCount val="41"/>
                <c:pt idx="0">
                  <c:v>260.20306899999997</c:v>
                </c:pt>
                <c:pt idx="1">
                  <c:v>319.35490399999998</c:v>
                </c:pt>
                <c:pt idx="2">
                  <c:v>276.24022300000001</c:v>
                </c:pt>
                <c:pt idx="3">
                  <c:v>268.565383</c:v>
                </c:pt>
                <c:pt idx="4">
                  <c:v>259.36662200000001</c:v>
                </c:pt>
                <c:pt idx="5">
                  <c:v>249.080085</c:v>
                </c:pt>
                <c:pt idx="6">
                  <c:v>629.65417500000001</c:v>
                </c:pt>
                <c:pt idx="7">
                  <c:v>690.79272500000002</c:v>
                </c:pt>
                <c:pt idx="8">
                  <c:v>684.31298800000002</c:v>
                </c:pt>
                <c:pt idx="9">
                  <c:v>759.20654300000001</c:v>
                </c:pt>
                <c:pt idx="10">
                  <c:v>869.97289999999998</c:v>
                </c:pt>
                <c:pt idx="11">
                  <c:v>914.964294</c:v>
                </c:pt>
                <c:pt idx="12">
                  <c:v>926.485229</c:v>
                </c:pt>
                <c:pt idx="13">
                  <c:v>962.18640100000005</c:v>
                </c:pt>
                <c:pt idx="14">
                  <c:v>976.48022500000002</c:v>
                </c:pt>
                <c:pt idx="15">
                  <c:v>986.25647000000004</c:v>
                </c:pt>
                <c:pt idx="16">
                  <c:v>995.80364999999995</c:v>
                </c:pt>
                <c:pt idx="17">
                  <c:v>1004.725647</c:v>
                </c:pt>
                <c:pt idx="18">
                  <c:v>1013.800171</c:v>
                </c:pt>
                <c:pt idx="19">
                  <c:v>1022.4702150000001</c:v>
                </c:pt>
                <c:pt idx="20">
                  <c:v>1032.883789</c:v>
                </c:pt>
                <c:pt idx="21">
                  <c:v>1044.5043949999999</c:v>
                </c:pt>
                <c:pt idx="22">
                  <c:v>1057.3989260000001</c:v>
                </c:pt>
                <c:pt idx="23">
                  <c:v>1071.9841309999999</c:v>
                </c:pt>
                <c:pt idx="24">
                  <c:v>1086.3220209999999</c:v>
                </c:pt>
                <c:pt idx="25">
                  <c:v>1102.8701169999999</c:v>
                </c:pt>
                <c:pt idx="26">
                  <c:v>1119.7452390000001</c:v>
                </c:pt>
                <c:pt idx="27">
                  <c:v>1138.2304690000001</c:v>
                </c:pt>
                <c:pt idx="28">
                  <c:v>1158.780029</c:v>
                </c:pt>
                <c:pt idx="29">
                  <c:v>1180.663086</c:v>
                </c:pt>
                <c:pt idx="30">
                  <c:v>1203.1564940000001</c:v>
                </c:pt>
                <c:pt idx="31">
                  <c:v>1227.2071530000001</c:v>
                </c:pt>
                <c:pt idx="32">
                  <c:v>1253.969116</c:v>
                </c:pt>
                <c:pt idx="33">
                  <c:v>1273.055908</c:v>
                </c:pt>
                <c:pt idx="34">
                  <c:v>1289.5581050000001</c:v>
                </c:pt>
                <c:pt idx="35">
                  <c:v>1311.3632809999999</c:v>
                </c:pt>
                <c:pt idx="36">
                  <c:v>1329.5527340000001</c:v>
                </c:pt>
                <c:pt idx="37">
                  <c:v>1347.9277340000001</c:v>
                </c:pt>
                <c:pt idx="38">
                  <c:v>1375.623779</c:v>
                </c:pt>
                <c:pt idx="39">
                  <c:v>1404.4788820000001</c:v>
                </c:pt>
                <c:pt idx="40">
                  <c:v>1422.9389650000001</c:v>
                </c:pt>
              </c:numCache>
            </c:numRef>
          </c:val>
          <c:smooth val="0"/>
        </c:ser>
        <c:ser>
          <c:idx val="3"/>
          <c:order val="5"/>
          <c:tx>
            <c:strRef>
              <c:f>gen_renew_tot!$C$25</c:f>
              <c:strCache>
                <c:ptCount val="1"/>
                <c:pt idx="0">
                  <c:v>Ref</c:v>
                </c:pt>
              </c:strCache>
            </c:strRef>
          </c:tx>
          <c:spPr>
            <a:ln w="28575" cap="rnd">
              <a:solidFill>
                <a:schemeClr val="tx2"/>
              </a:solidFill>
              <a:round/>
            </a:ln>
            <a:effectLst/>
          </c:spPr>
          <c:marker>
            <c:symbol val="none"/>
          </c:marker>
          <c:cat>
            <c:numRef>
              <c:f>gen_renew_tot!$D$1:$AR$1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gen_renew_tot!$D$25:$AR$25</c:f>
              <c:numCache>
                <c:formatCode>General</c:formatCode>
                <c:ptCount val="41"/>
                <c:pt idx="0">
                  <c:v>260.20306899999997</c:v>
                </c:pt>
                <c:pt idx="1">
                  <c:v>319.35490399999998</c:v>
                </c:pt>
                <c:pt idx="2">
                  <c:v>276.24022300000001</c:v>
                </c:pt>
                <c:pt idx="3">
                  <c:v>268.565383</c:v>
                </c:pt>
                <c:pt idx="4">
                  <c:v>259.36662200000001</c:v>
                </c:pt>
                <c:pt idx="5">
                  <c:v>249.080085</c:v>
                </c:pt>
                <c:pt idx="6">
                  <c:v>629.65417500000001</c:v>
                </c:pt>
                <c:pt idx="7">
                  <c:v>690.75848399999995</c:v>
                </c:pt>
                <c:pt idx="8">
                  <c:v>684.49462900000003</c:v>
                </c:pt>
                <c:pt idx="9">
                  <c:v>760.125</c:v>
                </c:pt>
                <c:pt idx="10">
                  <c:v>861.132385</c:v>
                </c:pt>
                <c:pt idx="11">
                  <c:v>912.39276099999995</c:v>
                </c:pt>
                <c:pt idx="12">
                  <c:v>939.37902799999995</c:v>
                </c:pt>
                <c:pt idx="13">
                  <c:v>950.62060499999995</c:v>
                </c:pt>
                <c:pt idx="14">
                  <c:v>961.86621100000002</c:v>
                </c:pt>
                <c:pt idx="15">
                  <c:v>976.33544900000004</c:v>
                </c:pt>
                <c:pt idx="16">
                  <c:v>989.86328100000003</c:v>
                </c:pt>
                <c:pt idx="17">
                  <c:v>1003.132935</c:v>
                </c:pt>
                <c:pt idx="18">
                  <c:v>1015.792969</c:v>
                </c:pt>
                <c:pt idx="19">
                  <c:v>1030.911621</c:v>
                </c:pt>
                <c:pt idx="20">
                  <c:v>1054.6176760000001</c:v>
                </c:pt>
                <c:pt idx="21">
                  <c:v>1082.3588870000001</c:v>
                </c:pt>
                <c:pt idx="22">
                  <c:v>1111.5814210000001</c:v>
                </c:pt>
                <c:pt idx="23">
                  <c:v>1143.950928</c:v>
                </c:pt>
                <c:pt idx="24">
                  <c:v>1179.138794</c:v>
                </c:pt>
                <c:pt idx="25">
                  <c:v>1218.6010739999999</c:v>
                </c:pt>
                <c:pt idx="26">
                  <c:v>1244.89978</c:v>
                </c:pt>
                <c:pt idx="27">
                  <c:v>1271.1282960000001</c:v>
                </c:pt>
                <c:pt idx="28">
                  <c:v>1301.7631839999999</c:v>
                </c:pt>
                <c:pt idx="29">
                  <c:v>1326.6870120000001</c:v>
                </c:pt>
                <c:pt idx="30">
                  <c:v>1346.844482</c:v>
                </c:pt>
                <c:pt idx="31">
                  <c:v>1368.661865</c:v>
                </c:pt>
                <c:pt idx="32">
                  <c:v>1393.109741</c:v>
                </c:pt>
                <c:pt idx="33">
                  <c:v>1420.0360109999999</c:v>
                </c:pt>
                <c:pt idx="34">
                  <c:v>1449.280029</c:v>
                </c:pt>
                <c:pt idx="35">
                  <c:v>1485.840698</c:v>
                </c:pt>
                <c:pt idx="36">
                  <c:v>1528.091553</c:v>
                </c:pt>
                <c:pt idx="37">
                  <c:v>1562.7647710000001</c:v>
                </c:pt>
                <c:pt idx="38">
                  <c:v>1593.1445309999999</c:v>
                </c:pt>
                <c:pt idx="39">
                  <c:v>1621.8789059999999</c:v>
                </c:pt>
                <c:pt idx="40">
                  <c:v>1650.4780270000001</c:v>
                </c:pt>
              </c:numCache>
            </c:numRef>
          </c:val>
          <c:smooth val="0"/>
        </c:ser>
        <c:dLbls>
          <c:showLegendKey val="0"/>
          <c:showVal val="0"/>
          <c:showCatName val="0"/>
          <c:showSerName val="0"/>
          <c:showPercent val="0"/>
          <c:showBubbleSize val="0"/>
        </c:dLbls>
        <c:smooth val="0"/>
        <c:axId val="260018112"/>
        <c:axId val="260018672"/>
      </c:lineChart>
      <c:catAx>
        <c:axId val="26001811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0018672"/>
        <c:crosses val="autoZero"/>
        <c:auto val="1"/>
        <c:lblAlgn val="ctr"/>
        <c:lblOffset val="100"/>
        <c:tickLblSkip val="10"/>
        <c:tickMarkSkip val="10"/>
        <c:noMultiLvlLbl val="0"/>
      </c:catAx>
      <c:valAx>
        <c:axId val="26001867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0018112"/>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448673082531347E-2"/>
          <c:y val="0.22209542649160391"/>
          <c:w val="0.75042745539350708"/>
          <c:h val="0.66812816992419122"/>
        </c:manualLayout>
      </c:layout>
      <c:areaChart>
        <c:grouping val="stacked"/>
        <c:varyColors val="0"/>
        <c:ser>
          <c:idx val="4"/>
          <c:order val="0"/>
          <c:tx>
            <c:strRef>
              <c:f>gen_renew_bytech!$C$29</c:f>
              <c:strCache>
                <c:ptCount val="1"/>
                <c:pt idx="0">
                  <c:v>other</c:v>
                </c:pt>
              </c:strCache>
            </c:strRef>
          </c:tx>
          <c:spPr>
            <a:solidFill>
              <a:schemeClr val="bg1">
                <a:lumMod val="75000"/>
              </a:schemeClr>
            </a:solidFill>
            <a:ln>
              <a:noFill/>
            </a:ln>
            <a:effectLst/>
          </c:spPr>
          <c:cat>
            <c:numRef>
              <c:f>gen_renew_bytech!$D$1:$AR$1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gen_renew_bytech!$D$29:$AR$29</c:f>
              <c:numCache>
                <c:formatCode>General</c:formatCode>
                <c:ptCount val="41"/>
                <c:pt idx="0">
                  <c:v>56.089366999999967</c:v>
                </c:pt>
                <c:pt idx="1">
                  <c:v>56.670829999999903</c:v>
                </c:pt>
                <c:pt idx="2">
                  <c:v>57.622165999999972</c:v>
                </c:pt>
                <c:pt idx="3">
                  <c:v>60.858027</c:v>
                </c:pt>
                <c:pt idx="4">
                  <c:v>63.989444000000077</c:v>
                </c:pt>
                <c:pt idx="5">
                  <c:v>63.631877999999965</c:v>
                </c:pt>
                <c:pt idx="6">
                  <c:v>61.276597000000038</c:v>
                </c:pt>
                <c:pt idx="7">
                  <c:v>55.793374999999969</c:v>
                </c:pt>
                <c:pt idx="8">
                  <c:v>54.860947000000124</c:v>
                </c:pt>
                <c:pt idx="9">
                  <c:v>56.495891000000029</c:v>
                </c:pt>
                <c:pt idx="10">
                  <c:v>57.68755699999997</c:v>
                </c:pt>
                <c:pt idx="11">
                  <c:v>57.315727000000038</c:v>
                </c:pt>
                <c:pt idx="12">
                  <c:v>57.030129999999758</c:v>
                </c:pt>
                <c:pt idx="13">
                  <c:v>57.529998999999975</c:v>
                </c:pt>
                <c:pt idx="14">
                  <c:v>59.656848999999966</c:v>
                </c:pt>
                <c:pt idx="15">
                  <c:v>60.518615000000068</c:v>
                </c:pt>
                <c:pt idx="16">
                  <c:v>60.620984999999905</c:v>
                </c:pt>
                <c:pt idx="17">
                  <c:v>60.83604200000002</c:v>
                </c:pt>
                <c:pt idx="18">
                  <c:v>61.604362999999807</c:v>
                </c:pt>
                <c:pt idx="19">
                  <c:v>60.664470999999935</c:v>
                </c:pt>
                <c:pt idx="20">
                  <c:v>60.339772000000039</c:v>
                </c:pt>
                <c:pt idx="21">
                  <c:v>60.036237000000028</c:v>
                </c:pt>
                <c:pt idx="22">
                  <c:v>59.626709000000119</c:v>
                </c:pt>
                <c:pt idx="23">
                  <c:v>59.673583000000008</c:v>
                </c:pt>
                <c:pt idx="24">
                  <c:v>59.75970899999993</c:v>
                </c:pt>
                <c:pt idx="25">
                  <c:v>59.916438999999855</c:v>
                </c:pt>
                <c:pt idx="26">
                  <c:v>60.622726000000057</c:v>
                </c:pt>
                <c:pt idx="27">
                  <c:v>60.704930000000104</c:v>
                </c:pt>
                <c:pt idx="28">
                  <c:v>61.080421999999771</c:v>
                </c:pt>
                <c:pt idx="29">
                  <c:v>61.565151000000014</c:v>
                </c:pt>
                <c:pt idx="30">
                  <c:v>62.285605000000032</c:v>
                </c:pt>
                <c:pt idx="31">
                  <c:v>62.388824999999997</c:v>
                </c:pt>
                <c:pt idx="32">
                  <c:v>62.895656999999801</c:v>
                </c:pt>
                <c:pt idx="33">
                  <c:v>63.674659999999903</c:v>
                </c:pt>
                <c:pt idx="34">
                  <c:v>63.501640000000179</c:v>
                </c:pt>
                <c:pt idx="35">
                  <c:v>63.382930000000215</c:v>
                </c:pt>
                <c:pt idx="36">
                  <c:v>63.863891000000194</c:v>
                </c:pt>
                <c:pt idx="37">
                  <c:v>63.936298000000079</c:v>
                </c:pt>
                <c:pt idx="38">
                  <c:v>64.522498000000041</c:v>
                </c:pt>
                <c:pt idx="39">
                  <c:v>64.894652999999835</c:v>
                </c:pt>
                <c:pt idx="40">
                  <c:v>65.342186000000311</c:v>
                </c:pt>
              </c:numCache>
            </c:numRef>
          </c:val>
        </c:ser>
        <c:ser>
          <c:idx val="2"/>
          <c:order val="1"/>
          <c:tx>
            <c:strRef>
              <c:f>gen_renew_bytech!$C$28</c:f>
              <c:strCache>
                <c:ptCount val="1"/>
                <c:pt idx="0">
                  <c:v>hydroelectric</c:v>
                </c:pt>
              </c:strCache>
            </c:strRef>
          </c:tx>
          <c:spPr>
            <a:solidFill>
              <a:schemeClr val="tx2">
                <a:lumMod val="90000"/>
                <a:lumOff val="10000"/>
              </a:schemeClr>
            </a:solidFill>
            <a:ln>
              <a:noFill/>
            </a:ln>
            <a:effectLst/>
          </c:spPr>
          <c:cat>
            <c:numRef>
              <c:f>gen_renew_bytech!$D$1:$AR$1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gen_renew_bytech!$D$28:$AR$28</c:f>
              <c:numCache>
                <c:formatCode>General</c:formatCode>
                <c:ptCount val="41"/>
                <c:pt idx="0">
                  <c:v>260.20306899999997</c:v>
                </c:pt>
                <c:pt idx="1">
                  <c:v>319.35490399999998</c:v>
                </c:pt>
                <c:pt idx="2">
                  <c:v>276.24022300000001</c:v>
                </c:pt>
                <c:pt idx="3">
                  <c:v>268.565383</c:v>
                </c:pt>
                <c:pt idx="4">
                  <c:v>259.36662200000001</c:v>
                </c:pt>
                <c:pt idx="5">
                  <c:v>249.080085</c:v>
                </c:pt>
                <c:pt idx="6">
                  <c:v>267.81158399999998</c:v>
                </c:pt>
                <c:pt idx="7">
                  <c:v>296.20327800000001</c:v>
                </c:pt>
                <c:pt idx="8">
                  <c:v>266.266144</c:v>
                </c:pt>
                <c:pt idx="9">
                  <c:v>281.80670199999997</c:v>
                </c:pt>
                <c:pt idx="10">
                  <c:v>296.41839599999997</c:v>
                </c:pt>
                <c:pt idx="11">
                  <c:v>296.36181599999998</c:v>
                </c:pt>
                <c:pt idx="12">
                  <c:v>296.37667800000003</c:v>
                </c:pt>
                <c:pt idx="13">
                  <c:v>296.53237899999999</c:v>
                </c:pt>
                <c:pt idx="14">
                  <c:v>297.04925500000002</c:v>
                </c:pt>
                <c:pt idx="15">
                  <c:v>297.03518700000001</c:v>
                </c:pt>
                <c:pt idx="16">
                  <c:v>297.07037400000002</c:v>
                </c:pt>
                <c:pt idx="17">
                  <c:v>297.07351699999998</c:v>
                </c:pt>
                <c:pt idx="18">
                  <c:v>297.077606</c:v>
                </c:pt>
                <c:pt idx="19">
                  <c:v>297.081909</c:v>
                </c:pt>
                <c:pt idx="20">
                  <c:v>297.08071899999999</c:v>
                </c:pt>
                <c:pt idx="21">
                  <c:v>297.07931500000001</c:v>
                </c:pt>
                <c:pt idx="22">
                  <c:v>297.08090199999998</c:v>
                </c:pt>
                <c:pt idx="23">
                  <c:v>297.28659099999999</c:v>
                </c:pt>
                <c:pt idx="24">
                  <c:v>297.289062</c:v>
                </c:pt>
                <c:pt idx="25">
                  <c:v>297.293091</c:v>
                </c:pt>
                <c:pt idx="26">
                  <c:v>297.393036</c:v>
                </c:pt>
                <c:pt idx="27">
                  <c:v>297.43734699999999</c:v>
                </c:pt>
                <c:pt idx="28">
                  <c:v>297.44873000000001</c:v>
                </c:pt>
                <c:pt idx="29">
                  <c:v>297.46087599999998</c:v>
                </c:pt>
                <c:pt idx="30">
                  <c:v>297.46585099999999</c:v>
                </c:pt>
                <c:pt idx="31">
                  <c:v>297.48767099999998</c:v>
                </c:pt>
                <c:pt idx="32">
                  <c:v>297.55349699999999</c:v>
                </c:pt>
                <c:pt idx="33">
                  <c:v>297.57565299999999</c:v>
                </c:pt>
                <c:pt idx="34">
                  <c:v>297.74813799999998</c:v>
                </c:pt>
                <c:pt idx="35">
                  <c:v>298.08789100000001</c:v>
                </c:pt>
                <c:pt idx="36">
                  <c:v>298.09921300000002</c:v>
                </c:pt>
                <c:pt idx="37">
                  <c:v>298.11108400000001</c:v>
                </c:pt>
                <c:pt idx="38">
                  <c:v>298.12426799999997</c:v>
                </c:pt>
                <c:pt idx="39">
                  <c:v>298.23800699999998</c:v>
                </c:pt>
                <c:pt idx="40">
                  <c:v>298.25817899999998</c:v>
                </c:pt>
              </c:numCache>
            </c:numRef>
          </c:val>
        </c:ser>
        <c:ser>
          <c:idx val="1"/>
          <c:order val="2"/>
          <c:tx>
            <c:strRef>
              <c:f>gen_renew_bytech!$C$27</c:f>
              <c:strCache>
                <c:ptCount val="1"/>
                <c:pt idx="0">
                  <c:v>geothermal</c:v>
                </c:pt>
              </c:strCache>
            </c:strRef>
          </c:tx>
          <c:spPr>
            <a:solidFill>
              <a:schemeClr val="accent2"/>
            </a:solidFill>
            <a:ln>
              <a:noFill/>
            </a:ln>
            <a:effectLst/>
          </c:spPr>
          <c:cat>
            <c:numRef>
              <c:f>gen_renew_bytech!$D$1:$AR$1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gen_renew_bytech!$D$27:$AR$27</c:f>
              <c:numCache>
                <c:formatCode>General</c:formatCode>
                <c:ptCount val="41"/>
                <c:pt idx="0">
                  <c:v>15.219213</c:v>
                </c:pt>
                <c:pt idx="1">
                  <c:v>15.316068</c:v>
                </c:pt>
                <c:pt idx="2">
                  <c:v>15.562426</c:v>
                </c:pt>
                <c:pt idx="3">
                  <c:v>15.774674000000001</c:v>
                </c:pt>
                <c:pt idx="4">
                  <c:v>15.876941</c:v>
                </c:pt>
                <c:pt idx="5">
                  <c:v>15.917575000000001</c:v>
                </c:pt>
                <c:pt idx="6">
                  <c:v>15.827</c:v>
                </c:pt>
                <c:pt idx="7">
                  <c:v>17.082756</c:v>
                </c:pt>
                <c:pt idx="8">
                  <c:v>16.800308000000001</c:v>
                </c:pt>
                <c:pt idx="9">
                  <c:v>16.77319</c:v>
                </c:pt>
                <c:pt idx="10">
                  <c:v>16.699874999999999</c:v>
                </c:pt>
                <c:pt idx="11">
                  <c:v>18.483509000000002</c:v>
                </c:pt>
                <c:pt idx="12">
                  <c:v>20.814323000000002</c:v>
                </c:pt>
                <c:pt idx="13">
                  <c:v>23.464953999999999</c:v>
                </c:pt>
                <c:pt idx="14">
                  <c:v>25.86797</c:v>
                </c:pt>
                <c:pt idx="15">
                  <c:v>27.934768999999999</c:v>
                </c:pt>
                <c:pt idx="16">
                  <c:v>29.776819</c:v>
                </c:pt>
                <c:pt idx="17">
                  <c:v>32.388126</c:v>
                </c:pt>
                <c:pt idx="18">
                  <c:v>35.233635</c:v>
                </c:pt>
                <c:pt idx="19">
                  <c:v>38.022564000000003</c:v>
                </c:pt>
                <c:pt idx="20">
                  <c:v>40.614193</c:v>
                </c:pt>
                <c:pt idx="21">
                  <c:v>43.556384999999999</c:v>
                </c:pt>
                <c:pt idx="22">
                  <c:v>45.420150999999997</c:v>
                </c:pt>
                <c:pt idx="23">
                  <c:v>47.278213999999998</c:v>
                </c:pt>
                <c:pt idx="24">
                  <c:v>49.237803999999997</c:v>
                </c:pt>
                <c:pt idx="25">
                  <c:v>50.584735999999999</c:v>
                </c:pt>
                <c:pt idx="26">
                  <c:v>51.687545999999998</c:v>
                </c:pt>
                <c:pt idx="27">
                  <c:v>52.645245000000003</c:v>
                </c:pt>
                <c:pt idx="28">
                  <c:v>53.563178999999998</c:v>
                </c:pt>
                <c:pt idx="29">
                  <c:v>54.380772</c:v>
                </c:pt>
                <c:pt idx="30">
                  <c:v>55.220435999999999</c:v>
                </c:pt>
                <c:pt idx="31">
                  <c:v>56.155028999999999</c:v>
                </c:pt>
                <c:pt idx="32">
                  <c:v>56.929020000000001</c:v>
                </c:pt>
                <c:pt idx="33">
                  <c:v>57.96772</c:v>
                </c:pt>
                <c:pt idx="34">
                  <c:v>59.589333000000003</c:v>
                </c:pt>
                <c:pt idx="35">
                  <c:v>60.921635000000002</c:v>
                </c:pt>
                <c:pt idx="36">
                  <c:v>62.530304000000001</c:v>
                </c:pt>
                <c:pt idx="37">
                  <c:v>63.220654000000003</c:v>
                </c:pt>
                <c:pt idx="38">
                  <c:v>64.294883999999996</c:v>
                </c:pt>
                <c:pt idx="39">
                  <c:v>64.902313000000007</c:v>
                </c:pt>
                <c:pt idx="40">
                  <c:v>65.746955999999997</c:v>
                </c:pt>
              </c:numCache>
            </c:numRef>
          </c:val>
        </c:ser>
        <c:ser>
          <c:idx val="0"/>
          <c:order val="3"/>
          <c:tx>
            <c:strRef>
              <c:f>gen_renew_bytech!$C$26</c:f>
              <c:strCache>
                <c:ptCount val="1"/>
                <c:pt idx="0">
                  <c:v>wind</c:v>
                </c:pt>
              </c:strCache>
            </c:strRef>
          </c:tx>
          <c:spPr>
            <a:solidFill>
              <a:schemeClr val="accent3"/>
            </a:solidFill>
            <a:ln>
              <a:noFill/>
            </a:ln>
            <a:effectLst/>
          </c:spPr>
          <c:cat>
            <c:numRef>
              <c:f>gen_renew_bytech!$D$1:$AR$1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gen_renew_bytech!$D$26:$AR$26</c:f>
              <c:numCache>
                <c:formatCode>General</c:formatCode>
                <c:ptCount val="41"/>
                <c:pt idx="0">
                  <c:v>94.652246000000005</c:v>
                </c:pt>
                <c:pt idx="1">
                  <c:v>120.176599</c:v>
                </c:pt>
                <c:pt idx="2">
                  <c:v>140.82170300000001</c:v>
                </c:pt>
                <c:pt idx="3">
                  <c:v>167.83974499999999</c:v>
                </c:pt>
                <c:pt idx="4">
                  <c:v>181.655282</c:v>
                </c:pt>
                <c:pt idx="5">
                  <c:v>190.718548</c:v>
                </c:pt>
                <c:pt idx="6">
                  <c:v>230.84788499999999</c:v>
                </c:pt>
                <c:pt idx="7">
                  <c:v>249.86064099999999</c:v>
                </c:pt>
                <c:pt idx="8">
                  <c:v>261.242096</c:v>
                </c:pt>
                <c:pt idx="9">
                  <c:v>289.65145899999999</c:v>
                </c:pt>
                <c:pt idx="10">
                  <c:v>350.92724600000003</c:v>
                </c:pt>
                <c:pt idx="11">
                  <c:v>384.20239299999997</c:v>
                </c:pt>
                <c:pt idx="12">
                  <c:v>402.61086999999998</c:v>
                </c:pt>
                <c:pt idx="13">
                  <c:v>406.16189600000001</c:v>
                </c:pt>
                <c:pt idx="14">
                  <c:v>407.22689800000001</c:v>
                </c:pt>
                <c:pt idx="15">
                  <c:v>408.38797</c:v>
                </c:pt>
                <c:pt idx="16">
                  <c:v>409.168701</c:v>
                </c:pt>
                <c:pt idx="17">
                  <c:v>409.78976399999999</c:v>
                </c:pt>
                <c:pt idx="18">
                  <c:v>409.78637700000002</c:v>
                </c:pt>
                <c:pt idx="19">
                  <c:v>410.57025099999998</c:v>
                </c:pt>
                <c:pt idx="20">
                  <c:v>411.519836</c:v>
                </c:pt>
                <c:pt idx="21">
                  <c:v>412.19451900000001</c:v>
                </c:pt>
                <c:pt idx="22">
                  <c:v>413.169647</c:v>
                </c:pt>
                <c:pt idx="23">
                  <c:v>413.57232699999997</c:v>
                </c:pt>
                <c:pt idx="24">
                  <c:v>413.85476699999998</c:v>
                </c:pt>
                <c:pt idx="25">
                  <c:v>414.04623400000003</c:v>
                </c:pt>
                <c:pt idx="26">
                  <c:v>414.04263300000002</c:v>
                </c:pt>
                <c:pt idx="27">
                  <c:v>414.31149299999998</c:v>
                </c:pt>
                <c:pt idx="28">
                  <c:v>414.805115</c:v>
                </c:pt>
                <c:pt idx="29">
                  <c:v>415.40228300000001</c:v>
                </c:pt>
                <c:pt idx="30">
                  <c:v>415.487122</c:v>
                </c:pt>
                <c:pt idx="31">
                  <c:v>416.66839599999997</c:v>
                </c:pt>
                <c:pt idx="32">
                  <c:v>417.71386699999999</c:v>
                </c:pt>
                <c:pt idx="33">
                  <c:v>419.54830900000002</c:v>
                </c:pt>
                <c:pt idx="34">
                  <c:v>422.94854700000002</c:v>
                </c:pt>
                <c:pt idx="35">
                  <c:v>427.61611900000003</c:v>
                </c:pt>
                <c:pt idx="36">
                  <c:v>429.40878300000003</c:v>
                </c:pt>
                <c:pt idx="37">
                  <c:v>430.47280899999998</c:v>
                </c:pt>
                <c:pt idx="38">
                  <c:v>432.27191199999999</c:v>
                </c:pt>
                <c:pt idx="39">
                  <c:v>437.76397700000001</c:v>
                </c:pt>
                <c:pt idx="40">
                  <c:v>445.144226</c:v>
                </c:pt>
              </c:numCache>
            </c:numRef>
          </c:val>
        </c:ser>
        <c:ser>
          <c:idx val="3"/>
          <c:order val="4"/>
          <c:tx>
            <c:strRef>
              <c:f>gen_renew_bytech!$C$25</c:f>
              <c:strCache>
                <c:ptCount val="1"/>
                <c:pt idx="0">
                  <c:v>solar pv</c:v>
                </c:pt>
              </c:strCache>
            </c:strRef>
          </c:tx>
          <c:spPr>
            <a:solidFill>
              <a:schemeClr val="accent4"/>
            </a:solidFill>
            <a:ln>
              <a:noFill/>
            </a:ln>
            <a:effectLst/>
          </c:spPr>
          <c:cat>
            <c:numRef>
              <c:f>gen_renew_bytech!$D$1:$AR$1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gen_renew_bytech!$D$25:$AR$25</c:f>
              <c:numCache>
                <c:formatCode>General</c:formatCode>
                <c:ptCount val="41"/>
                <c:pt idx="0">
                  <c:v>1.2121820000000001</c:v>
                </c:pt>
                <c:pt idx="1">
                  <c:v>1.817696</c:v>
                </c:pt>
                <c:pt idx="2">
                  <c:v>4.3266749999999998</c:v>
                </c:pt>
                <c:pt idx="3">
                  <c:v>9.0356200000000015</c:v>
                </c:pt>
                <c:pt idx="4">
                  <c:v>17.691030999999999</c:v>
                </c:pt>
                <c:pt idx="5">
                  <c:v>24.892903999999998</c:v>
                </c:pt>
                <c:pt idx="6">
                  <c:v>53.891109</c:v>
                </c:pt>
                <c:pt idx="7">
                  <c:v>71.818433999999996</c:v>
                </c:pt>
                <c:pt idx="8">
                  <c:v>85.325133999999991</c:v>
                </c:pt>
                <c:pt idx="9">
                  <c:v>115.397758</c:v>
                </c:pt>
                <c:pt idx="10">
                  <c:v>139.39931100000001</c:v>
                </c:pt>
                <c:pt idx="11">
                  <c:v>156.02931599999999</c:v>
                </c:pt>
                <c:pt idx="12">
                  <c:v>162.54702700000001</c:v>
                </c:pt>
                <c:pt idx="13">
                  <c:v>166.931377</c:v>
                </c:pt>
                <c:pt idx="14">
                  <c:v>172.06523899999999</c:v>
                </c:pt>
                <c:pt idx="15">
                  <c:v>182.45890800000001</c:v>
                </c:pt>
                <c:pt idx="16">
                  <c:v>193.22640200000001</c:v>
                </c:pt>
                <c:pt idx="17">
                  <c:v>203.04548599999998</c:v>
                </c:pt>
                <c:pt idx="18">
                  <c:v>212.09098799999998</c:v>
                </c:pt>
                <c:pt idx="19">
                  <c:v>224.57242600000001</c:v>
                </c:pt>
                <c:pt idx="20">
                  <c:v>245.06315599999999</c:v>
                </c:pt>
                <c:pt idx="21">
                  <c:v>269.49243100000001</c:v>
                </c:pt>
                <c:pt idx="22">
                  <c:v>296.28401199999996</c:v>
                </c:pt>
                <c:pt idx="23">
                  <c:v>326.14021300000002</c:v>
                </c:pt>
                <c:pt idx="24">
                  <c:v>358.99745200000001</c:v>
                </c:pt>
                <c:pt idx="25">
                  <c:v>396.76057400000002</c:v>
                </c:pt>
                <c:pt idx="26">
                  <c:v>421.15383899999995</c:v>
                </c:pt>
                <c:pt idx="27">
                  <c:v>446.02928099999997</c:v>
                </c:pt>
                <c:pt idx="28">
                  <c:v>474.86573800000002</c:v>
                </c:pt>
                <c:pt idx="29">
                  <c:v>497.87792999999999</c:v>
                </c:pt>
                <c:pt idx="30">
                  <c:v>516.38546799999995</c:v>
                </c:pt>
                <c:pt idx="31">
                  <c:v>535.96194400000002</c:v>
                </c:pt>
                <c:pt idx="32">
                  <c:v>558.01769999999999</c:v>
                </c:pt>
                <c:pt idx="33">
                  <c:v>581.26966900000002</c:v>
                </c:pt>
                <c:pt idx="34">
                  <c:v>605.49237100000005</c:v>
                </c:pt>
                <c:pt idx="35">
                  <c:v>635.83212300000002</c:v>
                </c:pt>
                <c:pt idx="36">
                  <c:v>674.18936199999996</c:v>
                </c:pt>
                <c:pt idx="37">
                  <c:v>707.02392599999996</c:v>
                </c:pt>
                <c:pt idx="38">
                  <c:v>733.930969</c:v>
                </c:pt>
                <c:pt idx="39">
                  <c:v>756.07995600000004</c:v>
                </c:pt>
                <c:pt idx="40">
                  <c:v>775.98648000000003</c:v>
                </c:pt>
              </c:numCache>
            </c:numRef>
          </c:val>
        </c:ser>
        <c:dLbls>
          <c:showLegendKey val="0"/>
          <c:showVal val="0"/>
          <c:showCatName val="0"/>
          <c:showSerName val="0"/>
          <c:showPercent val="0"/>
          <c:showBubbleSize val="0"/>
        </c:dLbls>
        <c:axId val="260023152"/>
        <c:axId val="260023712"/>
      </c:areaChart>
      <c:catAx>
        <c:axId val="26002315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0023712"/>
        <c:crosses val="autoZero"/>
        <c:auto val="1"/>
        <c:lblAlgn val="ctr"/>
        <c:lblOffset val="100"/>
        <c:tickLblSkip val="10"/>
        <c:tickMarkSkip val="10"/>
        <c:noMultiLvlLbl val="0"/>
      </c:catAx>
      <c:valAx>
        <c:axId val="26002371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0023152"/>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US" sz="1400" b="1" dirty="0">
                <a:solidFill>
                  <a:schemeClr val="tx1"/>
                </a:solidFill>
              </a:rPr>
              <a:t>wind</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en-US"/>
        </a:p>
      </c:txPr>
    </c:title>
    <c:autoTitleDeleted val="0"/>
    <c:plotArea>
      <c:layout/>
      <c:barChart>
        <c:barDir val="col"/>
        <c:grouping val="stacked"/>
        <c:varyColors val="0"/>
        <c:ser>
          <c:idx val="0"/>
          <c:order val="0"/>
          <c:tx>
            <c:strRef>
              <c:f>cap_wind!$B$10</c:f>
              <c:strCache>
                <c:ptCount val="1"/>
                <c:pt idx="0">
                  <c:v>Wind</c:v>
                </c:pt>
              </c:strCache>
            </c:strRef>
          </c:tx>
          <c:spPr>
            <a:solidFill>
              <a:schemeClr val="accent3"/>
            </a:solidFill>
            <a:ln>
              <a:noFill/>
            </a:ln>
            <a:effectLst/>
          </c:spPr>
          <c:invertIfNegative val="0"/>
          <c:cat>
            <c:numRef>
              <c:f>cap_wind!$C$9:$F$9</c:f>
              <c:numCache>
                <c:formatCode>General</c:formatCode>
                <c:ptCount val="4"/>
                <c:pt idx="0">
                  <c:v>2020</c:v>
                </c:pt>
                <c:pt idx="1">
                  <c:v>2030</c:v>
                </c:pt>
                <c:pt idx="2">
                  <c:v>2040</c:v>
                </c:pt>
                <c:pt idx="3">
                  <c:v>2050</c:v>
                </c:pt>
              </c:numCache>
            </c:numRef>
          </c:cat>
          <c:val>
            <c:numRef>
              <c:f>cap_wind!$C$10:$F$10</c:f>
              <c:numCache>
                <c:formatCode>General</c:formatCode>
                <c:ptCount val="4"/>
                <c:pt idx="0">
                  <c:v>118.909721</c:v>
                </c:pt>
                <c:pt idx="1">
                  <c:v>131.486557</c:v>
                </c:pt>
                <c:pt idx="2">
                  <c:v>131.84461999999999</c:v>
                </c:pt>
                <c:pt idx="3">
                  <c:v>138.63278199999999</c:v>
                </c:pt>
              </c:numCache>
            </c:numRef>
          </c:val>
        </c:ser>
        <c:dLbls>
          <c:showLegendKey val="0"/>
          <c:showVal val="0"/>
          <c:showCatName val="0"/>
          <c:showSerName val="0"/>
          <c:showPercent val="0"/>
          <c:showBubbleSize val="0"/>
        </c:dLbls>
        <c:gapWidth val="50"/>
        <c:overlap val="100"/>
        <c:axId val="260025952"/>
        <c:axId val="260026512"/>
      </c:barChart>
      <c:catAx>
        <c:axId val="260025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60026512"/>
        <c:crosses val="autoZero"/>
        <c:auto val="1"/>
        <c:lblAlgn val="ctr"/>
        <c:lblOffset val="100"/>
        <c:noMultiLvlLbl val="0"/>
      </c:catAx>
      <c:valAx>
        <c:axId val="260026512"/>
        <c:scaling>
          <c:orientation val="minMax"/>
          <c:max val="18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60025952"/>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US" sz="1400" b="1" dirty="0">
                <a:solidFill>
                  <a:schemeClr val="tx1"/>
                </a:solidFill>
              </a:rPr>
              <a:t>storage</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en-US"/>
        </a:p>
      </c:txPr>
    </c:title>
    <c:autoTitleDeleted val="0"/>
    <c:plotArea>
      <c:layout/>
      <c:barChart>
        <c:barDir val="col"/>
        <c:grouping val="stacked"/>
        <c:varyColors val="0"/>
        <c:ser>
          <c:idx val="0"/>
          <c:order val="0"/>
          <c:tx>
            <c:strRef>
              <c:f>cap_storage!$B$10</c:f>
              <c:strCache>
                <c:ptCount val="1"/>
                <c:pt idx="0">
                  <c:v>Storage</c:v>
                </c:pt>
              </c:strCache>
            </c:strRef>
          </c:tx>
          <c:spPr>
            <a:solidFill>
              <a:srgbClr val="0096D7"/>
            </a:solidFill>
            <a:ln>
              <a:noFill/>
            </a:ln>
            <a:effectLst/>
          </c:spPr>
          <c:invertIfNegative val="0"/>
          <c:cat>
            <c:numRef>
              <c:f>cap_storage!$C$9:$F$9</c:f>
              <c:numCache>
                <c:formatCode>General</c:formatCode>
                <c:ptCount val="4"/>
                <c:pt idx="0">
                  <c:v>2020</c:v>
                </c:pt>
                <c:pt idx="1">
                  <c:v>2030</c:v>
                </c:pt>
                <c:pt idx="2">
                  <c:v>2040</c:v>
                </c:pt>
                <c:pt idx="3">
                  <c:v>2050</c:v>
                </c:pt>
              </c:numCache>
            </c:numRef>
          </c:cat>
          <c:val>
            <c:numRef>
              <c:f>cap_storage!$C$10:$F$10</c:f>
              <c:numCache>
                <c:formatCode>General</c:formatCode>
                <c:ptCount val="4"/>
                <c:pt idx="0">
                  <c:v>5.402901</c:v>
                </c:pt>
                <c:pt idx="1">
                  <c:v>26.912153</c:v>
                </c:pt>
                <c:pt idx="2">
                  <c:v>35.416316999999999</c:v>
                </c:pt>
                <c:pt idx="3">
                  <c:v>39.696326999999997</c:v>
                </c:pt>
              </c:numCache>
            </c:numRef>
          </c:val>
        </c:ser>
        <c:dLbls>
          <c:showLegendKey val="0"/>
          <c:showVal val="0"/>
          <c:showCatName val="0"/>
          <c:showSerName val="0"/>
          <c:showPercent val="0"/>
          <c:showBubbleSize val="0"/>
        </c:dLbls>
        <c:gapWidth val="50"/>
        <c:overlap val="100"/>
        <c:axId val="263813632"/>
        <c:axId val="263814192"/>
      </c:barChart>
      <c:catAx>
        <c:axId val="263813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63814192"/>
        <c:crosses val="autoZero"/>
        <c:auto val="1"/>
        <c:lblAlgn val="ctr"/>
        <c:lblOffset val="100"/>
        <c:noMultiLvlLbl val="0"/>
      </c:catAx>
      <c:valAx>
        <c:axId val="263814192"/>
        <c:scaling>
          <c:orientation val="minMax"/>
          <c:max val="18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63813632"/>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US" sz="1400" b="1" dirty="0">
                <a:solidFill>
                  <a:schemeClr val="tx1"/>
                </a:solidFill>
              </a:rPr>
              <a:t>solar </a:t>
            </a:r>
            <a:r>
              <a:rPr lang="en-US" sz="1400" b="1" dirty="0" smtClean="0">
                <a:solidFill>
                  <a:schemeClr val="tx1"/>
                </a:solidFill>
              </a:rPr>
              <a:t>photovoltaic</a:t>
            </a:r>
            <a:endParaRPr lang="en-US" sz="1400" b="1" dirty="0">
              <a:solidFill>
                <a:schemeClr val="tx1"/>
              </a:solidFill>
            </a:endParaRP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en-US"/>
        </a:p>
      </c:txPr>
    </c:title>
    <c:autoTitleDeleted val="0"/>
    <c:plotArea>
      <c:layout/>
      <c:barChart>
        <c:barDir val="col"/>
        <c:grouping val="stacked"/>
        <c:varyColors val="0"/>
        <c:ser>
          <c:idx val="0"/>
          <c:order val="0"/>
          <c:tx>
            <c:strRef>
              <c:f>cap_pv!$B$10</c:f>
              <c:strCache>
                <c:ptCount val="1"/>
                <c:pt idx="0">
                  <c:v>PV</c:v>
                </c:pt>
              </c:strCache>
            </c:strRef>
          </c:tx>
          <c:spPr>
            <a:solidFill>
              <a:srgbClr val="FFC702"/>
            </a:solidFill>
            <a:ln>
              <a:noFill/>
            </a:ln>
            <a:effectLst/>
          </c:spPr>
          <c:invertIfNegative val="0"/>
          <c:cat>
            <c:numRef>
              <c:f>cap_pv!$C$9:$F$9</c:f>
              <c:numCache>
                <c:formatCode>General</c:formatCode>
                <c:ptCount val="4"/>
                <c:pt idx="0">
                  <c:v>2020</c:v>
                </c:pt>
                <c:pt idx="1">
                  <c:v>2030</c:v>
                </c:pt>
                <c:pt idx="2">
                  <c:v>2040</c:v>
                </c:pt>
                <c:pt idx="3">
                  <c:v>2050</c:v>
                </c:pt>
              </c:numCache>
            </c:numRef>
          </c:cat>
          <c:val>
            <c:numRef>
              <c:f>cap_pv!$C$10:$F$10</c:f>
              <c:numCache>
                <c:formatCode>General</c:formatCode>
                <c:ptCount val="4"/>
                <c:pt idx="0">
                  <c:v>45.302402000000001</c:v>
                </c:pt>
                <c:pt idx="1">
                  <c:v>63.12059</c:v>
                </c:pt>
                <c:pt idx="2">
                  <c:v>128.67021199999999</c:v>
                </c:pt>
                <c:pt idx="3">
                  <c:v>172.350739</c:v>
                </c:pt>
              </c:numCache>
            </c:numRef>
          </c:val>
        </c:ser>
        <c:dLbls>
          <c:showLegendKey val="0"/>
          <c:showVal val="0"/>
          <c:showCatName val="0"/>
          <c:showSerName val="0"/>
          <c:showPercent val="0"/>
          <c:showBubbleSize val="0"/>
        </c:dLbls>
        <c:gapWidth val="50"/>
        <c:overlap val="100"/>
        <c:axId val="263816432"/>
        <c:axId val="263816992"/>
      </c:barChart>
      <c:catAx>
        <c:axId val="263816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63816992"/>
        <c:crosses val="autoZero"/>
        <c:auto val="1"/>
        <c:lblAlgn val="ctr"/>
        <c:lblOffset val="100"/>
        <c:noMultiLvlLbl val="0"/>
      </c:catAx>
      <c:valAx>
        <c:axId val="263816992"/>
        <c:scaling>
          <c:orientation val="minMax"/>
          <c:max val="18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63816432"/>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00976683038895E-2"/>
          <c:y val="0.18496664746175021"/>
          <c:w val="0.88467136496354881"/>
          <c:h val="0.58409960950003204"/>
        </c:manualLayout>
      </c:layout>
      <c:barChart>
        <c:barDir val="col"/>
        <c:grouping val="stacked"/>
        <c:varyColors val="0"/>
        <c:ser>
          <c:idx val="0"/>
          <c:order val="0"/>
          <c:tx>
            <c:strRef>
              <c:f>PV_byRegion!$E$27:$E$28</c:f>
              <c:strCache>
                <c:ptCount val="2"/>
                <c:pt idx="0">
                  <c:v>utility-scale</c:v>
                </c:pt>
                <c:pt idx="1">
                  <c:v>Texas</c:v>
                </c:pt>
              </c:strCache>
            </c:strRef>
          </c:tx>
          <c:spPr>
            <a:solidFill>
              <a:schemeClr val="accent3"/>
            </a:solidFill>
            <a:ln>
              <a:noFill/>
            </a:ln>
            <a:effectLst/>
          </c:spPr>
          <c:invertIfNegative val="0"/>
          <c:cat>
            <c:numRef>
              <c:f>PV_byRegion!$D$29:$D$47</c:f>
              <c:numCache>
                <c:formatCode>General</c:formatCode>
                <c:ptCount val="19"/>
                <c:pt idx="1">
                  <c:v>2010</c:v>
                </c:pt>
                <c:pt idx="5">
                  <c:v>2020</c:v>
                </c:pt>
                <c:pt idx="9">
                  <c:v>2030</c:v>
                </c:pt>
                <c:pt idx="13">
                  <c:v>2040</c:v>
                </c:pt>
                <c:pt idx="17">
                  <c:v>2050</c:v>
                </c:pt>
              </c:numCache>
            </c:numRef>
          </c:cat>
          <c:val>
            <c:numRef>
              <c:f>PV_byRegion!$E$29:$E$47</c:f>
              <c:numCache>
                <c:formatCode>General</c:formatCode>
                <c:ptCount val="19"/>
                <c:pt idx="0">
                  <c:v>8.0000000000000002E-3</c:v>
                </c:pt>
                <c:pt idx="4">
                  <c:v>4.2554800000000004</c:v>
                </c:pt>
                <c:pt idx="8">
                  <c:v>6.0192100000000002</c:v>
                </c:pt>
                <c:pt idx="12">
                  <c:v>18.135300000000001</c:v>
                </c:pt>
                <c:pt idx="16">
                  <c:v>19.250399999999999</c:v>
                </c:pt>
              </c:numCache>
            </c:numRef>
          </c:val>
        </c:ser>
        <c:ser>
          <c:idx val="1"/>
          <c:order val="1"/>
          <c:tx>
            <c:strRef>
              <c:f>PV_byRegion!$F$27:$F$28</c:f>
              <c:strCache>
                <c:ptCount val="2"/>
                <c:pt idx="0">
                  <c:v>utility-scale</c:v>
                </c:pt>
                <c:pt idx="1">
                  <c:v>EIC</c:v>
                </c:pt>
              </c:strCache>
            </c:strRef>
          </c:tx>
          <c:spPr>
            <a:solidFill>
              <a:schemeClr val="accent4"/>
            </a:solidFill>
            <a:ln>
              <a:noFill/>
            </a:ln>
            <a:effectLst/>
          </c:spPr>
          <c:invertIfNegative val="0"/>
          <c:cat>
            <c:numRef>
              <c:f>PV_byRegion!$D$29:$D$47</c:f>
              <c:numCache>
                <c:formatCode>General</c:formatCode>
                <c:ptCount val="19"/>
                <c:pt idx="1">
                  <c:v>2010</c:v>
                </c:pt>
                <c:pt idx="5">
                  <c:v>2020</c:v>
                </c:pt>
                <c:pt idx="9">
                  <c:v>2030</c:v>
                </c:pt>
                <c:pt idx="13">
                  <c:v>2040</c:v>
                </c:pt>
                <c:pt idx="17">
                  <c:v>2050</c:v>
                </c:pt>
              </c:numCache>
            </c:numRef>
          </c:cat>
          <c:val>
            <c:numRef>
              <c:f>PV_byRegion!$F$29:$F$47</c:f>
              <c:numCache>
                <c:formatCode>General</c:formatCode>
                <c:ptCount val="19"/>
                <c:pt idx="2">
                  <c:v>0.14700000000000002</c:v>
                </c:pt>
                <c:pt idx="6">
                  <c:v>35.114269999999998</c:v>
                </c:pt>
                <c:pt idx="10">
                  <c:v>66.57414</c:v>
                </c:pt>
                <c:pt idx="14">
                  <c:v>203.11308</c:v>
                </c:pt>
                <c:pt idx="18">
                  <c:v>272.26049999999998</c:v>
                </c:pt>
              </c:numCache>
            </c:numRef>
          </c:val>
        </c:ser>
        <c:ser>
          <c:idx val="2"/>
          <c:order val="2"/>
          <c:tx>
            <c:strRef>
              <c:f>PV_byRegion!$G$27:$G$28</c:f>
              <c:strCache>
                <c:ptCount val="2"/>
                <c:pt idx="0">
                  <c:v>utility-scale</c:v>
                </c:pt>
                <c:pt idx="1">
                  <c:v>WIC</c:v>
                </c:pt>
              </c:strCache>
            </c:strRef>
          </c:tx>
          <c:spPr>
            <a:solidFill>
              <a:schemeClr val="accent1"/>
            </a:solidFill>
            <a:ln>
              <a:noFill/>
            </a:ln>
            <a:effectLst/>
          </c:spPr>
          <c:invertIfNegative val="0"/>
          <c:cat>
            <c:numRef>
              <c:f>PV_byRegion!$D$29:$D$47</c:f>
              <c:numCache>
                <c:formatCode>General</c:formatCode>
                <c:ptCount val="19"/>
                <c:pt idx="1">
                  <c:v>2010</c:v>
                </c:pt>
                <c:pt idx="5">
                  <c:v>2020</c:v>
                </c:pt>
                <c:pt idx="9">
                  <c:v>2030</c:v>
                </c:pt>
                <c:pt idx="13">
                  <c:v>2040</c:v>
                </c:pt>
                <c:pt idx="17">
                  <c:v>2050</c:v>
                </c:pt>
              </c:numCache>
            </c:numRef>
          </c:cat>
          <c:val>
            <c:numRef>
              <c:f>PV_byRegion!$G$29:$G$46</c:f>
              <c:numCache>
                <c:formatCode>General</c:formatCode>
                <c:ptCount val="18"/>
                <c:pt idx="1">
                  <c:v>0.22099999999999997</c:v>
                </c:pt>
                <c:pt idx="5">
                  <c:v>51.954549999999998</c:v>
                </c:pt>
                <c:pt idx="9">
                  <c:v>66.351649999999992</c:v>
                </c:pt>
                <c:pt idx="13">
                  <c:v>86.56562000000001</c:v>
                </c:pt>
                <c:pt idx="17">
                  <c:v>117.4791</c:v>
                </c:pt>
              </c:numCache>
            </c:numRef>
          </c:val>
        </c:ser>
        <c:ser>
          <c:idx val="3"/>
          <c:order val="3"/>
          <c:tx>
            <c:strRef>
              <c:f>PV_byRegion!$H$27:$H$28</c:f>
              <c:strCache>
                <c:ptCount val="2"/>
                <c:pt idx="0">
                  <c:v>small-scale</c:v>
                </c:pt>
                <c:pt idx="1">
                  <c:v>Texas</c:v>
                </c:pt>
              </c:strCache>
            </c:strRef>
          </c:tx>
          <c:spPr>
            <a:solidFill>
              <a:schemeClr val="accent3">
                <a:lumMod val="60000"/>
                <a:lumOff val="40000"/>
              </a:schemeClr>
            </a:solidFill>
            <a:ln>
              <a:noFill/>
            </a:ln>
            <a:effectLst/>
          </c:spPr>
          <c:invertIfNegative val="0"/>
          <c:cat>
            <c:numRef>
              <c:f>PV_byRegion!$D$29:$D$47</c:f>
              <c:numCache>
                <c:formatCode>General</c:formatCode>
                <c:ptCount val="19"/>
                <c:pt idx="1">
                  <c:v>2010</c:v>
                </c:pt>
                <c:pt idx="5">
                  <c:v>2020</c:v>
                </c:pt>
                <c:pt idx="9">
                  <c:v>2030</c:v>
                </c:pt>
                <c:pt idx="13">
                  <c:v>2040</c:v>
                </c:pt>
                <c:pt idx="17">
                  <c:v>2050</c:v>
                </c:pt>
              </c:numCache>
            </c:numRef>
          </c:cat>
          <c:val>
            <c:numRef>
              <c:f>PV_byRegion!$H$29:$H$47</c:f>
              <c:numCache>
                <c:formatCode>General</c:formatCode>
                <c:ptCount val="19"/>
                <c:pt idx="0">
                  <c:v>2.0983000000000002E-2</c:v>
                </c:pt>
                <c:pt idx="4">
                  <c:v>1.01905</c:v>
                </c:pt>
                <c:pt idx="8">
                  <c:v>3.5552700000000002</c:v>
                </c:pt>
                <c:pt idx="12">
                  <c:v>10.618399999999999</c:v>
                </c:pt>
                <c:pt idx="16">
                  <c:v>23.853100000000001</c:v>
                </c:pt>
              </c:numCache>
            </c:numRef>
          </c:val>
        </c:ser>
        <c:ser>
          <c:idx val="4"/>
          <c:order val="4"/>
          <c:tx>
            <c:strRef>
              <c:f>PV_byRegion!$I$27:$I$28</c:f>
              <c:strCache>
                <c:ptCount val="2"/>
                <c:pt idx="0">
                  <c:v>small-scale</c:v>
                </c:pt>
                <c:pt idx="1">
                  <c:v>EIC</c:v>
                </c:pt>
              </c:strCache>
            </c:strRef>
          </c:tx>
          <c:spPr>
            <a:solidFill>
              <a:schemeClr val="accent4">
                <a:lumMod val="60000"/>
                <a:lumOff val="40000"/>
              </a:schemeClr>
            </a:solidFill>
            <a:ln>
              <a:noFill/>
            </a:ln>
            <a:effectLst/>
          </c:spPr>
          <c:invertIfNegative val="0"/>
          <c:cat>
            <c:numRef>
              <c:f>PV_byRegion!$D$29:$D$47</c:f>
              <c:numCache>
                <c:formatCode>General</c:formatCode>
                <c:ptCount val="19"/>
                <c:pt idx="1">
                  <c:v>2010</c:v>
                </c:pt>
                <c:pt idx="5">
                  <c:v>2020</c:v>
                </c:pt>
                <c:pt idx="9">
                  <c:v>2030</c:v>
                </c:pt>
                <c:pt idx="13">
                  <c:v>2040</c:v>
                </c:pt>
                <c:pt idx="17">
                  <c:v>2050</c:v>
                </c:pt>
              </c:numCache>
            </c:numRef>
          </c:cat>
          <c:val>
            <c:numRef>
              <c:f>PV_byRegion!$I$29:$I$47</c:f>
              <c:numCache>
                <c:formatCode>General</c:formatCode>
                <c:ptCount val="19"/>
                <c:pt idx="2">
                  <c:v>0.63561800000000024</c:v>
                </c:pt>
                <c:pt idx="6">
                  <c:v>18.729500000000002</c:v>
                </c:pt>
                <c:pt idx="10">
                  <c:v>40.753539999999994</c:v>
                </c:pt>
                <c:pt idx="14">
                  <c:v>84.976820000000018</c:v>
                </c:pt>
                <c:pt idx="18">
                  <c:v>154.83239999999998</c:v>
                </c:pt>
              </c:numCache>
            </c:numRef>
          </c:val>
        </c:ser>
        <c:ser>
          <c:idx val="5"/>
          <c:order val="5"/>
          <c:tx>
            <c:strRef>
              <c:f>PV_byRegion!$J$27:$J$28</c:f>
              <c:strCache>
                <c:ptCount val="2"/>
                <c:pt idx="0">
                  <c:v>small-scale</c:v>
                </c:pt>
                <c:pt idx="1">
                  <c:v>WIC</c:v>
                </c:pt>
              </c:strCache>
            </c:strRef>
          </c:tx>
          <c:spPr>
            <a:solidFill>
              <a:schemeClr val="accent1">
                <a:lumMod val="60000"/>
                <a:lumOff val="40000"/>
              </a:schemeClr>
            </a:solidFill>
            <a:ln>
              <a:noFill/>
            </a:ln>
            <a:effectLst/>
          </c:spPr>
          <c:invertIfNegative val="0"/>
          <c:cat>
            <c:numRef>
              <c:f>PV_byRegion!$D$29:$D$47</c:f>
              <c:numCache>
                <c:formatCode>General</c:formatCode>
                <c:ptCount val="19"/>
                <c:pt idx="1">
                  <c:v>2010</c:v>
                </c:pt>
                <c:pt idx="5">
                  <c:v>2020</c:v>
                </c:pt>
                <c:pt idx="9">
                  <c:v>2030</c:v>
                </c:pt>
                <c:pt idx="13">
                  <c:v>2040</c:v>
                </c:pt>
                <c:pt idx="17">
                  <c:v>2050</c:v>
                </c:pt>
              </c:numCache>
            </c:numRef>
          </c:cat>
          <c:val>
            <c:numRef>
              <c:f>PV_byRegion!$J$29:$J$46</c:f>
              <c:numCache>
                <c:formatCode>General</c:formatCode>
                <c:ptCount val="18"/>
                <c:pt idx="1">
                  <c:v>1.8425389999999999</c:v>
                </c:pt>
                <c:pt idx="5">
                  <c:v>28.326450000000001</c:v>
                </c:pt>
                <c:pt idx="9">
                  <c:v>61.809190000000001</c:v>
                </c:pt>
                <c:pt idx="13">
                  <c:v>112.97677999999999</c:v>
                </c:pt>
                <c:pt idx="17">
                  <c:v>188.31049999999999</c:v>
                </c:pt>
              </c:numCache>
            </c:numRef>
          </c:val>
        </c:ser>
        <c:dLbls>
          <c:showLegendKey val="0"/>
          <c:showVal val="0"/>
          <c:showCatName val="0"/>
          <c:showSerName val="0"/>
          <c:showPercent val="0"/>
          <c:showBubbleSize val="0"/>
        </c:dLbls>
        <c:gapWidth val="10"/>
        <c:overlap val="100"/>
        <c:axId val="263822032"/>
        <c:axId val="263822592"/>
      </c:barChart>
      <c:catAx>
        <c:axId val="263822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63822592"/>
        <c:crossesAt val="0"/>
        <c:auto val="1"/>
        <c:lblAlgn val="ctr"/>
        <c:lblOffset val="100"/>
        <c:noMultiLvlLbl val="0"/>
      </c:catAx>
      <c:valAx>
        <c:axId val="2638225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63822032"/>
        <c:crossesAt val="4"/>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1603218701867029E-2"/>
          <c:y val="6.0813901329818433E-2"/>
          <c:w val="0.77924680073126129"/>
          <c:h val="0.84947531865265313"/>
        </c:manualLayout>
      </c:layout>
      <c:lineChart>
        <c:grouping val="standard"/>
        <c:varyColors val="0"/>
        <c:ser>
          <c:idx val="5"/>
          <c:order val="0"/>
          <c:tx>
            <c:strRef>
              <c:f>Production_fuels!$K$8</c:f>
              <c:strCache>
                <c:ptCount val="1"/>
                <c:pt idx="0">
                  <c:v>natural gas plant liquids</c:v>
                </c:pt>
              </c:strCache>
            </c:strRef>
          </c:tx>
          <c:spPr>
            <a:ln w="22225" cap="rnd">
              <a:solidFill>
                <a:srgbClr val="BD732A"/>
              </a:solidFill>
              <a:round/>
            </a:ln>
            <a:effectLst/>
          </c:spPr>
          <c:marker>
            <c:symbol val="none"/>
          </c:marker>
          <c:cat>
            <c:numRef>
              <c:f>Production_fuels!$AQ$1:$CY$1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Production_fuels!$AQ$8:$CY$8</c:f>
              <c:numCache>
                <c:formatCode>0</c:formatCode>
                <c:ptCount val="61"/>
                <c:pt idx="0">
                  <c:v>2.1747139999999998</c:v>
                </c:pt>
                <c:pt idx="1">
                  <c:v>2.3057400000000001</c:v>
                </c:pt>
                <c:pt idx="2">
                  <c:v>2.3629609999999999</c:v>
                </c:pt>
                <c:pt idx="3">
                  <c:v>2.4080020000000002</c:v>
                </c:pt>
                <c:pt idx="4">
                  <c:v>2.3909790000000002</c:v>
                </c:pt>
                <c:pt idx="5">
                  <c:v>2.4415830000000001</c:v>
                </c:pt>
                <c:pt idx="6">
                  <c:v>2.5299100000000001</c:v>
                </c:pt>
                <c:pt idx="7">
                  <c:v>2.4952070000000002</c:v>
                </c:pt>
                <c:pt idx="8">
                  <c:v>2.4204590000000001</c:v>
                </c:pt>
                <c:pt idx="9">
                  <c:v>2.5276489999999998</c:v>
                </c:pt>
                <c:pt idx="10">
                  <c:v>2.610916</c:v>
                </c:pt>
                <c:pt idx="11">
                  <c:v>2.5471360000000001</c:v>
                </c:pt>
                <c:pt idx="12">
                  <c:v>2.5591680000000001</c:v>
                </c:pt>
                <c:pt idx="13">
                  <c:v>2.34626</c:v>
                </c:pt>
                <c:pt idx="14">
                  <c:v>2.4658500000000001</c:v>
                </c:pt>
                <c:pt idx="15">
                  <c:v>2.3338420000000002</c:v>
                </c:pt>
                <c:pt idx="16">
                  <c:v>2.355836</c:v>
                </c:pt>
                <c:pt idx="17">
                  <c:v>2.4085890000000001</c:v>
                </c:pt>
                <c:pt idx="18">
                  <c:v>2.4193579999999999</c:v>
                </c:pt>
                <c:pt idx="19">
                  <c:v>2.573782</c:v>
                </c:pt>
                <c:pt idx="20">
                  <c:v>2.781288</c:v>
                </c:pt>
                <c:pt idx="21">
                  <c:v>2.9701520000000001</c:v>
                </c:pt>
                <c:pt idx="22">
                  <c:v>3.2458499999999999</c:v>
                </c:pt>
                <c:pt idx="23">
                  <c:v>3.5322260000000001</c:v>
                </c:pt>
                <c:pt idx="24">
                  <c:v>4.0964090000000004</c:v>
                </c:pt>
                <c:pt idx="25">
                  <c:v>4.5674890000000001</c:v>
                </c:pt>
                <c:pt idx="26">
                  <c:v>4.7778080000000003</c:v>
                </c:pt>
                <c:pt idx="27">
                  <c:v>5.038462</c:v>
                </c:pt>
                <c:pt idx="28">
                  <c:v>5.6485979999999998</c:v>
                </c:pt>
                <c:pt idx="29">
                  <c:v>5.9400190000000004</c:v>
                </c:pt>
                <c:pt idx="30">
                  <c:v>6.2733040000000004</c:v>
                </c:pt>
                <c:pt idx="31">
                  <c:v>6.5600810000000003</c:v>
                </c:pt>
                <c:pt idx="32">
                  <c:v>6.6307260000000001</c:v>
                </c:pt>
                <c:pt idx="33">
                  <c:v>6.6762759999999997</c:v>
                </c:pt>
                <c:pt idx="34">
                  <c:v>6.755922</c:v>
                </c:pt>
                <c:pt idx="35">
                  <c:v>6.8420940000000003</c:v>
                </c:pt>
                <c:pt idx="36">
                  <c:v>6.944528</c:v>
                </c:pt>
                <c:pt idx="37">
                  <c:v>7.0189909999999998</c:v>
                </c:pt>
                <c:pt idx="38">
                  <c:v>7.0891070000000003</c:v>
                </c:pt>
                <c:pt idx="39">
                  <c:v>7.0762099999999997</c:v>
                </c:pt>
                <c:pt idx="40">
                  <c:v>7.130058</c:v>
                </c:pt>
                <c:pt idx="41">
                  <c:v>7.15855</c:v>
                </c:pt>
                <c:pt idx="42">
                  <c:v>7.1776280000000003</c:v>
                </c:pt>
                <c:pt idx="43">
                  <c:v>7.2025730000000001</c:v>
                </c:pt>
                <c:pt idx="44">
                  <c:v>7.2285630000000003</c:v>
                </c:pt>
                <c:pt idx="45">
                  <c:v>7.2314600000000002</c:v>
                </c:pt>
                <c:pt idx="46">
                  <c:v>7.1855010000000004</c:v>
                </c:pt>
                <c:pt idx="47">
                  <c:v>7.2732270000000003</c:v>
                </c:pt>
                <c:pt idx="48">
                  <c:v>7.2160719999999996</c:v>
                </c:pt>
                <c:pt idx="49">
                  <c:v>7.2357240000000003</c:v>
                </c:pt>
                <c:pt idx="50">
                  <c:v>7.2757009999999998</c:v>
                </c:pt>
                <c:pt idx="51">
                  <c:v>7.2842950000000002</c:v>
                </c:pt>
                <c:pt idx="52">
                  <c:v>7.2908439999999999</c:v>
                </c:pt>
                <c:pt idx="53">
                  <c:v>7.3125790000000004</c:v>
                </c:pt>
                <c:pt idx="54">
                  <c:v>7.3278549999999996</c:v>
                </c:pt>
                <c:pt idx="55">
                  <c:v>7.3185209999999996</c:v>
                </c:pt>
                <c:pt idx="56">
                  <c:v>7.3362999999999996</c:v>
                </c:pt>
                <c:pt idx="57">
                  <c:v>7.3666179999999999</c:v>
                </c:pt>
                <c:pt idx="58">
                  <c:v>7.3820560000000004</c:v>
                </c:pt>
                <c:pt idx="59">
                  <c:v>7.3789239999999996</c:v>
                </c:pt>
                <c:pt idx="60">
                  <c:v>7.3991280000000001</c:v>
                </c:pt>
              </c:numCache>
            </c:numRef>
          </c:val>
          <c:smooth val="0"/>
        </c:ser>
        <c:ser>
          <c:idx val="1"/>
          <c:order val="1"/>
          <c:tx>
            <c:strRef>
              <c:f>Production_fuels!$K$6</c:f>
              <c:strCache>
                <c:ptCount val="1"/>
                <c:pt idx="0">
                  <c:v>nuclear</c:v>
                </c:pt>
              </c:strCache>
            </c:strRef>
          </c:tx>
          <c:spPr>
            <a:ln w="22225" cap="rnd">
              <a:solidFill>
                <a:srgbClr val="A33340"/>
              </a:solidFill>
              <a:round/>
            </a:ln>
            <a:effectLst/>
          </c:spPr>
          <c:marker>
            <c:symbol val="none"/>
          </c:marker>
          <c:cat>
            <c:numRef>
              <c:f>Production_fuels!$AQ$1:$CY$1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Production_fuels!$AQ$6:$CY$6</c:f>
              <c:numCache>
                <c:formatCode>0</c:formatCode>
                <c:ptCount val="61"/>
                <c:pt idx="0">
                  <c:v>6.1043500000000002</c:v>
                </c:pt>
                <c:pt idx="1">
                  <c:v>6.4221320000000004</c:v>
                </c:pt>
                <c:pt idx="2">
                  <c:v>6.4792059999999996</c:v>
                </c:pt>
                <c:pt idx="3">
                  <c:v>6.4104989999999997</c:v>
                </c:pt>
                <c:pt idx="4">
                  <c:v>6.6938769999999996</c:v>
                </c:pt>
                <c:pt idx="5">
                  <c:v>7.0754359999999998</c:v>
                </c:pt>
                <c:pt idx="6">
                  <c:v>7.0866740000000004</c:v>
                </c:pt>
                <c:pt idx="7">
                  <c:v>6.5969920000000002</c:v>
                </c:pt>
                <c:pt idx="8">
                  <c:v>7.0678089999999996</c:v>
                </c:pt>
                <c:pt idx="9">
                  <c:v>7.6102559999999997</c:v>
                </c:pt>
                <c:pt idx="10">
                  <c:v>7.862349</c:v>
                </c:pt>
                <c:pt idx="11">
                  <c:v>8.0288529999999998</c:v>
                </c:pt>
                <c:pt idx="12">
                  <c:v>8.145429</c:v>
                </c:pt>
                <c:pt idx="13">
                  <c:v>7.9596220000000004</c:v>
                </c:pt>
                <c:pt idx="14">
                  <c:v>8.2227739999999994</c:v>
                </c:pt>
                <c:pt idx="15">
                  <c:v>8.1608099999999997</c:v>
                </c:pt>
                <c:pt idx="16">
                  <c:v>8.2146260000000009</c:v>
                </c:pt>
                <c:pt idx="17">
                  <c:v>8.4585889999999999</c:v>
                </c:pt>
                <c:pt idx="18">
                  <c:v>8.4264910000000004</c:v>
                </c:pt>
                <c:pt idx="19">
                  <c:v>8.3552199999999992</c:v>
                </c:pt>
                <c:pt idx="20">
                  <c:v>8.4344330000000003</c:v>
                </c:pt>
                <c:pt idx="21">
                  <c:v>8.2686980000000005</c:v>
                </c:pt>
                <c:pt idx="22">
                  <c:v>8.0618219999999994</c:v>
                </c:pt>
                <c:pt idx="23">
                  <c:v>8.2444330000000008</c:v>
                </c:pt>
                <c:pt idx="24">
                  <c:v>8.3375590000000006</c:v>
                </c:pt>
                <c:pt idx="25">
                  <c:v>8.3368859999999998</c:v>
                </c:pt>
                <c:pt idx="26">
                  <c:v>8.4221120000000003</c:v>
                </c:pt>
                <c:pt idx="27">
                  <c:v>8.287642</c:v>
                </c:pt>
                <c:pt idx="28">
                  <c:v>8.3367710000000006</c:v>
                </c:pt>
                <c:pt idx="29">
                  <c:v>8.2434360000000009</c:v>
                </c:pt>
                <c:pt idx="30">
                  <c:v>7.9983149999999998</c:v>
                </c:pt>
                <c:pt idx="31">
                  <c:v>7.9621310000000003</c:v>
                </c:pt>
                <c:pt idx="32">
                  <c:v>7.9861269999999998</c:v>
                </c:pt>
                <c:pt idx="33">
                  <c:v>7.7932519999999998</c:v>
                </c:pt>
                <c:pt idx="34">
                  <c:v>7.7285159999999999</c:v>
                </c:pt>
                <c:pt idx="35">
                  <c:v>7.5163169999999999</c:v>
                </c:pt>
                <c:pt idx="36">
                  <c:v>7.4231230000000004</c:v>
                </c:pt>
                <c:pt idx="37">
                  <c:v>7.4230049999999999</c:v>
                </c:pt>
                <c:pt idx="38">
                  <c:v>7.4126810000000001</c:v>
                </c:pt>
                <c:pt idx="39">
                  <c:v>7.3860349999999997</c:v>
                </c:pt>
                <c:pt idx="40">
                  <c:v>7.278994</c:v>
                </c:pt>
                <c:pt idx="41">
                  <c:v>7.2035099999999996</c:v>
                </c:pt>
                <c:pt idx="42">
                  <c:v>7.2127179999999997</c:v>
                </c:pt>
                <c:pt idx="43">
                  <c:v>7.1857389999999999</c:v>
                </c:pt>
                <c:pt idx="44">
                  <c:v>7.0202080000000002</c:v>
                </c:pt>
                <c:pt idx="45">
                  <c:v>6.993385</c:v>
                </c:pt>
                <c:pt idx="46">
                  <c:v>6.914237</c:v>
                </c:pt>
                <c:pt idx="47">
                  <c:v>6.9041600000000001</c:v>
                </c:pt>
                <c:pt idx="48">
                  <c:v>6.9170670000000003</c:v>
                </c:pt>
                <c:pt idx="49">
                  <c:v>6.9397900000000003</c:v>
                </c:pt>
                <c:pt idx="50">
                  <c:v>6.963419</c:v>
                </c:pt>
                <c:pt idx="51">
                  <c:v>6.9641409999999997</c:v>
                </c:pt>
                <c:pt idx="52">
                  <c:v>6.9465820000000003</c:v>
                </c:pt>
                <c:pt idx="53">
                  <c:v>6.9290289999999999</c:v>
                </c:pt>
                <c:pt idx="54">
                  <c:v>6.9146599999999996</c:v>
                </c:pt>
                <c:pt idx="55">
                  <c:v>6.8557899999999998</c:v>
                </c:pt>
                <c:pt idx="56">
                  <c:v>6.7982339999999999</c:v>
                </c:pt>
                <c:pt idx="57">
                  <c:v>6.7685880000000003</c:v>
                </c:pt>
                <c:pt idx="58">
                  <c:v>6.7559480000000001</c:v>
                </c:pt>
                <c:pt idx="59">
                  <c:v>6.7559480000000001</c:v>
                </c:pt>
                <c:pt idx="60">
                  <c:v>6.6412440000000004</c:v>
                </c:pt>
              </c:numCache>
            </c:numRef>
          </c:val>
          <c:smooth val="0"/>
        </c:ser>
        <c:ser>
          <c:idx val="4"/>
          <c:order val="2"/>
          <c:tx>
            <c:strRef>
              <c:f>Production_fuels!$K$7</c:f>
              <c:strCache>
                <c:ptCount val="1"/>
                <c:pt idx="0">
                  <c:v>hydro</c:v>
                </c:pt>
              </c:strCache>
            </c:strRef>
          </c:tx>
          <c:spPr>
            <a:ln w="22225" cap="rnd">
              <a:solidFill>
                <a:srgbClr val="0070C0"/>
              </a:solidFill>
              <a:round/>
            </a:ln>
            <a:effectLst/>
          </c:spPr>
          <c:marker>
            <c:symbol val="none"/>
          </c:marker>
          <c:cat>
            <c:numRef>
              <c:f>Production_fuels!$AQ$1:$CY$1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Production_fuels!$AQ$7:$CY$7</c:f>
              <c:numCache>
                <c:formatCode>0</c:formatCode>
                <c:ptCount val="61"/>
                <c:pt idx="0">
                  <c:v>3.0463909999999998</c:v>
                </c:pt>
                <c:pt idx="1">
                  <c:v>3.015943</c:v>
                </c:pt>
                <c:pt idx="2">
                  <c:v>2.6174360000000001</c:v>
                </c:pt>
                <c:pt idx="3">
                  <c:v>2.891613</c:v>
                </c:pt>
                <c:pt idx="4">
                  <c:v>2.6834570000000002</c:v>
                </c:pt>
                <c:pt idx="5">
                  <c:v>3.2053069999999999</c:v>
                </c:pt>
                <c:pt idx="6">
                  <c:v>3.5896560000000002</c:v>
                </c:pt>
                <c:pt idx="7">
                  <c:v>3.6404580000000002</c:v>
                </c:pt>
                <c:pt idx="8">
                  <c:v>3.2970540000000002</c:v>
                </c:pt>
                <c:pt idx="9">
                  <c:v>3.2675749999999999</c:v>
                </c:pt>
                <c:pt idx="10">
                  <c:v>2.8111160000000002</c:v>
                </c:pt>
                <c:pt idx="11">
                  <c:v>2.2418580000000001</c:v>
                </c:pt>
                <c:pt idx="12">
                  <c:v>2.6890170000000002</c:v>
                </c:pt>
                <c:pt idx="13">
                  <c:v>2.7925390000000001</c:v>
                </c:pt>
                <c:pt idx="14">
                  <c:v>2.6884679999999999</c:v>
                </c:pt>
                <c:pt idx="15">
                  <c:v>2.7029420000000002</c:v>
                </c:pt>
                <c:pt idx="16">
                  <c:v>2.8690349999999998</c:v>
                </c:pt>
                <c:pt idx="17">
                  <c:v>2.4463889999999999</c:v>
                </c:pt>
                <c:pt idx="18">
                  <c:v>2.5111080000000001</c:v>
                </c:pt>
                <c:pt idx="19">
                  <c:v>2.6688239999999999</c:v>
                </c:pt>
                <c:pt idx="20">
                  <c:v>2.5385409999999999</c:v>
                </c:pt>
                <c:pt idx="21">
                  <c:v>3.1028519999999999</c:v>
                </c:pt>
                <c:pt idx="22">
                  <c:v>2.6287020000000001</c:v>
                </c:pt>
                <c:pt idx="23">
                  <c:v>2.5623819999999999</c:v>
                </c:pt>
                <c:pt idx="24">
                  <c:v>2.466577</c:v>
                </c:pt>
                <c:pt idx="25">
                  <c:v>2.321177</c:v>
                </c:pt>
                <c:pt idx="26">
                  <c:v>2.4772639999999999</c:v>
                </c:pt>
                <c:pt idx="27">
                  <c:v>2.7322899999999999</c:v>
                </c:pt>
                <c:pt idx="28">
                  <c:v>2.4547729999999999</c:v>
                </c:pt>
                <c:pt idx="29">
                  <c:v>2.598868</c:v>
                </c:pt>
                <c:pt idx="30">
                  <c:v>2.734353</c:v>
                </c:pt>
                <c:pt idx="31">
                  <c:v>2.7338369999999999</c:v>
                </c:pt>
                <c:pt idx="32">
                  <c:v>2.7339829999999998</c:v>
                </c:pt>
                <c:pt idx="33">
                  <c:v>2.7354370000000001</c:v>
                </c:pt>
                <c:pt idx="34">
                  <c:v>2.7402389999999999</c:v>
                </c:pt>
                <c:pt idx="35">
                  <c:v>2.7401200000000001</c:v>
                </c:pt>
                <c:pt idx="36">
                  <c:v>2.7404549999999999</c:v>
                </c:pt>
                <c:pt idx="37">
                  <c:v>2.7404929999999998</c:v>
                </c:pt>
                <c:pt idx="38">
                  <c:v>2.7405409999999999</c:v>
                </c:pt>
                <c:pt idx="39">
                  <c:v>2.7405889999999999</c:v>
                </c:pt>
                <c:pt idx="40">
                  <c:v>2.7405879999999998</c:v>
                </c:pt>
                <c:pt idx="41">
                  <c:v>2.7405810000000002</c:v>
                </c:pt>
                <c:pt idx="42">
                  <c:v>2.7406009999999998</c:v>
                </c:pt>
                <c:pt idx="43">
                  <c:v>2.7425130000000002</c:v>
                </c:pt>
                <c:pt idx="44">
                  <c:v>2.7425410000000001</c:v>
                </c:pt>
                <c:pt idx="45">
                  <c:v>2.7425830000000002</c:v>
                </c:pt>
                <c:pt idx="46">
                  <c:v>2.743519</c:v>
                </c:pt>
                <c:pt idx="47">
                  <c:v>2.7439390000000001</c:v>
                </c:pt>
                <c:pt idx="48">
                  <c:v>2.7440540000000002</c:v>
                </c:pt>
                <c:pt idx="49">
                  <c:v>2.7441759999999999</c:v>
                </c:pt>
                <c:pt idx="50">
                  <c:v>2.7442319999999998</c:v>
                </c:pt>
                <c:pt idx="51">
                  <c:v>2.7444609999999998</c:v>
                </c:pt>
                <c:pt idx="52">
                  <c:v>2.7450990000000002</c:v>
                </c:pt>
                <c:pt idx="53">
                  <c:v>2.7453319999999999</c:v>
                </c:pt>
                <c:pt idx="54">
                  <c:v>2.7469579999999998</c:v>
                </c:pt>
                <c:pt idx="55">
                  <c:v>2.7501359999999999</c:v>
                </c:pt>
                <c:pt idx="56">
                  <c:v>2.7502399999999998</c:v>
                </c:pt>
                <c:pt idx="57">
                  <c:v>2.7503489999999999</c:v>
                </c:pt>
                <c:pt idx="58">
                  <c:v>2.75047</c:v>
                </c:pt>
                <c:pt idx="59">
                  <c:v>2.7515239999999999</c:v>
                </c:pt>
                <c:pt idx="60">
                  <c:v>2.7517109999999998</c:v>
                </c:pt>
              </c:numCache>
            </c:numRef>
          </c:val>
          <c:smooth val="0"/>
        </c:ser>
        <c:ser>
          <c:idx val="7"/>
          <c:order val="3"/>
          <c:tx>
            <c:strRef>
              <c:f>Production_fuels!$K$4</c:f>
              <c:strCache>
                <c:ptCount val="1"/>
                <c:pt idx="0">
                  <c:v>other renewable energy</c:v>
                </c:pt>
              </c:strCache>
            </c:strRef>
          </c:tx>
          <c:spPr>
            <a:ln w="22225" cap="rnd">
              <a:solidFill>
                <a:srgbClr val="5D9732"/>
              </a:solidFill>
              <a:round/>
            </a:ln>
            <a:effectLst/>
          </c:spPr>
          <c:marker>
            <c:symbol val="none"/>
          </c:marker>
          <c:cat>
            <c:numRef>
              <c:f>Production_fuels!$AQ$1:$CY$1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Production_fuels!$AQ$4:$CY$4</c:f>
              <c:numCache>
                <c:formatCode>0</c:formatCode>
                <c:ptCount val="61"/>
                <c:pt idx="0">
                  <c:v>2.9914472860000001</c:v>
                </c:pt>
                <c:pt idx="1">
                  <c:v>3.0495242599999997</c:v>
                </c:pt>
                <c:pt idx="2">
                  <c:v>3.2007440389999995</c:v>
                </c:pt>
                <c:pt idx="3">
                  <c:v>3.187872998</c:v>
                </c:pt>
                <c:pt idx="4">
                  <c:v>3.3012770209999998</c:v>
                </c:pt>
                <c:pt idx="5">
                  <c:v>3.349540417</c:v>
                </c:pt>
                <c:pt idx="6">
                  <c:v>3.4186810900000002</c:v>
                </c:pt>
                <c:pt idx="7">
                  <c:v>3.3738327929999996</c:v>
                </c:pt>
                <c:pt idx="8">
                  <c:v>3.1932335410000001</c:v>
                </c:pt>
                <c:pt idx="9">
                  <c:v>3.2454533510000001</c:v>
                </c:pt>
                <c:pt idx="10">
                  <c:v>3.287904084</c:v>
                </c:pt>
                <c:pt idx="11">
                  <c:v>2.917322864</c:v>
                </c:pt>
                <c:pt idx="12">
                  <c:v>3.0392738320000001</c:v>
                </c:pt>
                <c:pt idx="13">
                  <c:v>3.1475217400000002</c:v>
                </c:pt>
                <c:pt idx="14">
                  <c:v>3.3716631500000003</c:v>
                </c:pt>
                <c:pt idx="15">
                  <c:v>3.5154261579999999</c:v>
                </c:pt>
                <c:pt idx="16">
                  <c:v>3.7146931639999998</c:v>
                </c:pt>
                <c:pt idx="17">
                  <c:v>4.0613454110000005</c:v>
                </c:pt>
                <c:pt idx="18">
                  <c:v>4.6776606420000002</c:v>
                </c:pt>
                <c:pt idx="19">
                  <c:v>4.949056218</c:v>
                </c:pt>
                <c:pt idx="20">
                  <c:v>5.5355817119999999</c:v>
                </c:pt>
                <c:pt idx="21">
                  <c:v>5.9892158480000006</c:v>
                </c:pt>
                <c:pt idx="22">
                  <c:v>6.1111851499999998</c:v>
                </c:pt>
                <c:pt idx="23">
                  <c:v>6.6837877739999998</c:v>
                </c:pt>
                <c:pt idx="24">
                  <c:v>7.1359215910000007</c:v>
                </c:pt>
                <c:pt idx="25">
                  <c:v>7.1616645109999988</c:v>
                </c:pt>
                <c:pt idx="26">
                  <c:v>7.7510401919999996</c:v>
                </c:pt>
                <c:pt idx="27">
                  <c:v>8.9680599999999995</c:v>
                </c:pt>
                <c:pt idx="28">
                  <c:v>8.8976310000000005</c:v>
                </c:pt>
                <c:pt idx="29">
                  <c:v>9.1786080000000005</c:v>
                </c:pt>
                <c:pt idx="30">
                  <c:v>10.055272</c:v>
                </c:pt>
                <c:pt idx="31">
                  <c:v>10.521363999999998</c:v>
                </c:pt>
                <c:pt idx="32">
                  <c:v>10.816223000000001</c:v>
                </c:pt>
                <c:pt idx="33">
                  <c:v>11.011296000000002</c:v>
                </c:pt>
                <c:pt idx="34">
                  <c:v>11.109001999999998</c:v>
                </c:pt>
                <c:pt idx="35">
                  <c:v>11.186980000000002</c:v>
                </c:pt>
                <c:pt idx="36">
                  <c:v>11.113189999999999</c:v>
                </c:pt>
                <c:pt idx="37">
                  <c:v>11.227319</c:v>
                </c:pt>
                <c:pt idx="38">
                  <c:v>11.339068000000001</c:v>
                </c:pt>
                <c:pt idx="39">
                  <c:v>11.444184000000002</c:v>
                </c:pt>
                <c:pt idx="40">
                  <c:v>11.640026000000001</c:v>
                </c:pt>
                <c:pt idx="41">
                  <c:v>11.857899999999999</c:v>
                </c:pt>
                <c:pt idx="42">
                  <c:v>12.103566000000001</c:v>
                </c:pt>
                <c:pt idx="43">
                  <c:v>12.34619</c:v>
                </c:pt>
                <c:pt idx="44">
                  <c:v>12.628095</c:v>
                </c:pt>
                <c:pt idx="45">
                  <c:v>12.93988</c:v>
                </c:pt>
                <c:pt idx="46">
                  <c:v>13.119963</c:v>
                </c:pt>
                <c:pt idx="47">
                  <c:v>13.296116000000001</c:v>
                </c:pt>
                <c:pt idx="48">
                  <c:v>13.515224</c:v>
                </c:pt>
                <c:pt idx="49">
                  <c:v>13.678936999999999</c:v>
                </c:pt>
                <c:pt idx="50">
                  <c:v>13.780032</c:v>
                </c:pt>
                <c:pt idx="51">
                  <c:v>13.904890999999999</c:v>
                </c:pt>
                <c:pt idx="52">
                  <c:v>14.042643999999999</c:v>
                </c:pt>
                <c:pt idx="53">
                  <c:v>14.192207999999999</c:v>
                </c:pt>
                <c:pt idx="54">
                  <c:v>14.359665000000001</c:v>
                </c:pt>
                <c:pt idx="55">
                  <c:v>14.592500000000001</c:v>
                </c:pt>
                <c:pt idx="56">
                  <c:v>14.862127000000001</c:v>
                </c:pt>
                <c:pt idx="57">
                  <c:v>15.050592000000002</c:v>
                </c:pt>
                <c:pt idx="58">
                  <c:v>15.195705</c:v>
                </c:pt>
                <c:pt idx="59">
                  <c:v>15.305698</c:v>
                </c:pt>
                <c:pt idx="60">
                  <c:v>15.412754000000001</c:v>
                </c:pt>
              </c:numCache>
            </c:numRef>
          </c:val>
          <c:smooth val="0"/>
        </c:ser>
        <c:ser>
          <c:idx val="3"/>
          <c:order val="4"/>
          <c:tx>
            <c:strRef>
              <c:f>Production_fuels!$K$2</c:f>
              <c:strCache>
                <c:ptCount val="1"/>
                <c:pt idx="0">
                  <c:v>crude oil and lease condensate</c:v>
                </c:pt>
              </c:strCache>
            </c:strRef>
          </c:tx>
          <c:spPr>
            <a:ln w="22225" cap="rnd">
              <a:solidFill>
                <a:srgbClr val="BD732A">
                  <a:lumMod val="75000"/>
                </a:srgbClr>
              </a:solidFill>
              <a:round/>
            </a:ln>
            <a:effectLst/>
          </c:spPr>
          <c:marker>
            <c:symbol val="none"/>
          </c:marker>
          <c:cat>
            <c:numRef>
              <c:f>Production_fuels!$AQ$1:$CY$1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Production_fuels!$AQ$2:$CY$2</c:f>
              <c:numCache>
                <c:formatCode>0</c:formatCode>
                <c:ptCount val="61"/>
                <c:pt idx="0">
                  <c:v>15.571185</c:v>
                </c:pt>
                <c:pt idx="1">
                  <c:v>15.700825999999999</c:v>
                </c:pt>
                <c:pt idx="2">
                  <c:v>15.222863</c:v>
                </c:pt>
                <c:pt idx="3">
                  <c:v>14.494389999999999</c:v>
                </c:pt>
                <c:pt idx="4">
                  <c:v>14.102563</c:v>
                </c:pt>
                <c:pt idx="5">
                  <c:v>13.886756999999999</c:v>
                </c:pt>
                <c:pt idx="6">
                  <c:v>13.722899</c:v>
                </c:pt>
                <c:pt idx="7">
                  <c:v>13.65802</c:v>
                </c:pt>
                <c:pt idx="8">
                  <c:v>13.23513</c:v>
                </c:pt>
                <c:pt idx="9">
                  <c:v>12.451046</c:v>
                </c:pt>
                <c:pt idx="10">
                  <c:v>12.358101</c:v>
                </c:pt>
                <c:pt idx="11">
                  <c:v>12.281566</c:v>
                </c:pt>
                <c:pt idx="12">
                  <c:v>12.160213000000001</c:v>
                </c:pt>
                <c:pt idx="13">
                  <c:v>11.959568000000001</c:v>
                </c:pt>
                <c:pt idx="14">
                  <c:v>11.550086</c:v>
                </c:pt>
                <c:pt idx="15">
                  <c:v>10.974152</c:v>
                </c:pt>
                <c:pt idx="16">
                  <c:v>10.766775000000001</c:v>
                </c:pt>
                <c:pt idx="17">
                  <c:v>10.741447000000001</c:v>
                </c:pt>
                <c:pt idx="18">
                  <c:v>10.608979</c:v>
                </c:pt>
                <c:pt idx="19">
                  <c:v>11.322969000000001</c:v>
                </c:pt>
                <c:pt idx="20">
                  <c:v>11.590973999999999</c:v>
                </c:pt>
                <c:pt idx="21">
                  <c:v>11.945911000000001</c:v>
                </c:pt>
                <c:pt idx="22">
                  <c:v>13.79102</c:v>
                </c:pt>
                <c:pt idx="23">
                  <c:v>15.805982</c:v>
                </c:pt>
                <c:pt idx="24">
                  <c:v>18.53051</c:v>
                </c:pt>
                <c:pt idx="25">
                  <c:v>19.632280999999999</c:v>
                </c:pt>
                <c:pt idx="26">
                  <c:v>18.540191</c:v>
                </c:pt>
                <c:pt idx="27">
                  <c:v>19.335502999999999</c:v>
                </c:pt>
                <c:pt idx="28">
                  <c:v>20.768932</c:v>
                </c:pt>
                <c:pt idx="29">
                  <c:v>21.775995000000002</c:v>
                </c:pt>
                <c:pt idx="30">
                  <c:v>22.316654</c:v>
                </c:pt>
                <c:pt idx="31">
                  <c:v>22.880562000000001</c:v>
                </c:pt>
                <c:pt idx="32">
                  <c:v>23.150964999999999</c:v>
                </c:pt>
                <c:pt idx="33">
                  <c:v>23.184705999999998</c:v>
                </c:pt>
                <c:pt idx="34">
                  <c:v>23.646666</c:v>
                </c:pt>
                <c:pt idx="35">
                  <c:v>23.688946000000001</c:v>
                </c:pt>
                <c:pt idx="36">
                  <c:v>23.809162000000001</c:v>
                </c:pt>
                <c:pt idx="37">
                  <c:v>24.017037999999999</c:v>
                </c:pt>
                <c:pt idx="38">
                  <c:v>24.142327999999999</c:v>
                </c:pt>
                <c:pt idx="39">
                  <c:v>24.253</c:v>
                </c:pt>
                <c:pt idx="40">
                  <c:v>24.302904000000002</c:v>
                </c:pt>
                <c:pt idx="41">
                  <c:v>24.545113000000001</c:v>
                </c:pt>
                <c:pt idx="42">
                  <c:v>24.539439999999999</c:v>
                </c:pt>
                <c:pt idx="43">
                  <c:v>24.488538999999999</c:v>
                </c:pt>
                <c:pt idx="44">
                  <c:v>24.641231999999999</c:v>
                </c:pt>
                <c:pt idx="45">
                  <c:v>24.596212000000001</c:v>
                </c:pt>
                <c:pt idx="46">
                  <c:v>24.532097</c:v>
                </c:pt>
                <c:pt idx="47">
                  <c:v>24.694811000000001</c:v>
                </c:pt>
                <c:pt idx="48">
                  <c:v>24.411469</c:v>
                </c:pt>
                <c:pt idx="49">
                  <c:v>24.484477999999999</c:v>
                </c:pt>
                <c:pt idx="50">
                  <c:v>24.690829999999998</c:v>
                </c:pt>
                <c:pt idx="51">
                  <c:v>24.774151</c:v>
                </c:pt>
                <c:pt idx="52">
                  <c:v>24.782679000000002</c:v>
                </c:pt>
                <c:pt idx="53">
                  <c:v>24.703375000000001</c:v>
                </c:pt>
                <c:pt idx="54">
                  <c:v>24.526734999999999</c:v>
                </c:pt>
                <c:pt idx="55">
                  <c:v>24.085771999999999</c:v>
                </c:pt>
                <c:pt idx="56">
                  <c:v>23.922041</c:v>
                </c:pt>
                <c:pt idx="57">
                  <c:v>23.891005</c:v>
                </c:pt>
                <c:pt idx="58">
                  <c:v>23.623096</c:v>
                </c:pt>
                <c:pt idx="59">
                  <c:v>23.492760000000001</c:v>
                </c:pt>
                <c:pt idx="60">
                  <c:v>23.423169999999999</c:v>
                </c:pt>
              </c:numCache>
            </c:numRef>
          </c:val>
          <c:smooth val="0"/>
        </c:ser>
        <c:ser>
          <c:idx val="0"/>
          <c:order val="5"/>
          <c:tx>
            <c:strRef>
              <c:f>Production_fuels!$K$5</c:f>
              <c:strCache>
                <c:ptCount val="1"/>
                <c:pt idx="0">
                  <c:v>coal</c:v>
                </c:pt>
              </c:strCache>
            </c:strRef>
          </c:tx>
          <c:spPr>
            <a:ln w="22225" cap="rnd">
              <a:solidFill>
                <a:srgbClr val="333333">
                  <a:lumMod val="60000"/>
                  <a:lumOff val="40000"/>
                </a:srgbClr>
              </a:solidFill>
              <a:round/>
            </a:ln>
            <a:effectLst/>
          </c:spPr>
          <c:marker>
            <c:symbol val="none"/>
          </c:marker>
          <c:cat>
            <c:numRef>
              <c:f>Production_fuels!$AQ$1:$CY$1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Production_fuels!$AQ$5:$CY$5</c:f>
              <c:numCache>
                <c:formatCode>0</c:formatCode>
                <c:ptCount val="61"/>
                <c:pt idx="0">
                  <c:v>22.487548</c:v>
                </c:pt>
                <c:pt idx="1">
                  <c:v>21.636424000000002</c:v>
                </c:pt>
                <c:pt idx="2">
                  <c:v>21.694132</c:v>
                </c:pt>
                <c:pt idx="3">
                  <c:v>20.335654000000002</c:v>
                </c:pt>
                <c:pt idx="4">
                  <c:v>22.202082999999998</c:v>
                </c:pt>
                <c:pt idx="5">
                  <c:v>22.129549999999998</c:v>
                </c:pt>
                <c:pt idx="6">
                  <c:v>22.790147999999999</c:v>
                </c:pt>
                <c:pt idx="7">
                  <c:v>23.309614</c:v>
                </c:pt>
                <c:pt idx="8">
                  <c:v>24.045197999999999</c:v>
                </c:pt>
                <c:pt idx="9">
                  <c:v>23.295083999999999</c:v>
                </c:pt>
                <c:pt idx="10">
                  <c:v>22.735478000000001</c:v>
                </c:pt>
                <c:pt idx="11">
                  <c:v>23.547080000000001</c:v>
                </c:pt>
                <c:pt idx="12">
                  <c:v>22.732237000000001</c:v>
                </c:pt>
                <c:pt idx="13">
                  <c:v>22.093651999999999</c:v>
                </c:pt>
                <c:pt idx="14">
                  <c:v>22.852098999999999</c:v>
                </c:pt>
                <c:pt idx="15">
                  <c:v>23.185189000000001</c:v>
                </c:pt>
                <c:pt idx="16">
                  <c:v>23.78951</c:v>
                </c:pt>
                <c:pt idx="17">
                  <c:v>23.492742</c:v>
                </c:pt>
                <c:pt idx="18">
                  <c:v>23.851368000000001</c:v>
                </c:pt>
                <c:pt idx="19">
                  <c:v>21.623721</c:v>
                </c:pt>
                <c:pt idx="20">
                  <c:v>22.038226000000002</c:v>
                </c:pt>
                <c:pt idx="21">
                  <c:v>22.221406999999999</c:v>
                </c:pt>
                <c:pt idx="22">
                  <c:v>20.676893</c:v>
                </c:pt>
                <c:pt idx="23">
                  <c:v>20.001304000000001</c:v>
                </c:pt>
                <c:pt idx="24">
                  <c:v>20.285705</c:v>
                </c:pt>
                <c:pt idx="25">
                  <c:v>17.946095</c:v>
                </c:pt>
                <c:pt idx="26">
                  <c:v>14.577842</c:v>
                </c:pt>
                <c:pt idx="27">
                  <c:v>15.934362999999999</c:v>
                </c:pt>
                <c:pt idx="28">
                  <c:v>15.488661</c:v>
                </c:pt>
                <c:pt idx="29">
                  <c:v>14.932976999999999</c:v>
                </c:pt>
                <c:pt idx="30">
                  <c:v>14.867010000000001</c:v>
                </c:pt>
                <c:pt idx="31">
                  <c:v>14.574356999999999</c:v>
                </c:pt>
                <c:pt idx="32">
                  <c:v>14.283575000000001</c:v>
                </c:pt>
                <c:pt idx="33">
                  <c:v>14.414595</c:v>
                </c:pt>
                <c:pt idx="34">
                  <c:v>14.876139</c:v>
                </c:pt>
                <c:pt idx="35">
                  <c:v>14.958221</c:v>
                </c:pt>
                <c:pt idx="36">
                  <c:v>15.105193999999999</c:v>
                </c:pt>
                <c:pt idx="37">
                  <c:v>15.091894</c:v>
                </c:pt>
                <c:pt idx="38">
                  <c:v>15.063319</c:v>
                </c:pt>
                <c:pt idx="39">
                  <c:v>15.118427000000001</c:v>
                </c:pt>
                <c:pt idx="40">
                  <c:v>15.159262</c:v>
                </c:pt>
                <c:pt idx="41">
                  <c:v>15.075911</c:v>
                </c:pt>
                <c:pt idx="42">
                  <c:v>15.087629</c:v>
                </c:pt>
                <c:pt idx="43">
                  <c:v>15.101613</c:v>
                </c:pt>
                <c:pt idx="44">
                  <c:v>14.952728</c:v>
                </c:pt>
                <c:pt idx="45">
                  <c:v>14.957110999999999</c:v>
                </c:pt>
                <c:pt idx="46">
                  <c:v>15.048913000000001</c:v>
                </c:pt>
                <c:pt idx="47">
                  <c:v>15.096757</c:v>
                </c:pt>
                <c:pt idx="48">
                  <c:v>15.207945</c:v>
                </c:pt>
                <c:pt idx="49">
                  <c:v>15.252171000000001</c:v>
                </c:pt>
                <c:pt idx="50">
                  <c:v>15.262432</c:v>
                </c:pt>
                <c:pt idx="51">
                  <c:v>15.26694</c:v>
                </c:pt>
                <c:pt idx="52">
                  <c:v>15.21041</c:v>
                </c:pt>
                <c:pt idx="53">
                  <c:v>15.198357</c:v>
                </c:pt>
                <c:pt idx="54">
                  <c:v>15.192679999999999</c:v>
                </c:pt>
                <c:pt idx="55">
                  <c:v>15.17347</c:v>
                </c:pt>
                <c:pt idx="56">
                  <c:v>15.128652000000001</c:v>
                </c:pt>
                <c:pt idx="57">
                  <c:v>15.14988</c:v>
                </c:pt>
                <c:pt idx="58">
                  <c:v>15.177702</c:v>
                </c:pt>
                <c:pt idx="59">
                  <c:v>15.275506999999999</c:v>
                </c:pt>
                <c:pt idx="60">
                  <c:v>15.228484</c:v>
                </c:pt>
              </c:numCache>
            </c:numRef>
          </c:val>
          <c:smooth val="0"/>
        </c:ser>
        <c:ser>
          <c:idx val="2"/>
          <c:order val="6"/>
          <c:tx>
            <c:strRef>
              <c:f>Production_fuels!$K$3</c:f>
              <c:strCache>
                <c:ptCount val="1"/>
                <c:pt idx="0">
                  <c:v>dry natural gas</c:v>
                </c:pt>
              </c:strCache>
            </c:strRef>
          </c:tx>
          <c:spPr>
            <a:ln w="22225" cap="rnd">
              <a:solidFill>
                <a:srgbClr val="0096D7"/>
              </a:solidFill>
              <a:round/>
            </a:ln>
            <a:effectLst/>
          </c:spPr>
          <c:marker>
            <c:symbol val="none"/>
          </c:marker>
          <c:cat>
            <c:numRef>
              <c:f>Production_fuels!$AQ$1:$CY$1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Production_fuels!$AQ$3:$CY$3</c:f>
              <c:numCache>
                <c:formatCode>0</c:formatCode>
                <c:ptCount val="61"/>
                <c:pt idx="0">
                  <c:v>18.326155</c:v>
                </c:pt>
                <c:pt idx="1">
                  <c:v>18.228736000000001</c:v>
                </c:pt>
                <c:pt idx="2">
                  <c:v>18.3751</c:v>
                </c:pt>
                <c:pt idx="3">
                  <c:v>18.584036999999999</c:v>
                </c:pt>
                <c:pt idx="4">
                  <c:v>19.348013000000002</c:v>
                </c:pt>
                <c:pt idx="5">
                  <c:v>19.082245</c:v>
                </c:pt>
                <c:pt idx="6">
                  <c:v>19.344268</c:v>
                </c:pt>
                <c:pt idx="7">
                  <c:v>19.393851000000002</c:v>
                </c:pt>
                <c:pt idx="8">
                  <c:v>19.613295000000001</c:v>
                </c:pt>
                <c:pt idx="9">
                  <c:v>19.340703000000001</c:v>
                </c:pt>
                <c:pt idx="10">
                  <c:v>19.661529000000002</c:v>
                </c:pt>
                <c:pt idx="11">
                  <c:v>20.165566999999999</c:v>
                </c:pt>
                <c:pt idx="12">
                  <c:v>19.382055000000001</c:v>
                </c:pt>
                <c:pt idx="13">
                  <c:v>19.633303999999999</c:v>
                </c:pt>
                <c:pt idx="14">
                  <c:v>19.074254</c:v>
                </c:pt>
                <c:pt idx="15">
                  <c:v>18.556014999999999</c:v>
                </c:pt>
                <c:pt idx="16">
                  <c:v>19.021705999999998</c:v>
                </c:pt>
                <c:pt idx="17">
                  <c:v>19.786208999999999</c:v>
                </c:pt>
                <c:pt idx="18">
                  <c:v>20.702884000000001</c:v>
                </c:pt>
                <c:pt idx="19">
                  <c:v>21.13945</c:v>
                </c:pt>
                <c:pt idx="20">
                  <c:v>21.805762999999999</c:v>
                </c:pt>
                <c:pt idx="21">
                  <c:v>23.405719999999999</c:v>
                </c:pt>
                <c:pt idx="22">
                  <c:v>24.610064999999999</c:v>
                </c:pt>
                <c:pt idx="23">
                  <c:v>24.859072000000001</c:v>
                </c:pt>
                <c:pt idx="24">
                  <c:v>26.718073</c:v>
                </c:pt>
                <c:pt idx="25">
                  <c:v>28.060704000000001</c:v>
                </c:pt>
                <c:pt idx="26">
                  <c:v>27.411845</c:v>
                </c:pt>
                <c:pt idx="27">
                  <c:v>28.074269999999999</c:v>
                </c:pt>
                <c:pt idx="28">
                  <c:v>30.000316999999999</c:v>
                </c:pt>
                <c:pt idx="29">
                  <c:v>32.313065000000002</c:v>
                </c:pt>
                <c:pt idx="30">
                  <c:v>33.837330000000001</c:v>
                </c:pt>
                <c:pt idx="31">
                  <c:v>34.280982999999999</c:v>
                </c:pt>
                <c:pt idx="32">
                  <c:v>35.062634000000003</c:v>
                </c:pt>
                <c:pt idx="33">
                  <c:v>35.852741000000002</c:v>
                </c:pt>
                <c:pt idx="34">
                  <c:v>36.445011000000001</c:v>
                </c:pt>
                <c:pt idx="35">
                  <c:v>37.073329999999999</c:v>
                </c:pt>
                <c:pt idx="36">
                  <c:v>37.539917000000003</c:v>
                </c:pt>
                <c:pt idx="37">
                  <c:v>38.14349</c:v>
                </c:pt>
                <c:pt idx="38">
                  <c:v>38.693848000000003</c:v>
                </c:pt>
                <c:pt idx="39">
                  <c:v>39.018867</c:v>
                </c:pt>
                <c:pt idx="40">
                  <c:v>39.191184999999997</c:v>
                </c:pt>
                <c:pt idx="41">
                  <c:v>39.372802999999998</c:v>
                </c:pt>
                <c:pt idx="42">
                  <c:v>39.489215999999999</c:v>
                </c:pt>
                <c:pt idx="43">
                  <c:v>39.626446000000001</c:v>
                </c:pt>
                <c:pt idx="44">
                  <c:v>39.934142999999999</c:v>
                </c:pt>
                <c:pt idx="45">
                  <c:v>40.114521000000003</c:v>
                </c:pt>
                <c:pt idx="46">
                  <c:v>40.422072999999997</c:v>
                </c:pt>
                <c:pt idx="47">
                  <c:v>40.793242999999997</c:v>
                </c:pt>
                <c:pt idx="48">
                  <c:v>40.994754999999998</c:v>
                </c:pt>
                <c:pt idx="49">
                  <c:v>41.254196</c:v>
                </c:pt>
                <c:pt idx="50">
                  <c:v>41.600292000000003</c:v>
                </c:pt>
                <c:pt idx="51">
                  <c:v>41.858497999999997</c:v>
                </c:pt>
                <c:pt idx="52">
                  <c:v>42.184176999999998</c:v>
                </c:pt>
                <c:pt idx="53">
                  <c:v>42.467243000000003</c:v>
                </c:pt>
                <c:pt idx="54">
                  <c:v>42.740791000000002</c:v>
                </c:pt>
                <c:pt idx="55">
                  <c:v>42.955620000000003</c:v>
                </c:pt>
                <c:pt idx="56">
                  <c:v>43.263500000000001</c:v>
                </c:pt>
                <c:pt idx="57">
                  <c:v>43.589924000000003</c:v>
                </c:pt>
                <c:pt idx="58">
                  <c:v>43.925891999999997</c:v>
                </c:pt>
                <c:pt idx="59">
                  <c:v>44.133450000000003</c:v>
                </c:pt>
                <c:pt idx="60">
                  <c:v>44.526237000000002</c:v>
                </c:pt>
              </c:numCache>
            </c:numRef>
          </c:val>
          <c:smooth val="0"/>
        </c:ser>
        <c:dLbls>
          <c:showLegendKey val="0"/>
          <c:showVal val="0"/>
          <c:showCatName val="0"/>
          <c:showSerName val="0"/>
          <c:showPercent val="0"/>
          <c:showBubbleSize val="0"/>
        </c:dLbls>
        <c:smooth val="0"/>
        <c:axId val="204430896"/>
        <c:axId val="204431456"/>
      </c:lineChart>
      <c:catAx>
        <c:axId val="204430896"/>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4431456"/>
        <c:crosses val="autoZero"/>
        <c:auto val="1"/>
        <c:lblAlgn val="ctr"/>
        <c:lblOffset val="100"/>
        <c:tickLblSkip val="10"/>
        <c:tickMarkSkip val="10"/>
        <c:noMultiLvlLbl val="0"/>
      </c:catAx>
      <c:valAx>
        <c:axId val="204431456"/>
        <c:scaling>
          <c:orientation val="minMax"/>
          <c:max val="45"/>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4430896"/>
        <c:crossesAt val="2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4">
    <c:autoUpdate val="0"/>
  </c:externalData>
  <c:userShapes r:id="rId5"/>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90551181102378E-2"/>
          <c:y val="0.17239310823021314"/>
          <c:w val="0.78326751522750682"/>
          <c:h val="0.73793096384399315"/>
        </c:manualLayout>
      </c:layout>
      <c:barChart>
        <c:barDir val="col"/>
        <c:grouping val="stacked"/>
        <c:varyColors val="0"/>
        <c:ser>
          <c:idx val="1"/>
          <c:order val="0"/>
          <c:tx>
            <c:strRef>
              <c:f>CapAddnsRetires!$C$27</c:f>
              <c:strCache>
                <c:ptCount val="1"/>
                <c:pt idx="0">
                  <c:v>Nuclear</c:v>
                </c:pt>
              </c:strCache>
            </c:strRef>
          </c:tx>
          <c:spPr>
            <a:solidFill>
              <a:schemeClr val="accent5"/>
            </a:solidFill>
            <a:ln>
              <a:noFill/>
            </a:ln>
            <a:effectLst/>
          </c:spPr>
          <c:invertIfNegative val="0"/>
          <c:cat>
            <c:numRef>
              <c:f>CapAddnsRetires!$S$1:$BL$1</c:f>
              <c:numCache>
                <c:formatCode>General</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CapAddnsRetires!$S$27:$BL$27</c:f>
              <c:numCache>
                <c:formatCode>General</c:formatCode>
                <c:ptCount val="46"/>
                <c:pt idx="0">
                  <c:v>0</c:v>
                </c:pt>
                <c:pt idx="1">
                  <c:v>0</c:v>
                </c:pt>
                <c:pt idx="2">
                  <c:v>0</c:v>
                </c:pt>
                <c:pt idx="3">
                  <c:v>0</c:v>
                </c:pt>
                <c:pt idx="4">
                  <c:v>0</c:v>
                </c:pt>
                <c:pt idx="5">
                  <c:v>0</c:v>
                </c:pt>
                <c:pt idx="6">
                  <c:v>0</c:v>
                </c:pt>
                <c:pt idx="7">
                  <c:v>0</c:v>
                </c:pt>
                <c:pt idx="8">
                  <c:v>0</c:v>
                </c:pt>
                <c:pt idx="9">
                  <c:v>0</c:v>
                </c:pt>
                <c:pt idx="10">
                  <c:v>0</c:v>
                </c:pt>
                <c:pt idx="11" formatCode="_(* #,##0.0_);_(* \(#,##0.0\);_(* &quot;-&quot;??_);_(@_)">
                  <c:v>1.1220000000000001</c:v>
                </c:pt>
                <c:pt idx="12" formatCode="_(* #,##0.0_);_(* \(#,##0.0\);_(* &quot;-&quot;??_);_(@_)">
                  <c:v>0</c:v>
                </c:pt>
                <c:pt idx="13" formatCode="0.0">
                  <c:v>0</c:v>
                </c:pt>
                <c:pt idx="14" formatCode="0.0">
                  <c:v>1.1000000000000001</c:v>
                </c:pt>
                <c:pt idx="15" formatCode="0.0">
                  <c:v>1.1000000000000001</c:v>
                </c:pt>
                <c:pt idx="16" formatCode="0.0">
                  <c:v>0</c:v>
                </c:pt>
                <c:pt idx="17" formatCode="0.0">
                  <c:v>0</c:v>
                </c:pt>
                <c:pt idx="18" formatCode="0.0">
                  <c:v>0</c:v>
                </c:pt>
                <c:pt idx="19" formatCode="0.0">
                  <c:v>0</c:v>
                </c:pt>
                <c:pt idx="20" formatCode="0.0">
                  <c:v>0</c:v>
                </c:pt>
                <c:pt idx="21" formatCode="0.0">
                  <c:v>0</c:v>
                </c:pt>
                <c:pt idx="22" formatCode="0.0">
                  <c:v>0</c:v>
                </c:pt>
                <c:pt idx="23" formatCode="0.0">
                  <c:v>0</c:v>
                </c:pt>
                <c:pt idx="24" formatCode="0.0">
                  <c:v>0</c:v>
                </c:pt>
                <c:pt idx="25" formatCode="0.0">
                  <c:v>0</c:v>
                </c:pt>
                <c:pt idx="26" formatCode="0.0">
                  <c:v>0</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pt idx="36" formatCode="0.0">
                  <c:v>0</c:v>
                </c:pt>
                <c:pt idx="37" formatCode="0.0">
                  <c:v>0</c:v>
                </c:pt>
                <c:pt idx="38" formatCode="0.0">
                  <c:v>0</c:v>
                </c:pt>
                <c:pt idx="39" formatCode="0.0">
                  <c:v>0</c:v>
                </c:pt>
                <c:pt idx="40" formatCode="0.0">
                  <c:v>0</c:v>
                </c:pt>
                <c:pt idx="41" formatCode="0.0">
                  <c:v>0</c:v>
                </c:pt>
                <c:pt idx="42" formatCode="0.0">
                  <c:v>0</c:v>
                </c:pt>
                <c:pt idx="43" formatCode="0.0">
                  <c:v>0</c:v>
                </c:pt>
                <c:pt idx="44" formatCode="0.0">
                  <c:v>0</c:v>
                </c:pt>
                <c:pt idx="45" formatCode="0.0">
                  <c:v>0</c:v>
                </c:pt>
              </c:numCache>
            </c:numRef>
          </c:val>
        </c:ser>
        <c:ser>
          <c:idx val="5"/>
          <c:order val="1"/>
          <c:tx>
            <c:strRef>
              <c:f>CapAddnsRetires!$C$25</c:f>
              <c:strCache>
                <c:ptCount val="1"/>
                <c:pt idx="0">
                  <c:v>Coal </c:v>
                </c:pt>
              </c:strCache>
            </c:strRef>
          </c:tx>
          <c:spPr>
            <a:solidFill>
              <a:schemeClr val="tx1"/>
            </a:solidFill>
            <a:ln>
              <a:noFill/>
            </a:ln>
            <a:effectLst/>
          </c:spPr>
          <c:invertIfNegative val="0"/>
          <c:cat>
            <c:numRef>
              <c:f>CapAddnsRetires!$S$1:$BL$1</c:f>
              <c:numCache>
                <c:formatCode>General</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CapAddnsRetires!$S$25:$BL$25</c:f>
              <c:numCache>
                <c:formatCode>General</c:formatCode>
                <c:ptCount val="46"/>
                <c:pt idx="0">
                  <c:v>0.3881</c:v>
                </c:pt>
                <c:pt idx="1">
                  <c:v>0.52400000000000002</c:v>
                </c:pt>
                <c:pt idx="2">
                  <c:v>1.4136</c:v>
                </c:pt>
                <c:pt idx="3">
                  <c:v>1.4433000000000002</c:v>
                </c:pt>
                <c:pt idx="4">
                  <c:v>1.7502</c:v>
                </c:pt>
                <c:pt idx="5">
                  <c:v>5.3215000000000003</c:v>
                </c:pt>
                <c:pt idx="6">
                  <c:v>3.778</c:v>
                </c:pt>
                <c:pt idx="7">
                  <c:v>3.6909999999999998</c:v>
                </c:pt>
                <c:pt idx="8">
                  <c:v>1.5315000000000001</c:v>
                </c:pt>
                <c:pt idx="9">
                  <c:v>8.3500000000000005E-2</c:v>
                </c:pt>
                <c:pt idx="10">
                  <c:v>4.7000000000000002E-3</c:v>
                </c:pt>
                <c:pt idx="11" formatCode="_(* #,##0.0_);_(* \(#,##0.0\);_(* &quot;-&quot;??_);_(@_)">
                  <c:v>0</c:v>
                </c:pt>
                <c:pt idx="12" formatCode="_(* #,##0.0_);_(* \(#,##0.0\);_(* &quot;-&quot;??_);_(@_)">
                  <c:v>9.1540000000000177E-2</c:v>
                </c:pt>
                <c:pt idx="13" formatCode="0.0">
                  <c:v>0</c:v>
                </c:pt>
                <c:pt idx="14" formatCode="0.0">
                  <c:v>0</c:v>
                </c:pt>
                <c:pt idx="15" formatCode="0.0">
                  <c:v>9.5650000000000006E-3</c:v>
                </c:pt>
                <c:pt idx="16" formatCode="0.0">
                  <c:v>0</c:v>
                </c:pt>
                <c:pt idx="17" formatCode="0.0">
                  <c:v>0</c:v>
                </c:pt>
                <c:pt idx="18" formatCode="0.0">
                  <c:v>0</c:v>
                </c:pt>
                <c:pt idx="19" formatCode="0.0">
                  <c:v>0</c:v>
                </c:pt>
                <c:pt idx="20" formatCode="0.0">
                  <c:v>0</c:v>
                </c:pt>
                <c:pt idx="21" formatCode="0.0">
                  <c:v>0</c:v>
                </c:pt>
                <c:pt idx="22" formatCode="0.0">
                  <c:v>0</c:v>
                </c:pt>
                <c:pt idx="23" formatCode="0.0">
                  <c:v>0</c:v>
                </c:pt>
                <c:pt idx="24" formatCode="0.0">
                  <c:v>0</c:v>
                </c:pt>
                <c:pt idx="25" formatCode="0.0">
                  <c:v>0</c:v>
                </c:pt>
                <c:pt idx="26" formatCode="0.0">
                  <c:v>0</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pt idx="36" formatCode="0.0">
                  <c:v>0</c:v>
                </c:pt>
                <c:pt idx="37" formatCode="0.0">
                  <c:v>0</c:v>
                </c:pt>
                <c:pt idx="38" formatCode="0.0">
                  <c:v>0</c:v>
                </c:pt>
                <c:pt idx="39" formatCode="0.0">
                  <c:v>0</c:v>
                </c:pt>
                <c:pt idx="40" formatCode="0.0">
                  <c:v>0</c:v>
                </c:pt>
                <c:pt idx="41" formatCode="0.0">
                  <c:v>0</c:v>
                </c:pt>
                <c:pt idx="42" formatCode="0.0">
                  <c:v>0</c:v>
                </c:pt>
                <c:pt idx="43" formatCode="0.0">
                  <c:v>0</c:v>
                </c:pt>
                <c:pt idx="44" formatCode="0.0">
                  <c:v>0</c:v>
                </c:pt>
                <c:pt idx="45" formatCode="0.0">
                  <c:v>0</c:v>
                </c:pt>
              </c:numCache>
            </c:numRef>
          </c:val>
        </c:ser>
        <c:ser>
          <c:idx val="4"/>
          <c:order val="2"/>
          <c:tx>
            <c:strRef>
              <c:f>CapAddnsRetires!$C$30</c:f>
              <c:strCache>
                <c:ptCount val="1"/>
                <c:pt idx="0">
                  <c:v>Oil &amp; Gas</c:v>
                </c:pt>
              </c:strCache>
            </c:strRef>
          </c:tx>
          <c:spPr>
            <a:solidFill>
              <a:schemeClr val="accent1"/>
            </a:solidFill>
            <a:ln>
              <a:noFill/>
            </a:ln>
            <a:effectLst/>
          </c:spPr>
          <c:invertIfNegative val="0"/>
          <c:cat>
            <c:numRef>
              <c:f>CapAddnsRetires!$S$1:$BL$1</c:f>
              <c:numCache>
                <c:formatCode>General</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CapAddnsRetires!$S$30:$BL$30</c:f>
              <c:numCache>
                <c:formatCode>General</c:formatCode>
                <c:ptCount val="46"/>
                <c:pt idx="0">
                  <c:v>15.382700000000002</c:v>
                </c:pt>
                <c:pt idx="1">
                  <c:v>9.1298000000000012</c:v>
                </c:pt>
                <c:pt idx="2">
                  <c:v>6.9085999999999999</c:v>
                </c:pt>
                <c:pt idx="3">
                  <c:v>7.8282000000000043</c:v>
                </c:pt>
                <c:pt idx="4">
                  <c:v>9.5274999999999999</c:v>
                </c:pt>
                <c:pt idx="5">
                  <c:v>7.5206000000000026</c:v>
                </c:pt>
                <c:pt idx="6">
                  <c:v>10.1495</c:v>
                </c:pt>
                <c:pt idx="7">
                  <c:v>9.6809999999999992</c:v>
                </c:pt>
                <c:pt idx="8">
                  <c:v>7.0272999999999968</c:v>
                </c:pt>
                <c:pt idx="9">
                  <c:v>8.4274000000000058</c:v>
                </c:pt>
                <c:pt idx="10">
                  <c:v>5.9196999999999971</c:v>
                </c:pt>
                <c:pt idx="11" formatCode="_(* #,##0.0_);_(* \(#,##0.0\);_(* &quot;-&quot;??_);_(@_)">
                  <c:v>9.193918</c:v>
                </c:pt>
                <c:pt idx="12" formatCode="_(* #,##0.0_);_(* \(#,##0.0\);_(* &quot;-&quot;??_);_(@_)">
                  <c:v>12.874347000000002</c:v>
                </c:pt>
                <c:pt idx="13" formatCode="0.0">
                  <c:v>23.681660000000001</c:v>
                </c:pt>
                <c:pt idx="14" formatCode="0.0">
                  <c:v>15.534072000000002</c:v>
                </c:pt>
                <c:pt idx="15" formatCode="0.0">
                  <c:v>3.5096530000000001</c:v>
                </c:pt>
                <c:pt idx="16" formatCode="0.0">
                  <c:v>2.3576539999999966</c:v>
                </c:pt>
                <c:pt idx="17" formatCode="0.0">
                  <c:v>2.6908689999999993</c:v>
                </c:pt>
                <c:pt idx="18" formatCode="0.0">
                  <c:v>6.2023210000000049</c:v>
                </c:pt>
                <c:pt idx="19" formatCode="0.0">
                  <c:v>7.1680530000000005</c:v>
                </c:pt>
                <c:pt idx="20" formatCode="0.0">
                  <c:v>4.4748279999999951</c:v>
                </c:pt>
                <c:pt idx="21" formatCode="0.0">
                  <c:v>6.452319000000017</c:v>
                </c:pt>
                <c:pt idx="22" formatCode="0.0">
                  <c:v>4.1721809999999806</c:v>
                </c:pt>
                <c:pt idx="23" formatCode="0.0">
                  <c:v>4.4722280000000154</c:v>
                </c:pt>
                <c:pt idx="24" formatCode="0.0">
                  <c:v>4.9729289999999935</c:v>
                </c:pt>
                <c:pt idx="25" formatCode="0.0">
                  <c:v>5.8657520000000005</c:v>
                </c:pt>
                <c:pt idx="26" formatCode="0.0">
                  <c:v>6.5954160000000002</c:v>
                </c:pt>
                <c:pt idx="27" formatCode="0.0">
                  <c:v>4.1422480000000093</c:v>
                </c:pt>
                <c:pt idx="28" formatCode="0.0">
                  <c:v>3.9796300000000002</c:v>
                </c:pt>
                <c:pt idx="29" formatCode="0.0">
                  <c:v>4.266863999999984</c:v>
                </c:pt>
                <c:pt idx="30" formatCode="0.0">
                  <c:v>3.9932019999999966</c:v>
                </c:pt>
                <c:pt idx="31" formatCode="0.0">
                  <c:v>6.3412440000000032</c:v>
                </c:pt>
                <c:pt idx="32" formatCode="0.0">
                  <c:v>6.5001080000000115</c:v>
                </c:pt>
                <c:pt idx="33" formatCode="0.0">
                  <c:v>7.0866210000000081</c:v>
                </c:pt>
                <c:pt idx="34" formatCode="0.0">
                  <c:v>6.7828769999999849</c:v>
                </c:pt>
                <c:pt idx="35" formatCode="0.0">
                  <c:v>6.117761999999999</c:v>
                </c:pt>
                <c:pt idx="36" formatCode="0.0">
                  <c:v>8.5931640000000016</c:v>
                </c:pt>
                <c:pt idx="37" formatCode="0.0">
                  <c:v>10.080689999999976</c:v>
                </c:pt>
                <c:pt idx="38" formatCode="0.0">
                  <c:v>10.034730000000025</c:v>
                </c:pt>
                <c:pt idx="39" formatCode="0.0">
                  <c:v>12.372039000000001</c:v>
                </c:pt>
                <c:pt idx="40" formatCode="0.0">
                  <c:v>14.272896000000003</c:v>
                </c:pt>
                <c:pt idx="41" formatCode="0.0">
                  <c:v>13.590838999999988</c:v>
                </c:pt>
                <c:pt idx="42" formatCode="0.0">
                  <c:v>10.247084999999998</c:v>
                </c:pt>
                <c:pt idx="43" formatCode="0.0">
                  <c:v>11.465788000000003</c:v>
                </c:pt>
                <c:pt idx="44" formatCode="0.0">
                  <c:v>11.919861999999995</c:v>
                </c:pt>
                <c:pt idx="45" formatCode="0.0">
                  <c:v>17.207739999999944</c:v>
                </c:pt>
              </c:numCache>
            </c:numRef>
          </c:val>
        </c:ser>
        <c:ser>
          <c:idx val="0"/>
          <c:order val="3"/>
          <c:tx>
            <c:strRef>
              <c:f>CapAddnsRetires!$C$26</c:f>
              <c:strCache>
                <c:ptCount val="1"/>
                <c:pt idx="0">
                  <c:v>Other</c:v>
                </c:pt>
              </c:strCache>
            </c:strRef>
          </c:tx>
          <c:spPr>
            <a:solidFill>
              <a:schemeClr val="tx1">
                <a:lumMod val="50000"/>
                <a:lumOff val="50000"/>
              </a:schemeClr>
            </a:solidFill>
            <a:ln>
              <a:noFill/>
            </a:ln>
            <a:effectLst/>
          </c:spPr>
          <c:invertIfNegative val="0"/>
          <c:cat>
            <c:numRef>
              <c:f>CapAddnsRetires!$S$1:$BL$1</c:f>
              <c:numCache>
                <c:formatCode>General</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CapAddnsRetires!$S$26:$BL$26</c:f>
              <c:numCache>
                <c:formatCode>General</c:formatCode>
                <c:ptCount val="46"/>
                <c:pt idx="0">
                  <c:v>8.8499999999999981E-2</c:v>
                </c:pt>
                <c:pt idx="1">
                  <c:v>0.28910000000000041</c:v>
                </c:pt>
                <c:pt idx="2">
                  <c:v>0.32820000000000088</c:v>
                </c:pt>
                <c:pt idx="3">
                  <c:v>0.29439999999999977</c:v>
                </c:pt>
                <c:pt idx="4">
                  <c:v>0.58980000000000088</c:v>
                </c:pt>
                <c:pt idx="5">
                  <c:v>0.26169999999999999</c:v>
                </c:pt>
                <c:pt idx="6">
                  <c:v>0.55009999999999992</c:v>
                </c:pt>
                <c:pt idx="7">
                  <c:v>0.9897999999999999</c:v>
                </c:pt>
                <c:pt idx="8">
                  <c:v>1.3148999999999988</c:v>
                </c:pt>
                <c:pt idx="9">
                  <c:v>0.40799999999999986</c:v>
                </c:pt>
                <c:pt idx="10">
                  <c:v>0.52750000000000008</c:v>
                </c:pt>
                <c:pt idx="11" formatCode="_(* #,##0.0_);_(* \(#,##0.0\);_(* &quot;-&quot;??_);_(@_)">
                  <c:v>0.78589599999999959</c:v>
                </c:pt>
                <c:pt idx="12" formatCode="_(* #,##0.0_);_(* \(#,##0.0\);_(* &quot;-&quot;??_);_(@_)">
                  <c:v>0.96552800000000083</c:v>
                </c:pt>
                <c:pt idx="13" formatCode="0.0">
                  <c:v>1.8066800000000001</c:v>
                </c:pt>
                <c:pt idx="14" formatCode="0.0">
                  <c:v>2.4715029999999989</c:v>
                </c:pt>
                <c:pt idx="15" formatCode="0.0">
                  <c:v>1.8220730000000009</c:v>
                </c:pt>
                <c:pt idx="16" formatCode="0.0">
                  <c:v>1.766181</c:v>
                </c:pt>
                <c:pt idx="17" formatCode="0.0">
                  <c:v>2.3277870000000007</c:v>
                </c:pt>
                <c:pt idx="18" formatCode="0.0">
                  <c:v>2.3759789999999992</c:v>
                </c:pt>
                <c:pt idx="19" formatCode="0.0">
                  <c:v>2.3540810000000008</c:v>
                </c:pt>
                <c:pt idx="20" formatCode="0.0">
                  <c:v>2.5080149999999994</c:v>
                </c:pt>
                <c:pt idx="21" formatCode="0.0">
                  <c:v>2.9878440000000004</c:v>
                </c:pt>
                <c:pt idx="22" formatCode="0.0">
                  <c:v>2.8457710000000005</c:v>
                </c:pt>
                <c:pt idx="23" formatCode="0.0">
                  <c:v>2.6189800000000005</c:v>
                </c:pt>
                <c:pt idx="24" formatCode="0.0">
                  <c:v>2.5941939999999999</c:v>
                </c:pt>
                <c:pt idx="25" formatCode="0.0">
                  <c:v>2.323172</c:v>
                </c:pt>
                <c:pt idx="26" formatCode="0.0">
                  <c:v>2.3664139999999998</c:v>
                </c:pt>
                <c:pt idx="27" formatCode="0.0">
                  <c:v>1.735155999999999</c:v>
                </c:pt>
                <c:pt idx="28" formatCode="0.0">
                  <c:v>1.5698749999999997</c:v>
                </c:pt>
                <c:pt idx="29" formatCode="0.0">
                  <c:v>1.5086949999999959</c:v>
                </c:pt>
                <c:pt idx="30" formatCode="0.0">
                  <c:v>0.94195300000000604</c:v>
                </c:pt>
                <c:pt idx="31" formatCode="0.0">
                  <c:v>0.70505299999999504</c:v>
                </c:pt>
                <c:pt idx="32" formatCode="0.0">
                  <c:v>0.65632900000000349</c:v>
                </c:pt>
                <c:pt idx="33" formatCode="0.0">
                  <c:v>0.64373699999999712</c:v>
                </c:pt>
                <c:pt idx="34" formatCode="0.0">
                  <c:v>0.3974890000000002</c:v>
                </c:pt>
                <c:pt idx="35" formatCode="0.0">
                  <c:v>0.16147500000000115</c:v>
                </c:pt>
                <c:pt idx="36" formatCode="0.0">
                  <c:v>0.15941900000000242</c:v>
                </c:pt>
                <c:pt idx="37" formatCode="0.0">
                  <c:v>0.63352799999999987</c:v>
                </c:pt>
                <c:pt idx="38" formatCode="0.0">
                  <c:v>0.67677699999999952</c:v>
                </c:pt>
                <c:pt idx="39" formatCode="0.0">
                  <c:v>0.75743699999999958</c:v>
                </c:pt>
                <c:pt idx="40" formatCode="0.0">
                  <c:v>0.56614999999999671</c:v>
                </c:pt>
                <c:pt idx="41" formatCode="0.0">
                  <c:v>0.73513500000000054</c:v>
                </c:pt>
                <c:pt idx="42" formatCode="0.0">
                  <c:v>0.62412300000000476</c:v>
                </c:pt>
                <c:pt idx="43" formatCode="0.0">
                  <c:v>0.67795000000000039</c:v>
                </c:pt>
                <c:pt idx="44" formatCode="0.0">
                  <c:v>0.63841099999999928</c:v>
                </c:pt>
                <c:pt idx="45" formatCode="0.0">
                  <c:v>0.64679199999999837</c:v>
                </c:pt>
              </c:numCache>
            </c:numRef>
          </c:val>
        </c:ser>
        <c:ser>
          <c:idx val="2"/>
          <c:order val="4"/>
          <c:tx>
            <c:strRef>
              <c:f>CapAddnsRetires!$C$28</c:f>
              <c:strCache>
                <c:ptCount val="1"/>
                <c:pt idx="0">
                  <c:v>Wind</c:v>
                </c:pt>
              </c:strCache>
            </c:strRef>
          </c:tx>
          <c:spPr>
            <a:solidFill>
              <a:schemeClr val="accent3"/>
            </a:solidFill>
            <a:ln>
              <a:noFill/>
            </a:ln>
            <a:effectLst/>
          </c:spPr>
          <c:invertIfNegative val="0"/>
          <c:cat>
            <c:numRef>
              <c:f>CapAddnsRetires!$S$1:$BL$1</c:f>
              <c:numCache>
                <c:formatCode>General</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CapAddnsRetires!$S$28:$BL$28</c:f>
              <c:numCache>
                <c:formatCode>General</c:formatCode>
                <c:ptCount val="46"/>
                <c:pt idx="0">
                  <c:v>2.1444999999999999</c:v>
                </c:pt>
                <c:pt idx="1">
                  <c:v>2.6484000000000023</c:v>
                </c:pt>
                <c:pt idx="2">
                  <c:v>5.3155000000000001</c:v>
                </c:pt>
                <c:pt idx="3">
                  <c:v>8.3284000000000002</c:v>
                </c:pt>
                <c:pt idx="4">
                  <c:v>9.792799999999998</c:v>
                </c:pt>
                <c:pt idx="5">
                  <c:v>4.6612</c:v>
                </c:pt>
                <c:pt idx="6">
                  <c:v>6.7308999999999992</c:v>
                </c:pt>
                <c:pt idx="7">
                  <c:v>13.142300000000002</c:v>
                </c:pt>
                <c:pt idx="8">
                  <c:v>0.85909999999999986</c:v>
                </c:pt>
                <c:pt idx="9">
                  <c:v>4.8529</c:v>
                </c:pt>
                <c:pt idx="10">
                  <c:v>8.1888000000000005</c:v>
                </c:pt>
                <c:pt idx="11" formatCode="_(* #,##0.0_);_(* \(#,##0.0\);_(* &quot;-&quot;??_);_(@_)">
                  <c:v>9.9089880000000008</c:v>
                </c:pt>
                <c:pt idx="12" formatCode="_(* #,##0.0_);_(* \(#,##0.0\);_(* &quot;-&quot;??_);_(@_)">
                  <c:v>7.8062999999999994</c:v>
                </c:pt>
                <c:pt idx="13" formatCode="0.0">
                  <c:v>7.6344009999999995</c:v>
                </c:pt>
                <c:pt idx="14" formatCode="0.0">
                  <c:v>7.5684030000000018</c:v>
                </c:pt>
                <c:pt idx="15" formatCode="0.0">
                  <c:v>14.869154</c:v>
                </c:pt>
                <c:pt idx="16" formatCode="0.0">
                  <c:v>7.9035729999999962</c:v>
                </c:pt>
                <c:pt idx="17" formatCode="0.0">
                  <c:v>4.592728999999995</c:v>
                </c:pt>
                <c:pt idx="18" formatCode="0.0">
                  <c:v>3.9999999899009708E-6</c:v>
                </c:pt>
                <c:pt idx="19" formatCode="0.0">
                  <c:v>2.5999999991199729E-5</c:v>
                </c:pt>
                <c:pt idx="20" formatCode="0.0">
                  <c:v>7.7109999999933621E-3</c:v>
                </c:pt>
                <c:pt idx="21" formatCode="0.0">
                  <c:v>1.2149999999991223E-2</c:v>
                </c:pt>
                <c:pt idx="22" formatCode="0.0">
                  <c:v>3.5356999999990535E-2</c:v>
                </c:pt>
                <c:pt idx="23" formatCode="0.0">
                  <c:v>3.6321999999994858E-2</c:v>
                </c:pt>
                <c:pt idx="24" formatCode="0.0">
                  <c:v>3.7840999999996683E-2</c:v>
                </c:pt>
                <c:pt idx="25" formatCode="0.0">
                  <c:v>8.0691999999995545E-2</c:v>
                </c:pt>
                <c:pt idx="26" formatCode="0.0">
                  <c:v>8.217499999999589E-2</c:v>
                </c:pt>
                <c:pt idx="27" formatCode="0.0">
                  <c:v>6.9007999999996628E-2</c:v>
                </c:pt>
                <c:pt idx="28" formatCode="0.0">
                  <c:v>7.2054999999995317E-2</c:v>
                </c:pt>
                <c:pt idx="29" formatCode="0.0">
                  <c:v>0.11506099999999364</c:v>
                </c:pt>
                <c:pt idx="30" formatCode="0.0">
                  <c:v>0.12030900000000244</c:v>
                </c:pt>
                <c:pt idx="31" formatCode="0.0">
                  <c:v>8.5511000000000337E-2</c:v>
                </c:pt>
                <c:pt idx="32" formatCode="0.0">
                  <c:v>0.11713399999999297</c:v>
                </c:pt>
                <c:pt idx="33" formatCode="0.0">
                  <c:v>0.11098199999999991</c:v>
                </c:pt>
                <c:pt idx="34" formatCode="0.0">
                  <c:v>0.10966999999999061</c:v>
                </c:pt>
                <c:pt idx="35" formatCode="0.0">
                  <c:v>0.12382499999999652</c:v>
                </c:pt>
                <c:pt idx="36" formatCode="0.0">
                  <c:v>0.30841999999999459</c:v>
                </c:pt>
                <c:pt idx="37" formatCode="0.0">
                  <c:v>0.13884399999999175</c:v>
                </c:pt>
                <c:pt idx="38" formatCode="0.0">
                  <c:v>0.52861899999999906</c:v>
                </c:pt>
                <c:pt idx="39" formatCode="0.0">
                  <c:v>0.18523399999999768</c:v>
                </c:pt>
                <c:pt idx="40" formatCode="0.0">
                  <c:v>1.6272760000000019</c:v>
                </c:pt>
                <c:pt idx="41" formatCode="0.0">
                  <c:v>0.19199099999999447</c:v>
                </c:pt>
                <c:pt idx="42" formatCode="0.0">
                  <c:v>0.4726419999999969</c:v>
                </c:pt>
                <c:pt idx="43" formatCode="0.0">
                  <c:v>0.61341099999999926</c:v>
                </c:pt>
                <c:pt idx="44" formatCode="0.0">
                  <c:v>1.8514560000000024</c:v>
                </c:pt>
                <c:pt idx="45" formatCode="0.0">
                  <c:v>2.1104679999999973</c:v>
                </c:pt>
              </c:numCache>
            </c:numRef>
          </c:val>
        </c:ser>
        <c:ser>
          <c:idx val="3"/>
          <c:order val="5"/>
          <c:tx>
            <c:strRef>
              <c:f>CapAddnsRetires!$C$29</c:f>
              <c:strCache>
                <c:ptCount val="1"/>
                <c:pt idx="0">
                  <c:v>Solar</c:v>
                </c:pt>
              </c:strCache>
            </c:strRef>
          </c:tx>
          <c:spPr>
            <a:solidFill>
              <a:schemeClr val="accent4"/>
            </a:solidFill>
            <a:ln>
              <a:noFill/>
            </a:ln>
            <a:effectLst/>
          </c:spPr>
          <c:invertIfNegative val="0"/>
          <c:cat>
            <c:numRef>
              <c:f>CapAddnsRetires!$S$1:$BL$1</c:f>
              <c:numCache>
                <c:formatCode>General</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CapAddnsRetires!$S$29:$BL$29</c:f>
              <c:numCache>
                <c:formatCode>General</c:formatCode>
                <c:ptCount val="46"/>
                <c:pt idx="0">
                  <c:v>1.4E-3</c:v>
                </c:pt>
                <c:pt idx="1">
                  <c:v>1.2999999999999999E-3</c:v>
                </c:pt>
                <c:pt idx="2">
                  <c:v>0.10070000000000003</c:v>
                </c:pt>
                <c:pt idx="3">
                  <c:v>3.0599999999999995E-2</c:v>
                </c:pt>
                <c:pt idx="4">
                  <c:v>0.40788499999999983</c:v>
                </c:pt>
                <c:pt idx="5">
                  <c:v>0.87914900000000018</c:v>
                </c:pt>
                <c:pt idx="6">
                  <c:v>1.7768109999999995</c:v>
                </c:pt>
                <c:pt idx="7">
                  <c:v>3.2270500000000002</c:v>
                </c:pt>
                <c:pt idx="8">
                  <c:v>5.1793370000000003</c:v>
                </c:pt>
                <c:pt idx="9">
                  <c:v>6.0330980000000007</c:v>
                </c:pt>
                <c:pt idx="10">
                  <c:v>6.6118509999999979</c:v>
                </c:pt>
                <c:pt idx="11" formatCode="_(* #,##0.0_);_(* \(#,##0.0\);_(* &quot;-&quot;??_);_(@_)">
                  <c:v>11.957661999999981</c:v>
                </c:pt>
                <c:pt idx="12" formatCode="_(* #,##0.0_);_(* \(#,##0.0\);_(* &quot;-&quot;??_);_(@_)">
                  <c:v>9.9843959999999825</c:v>
                </c:pt>
                <c:pt idx="13" formatCode="0.0">
                  <c:v>8.6597670000000004</c:v>
                </c:pt>
                <c:pt idx="14" formatCode="0.0">
                  <c:v>16.214092999999998</c:v>
                </c:pt>
                <c:pt idx="15" formatCode="0.0">
                  <c:v>9.3678479999999968</c:v>
                </c:pt>
                <c:pt idx="16" formatCode="0.0">
                  <c:v>7.974359999999999</c:v>
                </c:pt>
                <c:pt idx="17" formatCode="0.0">
                  <c:v>3.5376320000000021</c:v>
                </c:pt>
                <c:pt idx="18" formatCode="0.0">
                  <c:v>3.0220950000000002</c:v>
                </c:pt>
                <c:pt idx="19" formatCode="0.0">
                  <c:v>3.4998149999999981</c:v>
                </c:pt>
                <c:pt idx="20" formatCode="0.0">
                  <c:v>5.9205690000000004</c:v>
                </c:pt>
                <c:pt idx="21" formatCode="0.0">
                  <c:v>5.7037610000000001</c:v>
                </c:pt>
                <c:pt idx="22" formatCode="0.0">
                  <c:v>5.4507989999999999</c:v>
                </c:pt>
                <c:pt idx="23" formatCode="0.0">
                  <c:v>5.4482830000000106</c:v>
                </c:pt>
                <c:pt idx="24" formatCode="0.0">
                  <c:v>6.9472279999999991</c:v>
                </c:pt>
                <c:pt idx="25" formatCode="0.0">
                  <c:v>10.825842999999995</c:v>
                </c:pt>
                <c:pt idx="26" formatCode="0.0">
                  <c:v>11.982300999999996</c:v>
                </c:pt>
                <c:pt idx="27" formatCode="0.0">
                  <c:v>13.182681000000002</c:v>
                </c:pt>
                <c:pt idx="28" formatCode="0.0">
                  <c:v>14.560669000000011</c:v>
                </c:pt>
                <c:pt idx="29" formatCode="0.0">
                  <c:v>16.067695999999998</c:v>
                </c:pt>
                <c:pt idx="30" formatCode="0.0">
                  <c:v>17.818176000000001</c:v>
                </c:pt>
                <c:pt idx="31" formatCode="0.0">
                  <c:v>10.932006999999999</c:v>
                </c:pt>
                <c:pt idx="32" formatCode="0.0">
                  <c:v>13.075226000000015</c:v>
                </c:pt>
                <c:pt idx="33" formatCode="0.0">
                  <c:v>14.456612000000007</c:v>
                </c:pt>
                <c:pt idx="34" formatCode="0.0">
                  <c:v>12.132994999999994</c:v>
                </c:pt>
                <c:pt idx="35" formatCode="0.0">
                  <c:v>11.039816999999999</c:v>
                </c:pt>
                <c:pt idx="36" formatCode="0.0">
                  <c:v>12.302353999999994</c:v>
                </c:pt>
                <c:pt idx="37" formatCode="0.0">
                  <c:v>12.790755999999988</c:v>
                </c:pt>
                <c:pt idx="38" formatCode="0.0">
                  <c:v>13.168159000000003</c:v>
                </c:pt>
                <c:pt idx="39" formatCode="0.0">
                  <c:v>14.745559999999998</c:v>
                </c:pt>
                <c:pt idx="40" formatCode="0.0">
                  <c:v>16.786063999999996</c:v>
                </c:pt>
                <c:pt idx="41" formatCode="0.0">
                  <c:v>20.876618000000008</c:v>
                </c:pt>
                <c:pt idx="42" formatCode="0.0">
                  <c:v>18.673293000000001</c:v>
                </c:pt>
                <c:pt idx="43" formatCode="0.0">
                  <c:v>13.914994000000007</c:v>
                </c:pt>
                <c:pt idx="44" formatCode="0.0">
                  <c:v>13.745925999999997</c:v>
                </c:pt>
                <c:pt idx="45" formatCode="0.0">
                  <c:v>13.200333000000001</c:v>
                </c:pt>
              </c:numCache>
            </c:numRef>
          </c:val>
        </c:ser>
        <c:ser>
          <c:idx val="8"/>
          <c:order val="6"/>
          <c:tx>
            <c:strRef>
              <c:f>CapAddnsRetires!$C$33</c:f>
              <c:strCache>
                <c:ptCount val="1"/>
                <c:pt idx="0">
                  <c:v>Nuclear</c:v>
                </c:pt>
              </c:strCache>
            </c:strRef>
          </c:tx>
          <c:spPr>
            <a:solidFill>
              <a:schemeClr val="accent5"/>
            </a:solidFill>
            <a:ln>
              <a:noFill/>
            </a:ln>
            <a:effectLst/>
          </c:spPr>
          <c:invertIfNegative val="0"/>
          <c:cat>
            <c:numRef>
              <c:f>CapAddnsRetires!$S$1:$BL$1</c:f>
              <c:numCache>
                <c:formatCode>General</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CapAddnsRetires!$S$33:$BL$33</c:f>
              <c:numCache>
                <c:formatCode>General</c:formatCode>
                <c:ptCount val="46"/>
                <c:pt idx="0">
                  <c:v>0</c:v>
                </c:pt>
                <c:pt idx="1">
                  <c:v>0</c:v>
                </c:pt>
                <c:pt idx="2">
                  <c:v>0</c:v>
                </c:pt>
                <c:pt idx="3">
                  <c:v>0</c:v>
                </c:pt>
                <c:pt idx="4">
                  <c:v>0</c:v>
                </c:pt>
                <c:pt idx="5">
                  <c:v>0</c:v>
                </c:pt>
                <c:pt idx="6">
                  <c:v>0</c:v>
                </c:pt>
                <c:pt idx="7">
                  <c:v>0</c:v>
                </c:pt>
                <c:pt idx="8">
                  <c:v>-3.5760000000000001</c:v>
                </c:pt>
                <c:pt idx="9">
                  <c:v>-0.61239999999999994</c:v>
                </c:pt>
                <c:pt idx="10">
                  <c:v>-0.61239999999999994</c:v>
                </c:pt>
                <c:pt idx="11">
                  <c:v>-0.47810000000000002</c:v>
                </c:pt>
                <c:pt idx="12">
                  <c:v>0</c:v>
                </c:pt>
                <c:pt idx="13">
                  <c:v>-1.0736000000000001</c:v>
                </c:pt>
                <c:pt idx="14">
                  <c:v>-2.5526599999999995</c:v>
                </c:pt>
                <c:pt idx="15">
                  <c:v>-1.6334490000000002</c:v>
                </c:pt>
                <c:pt idx="16">
                  <c:v>-1.0257509999999996</c:v>
                </c:pt>
                <c:pt idx="17">
                  <c:v>-0.78739900000000063</c:v>
                </c:pt>
                <c:pt idx="18">
                  <c:v>-2.1593100000000005</c:v>
                </c:pt>
                <c:pt idx="19">
                  <c:v>-0.93338900000000002</c:v>
                </c:pt>
                <c:pt idx="20">
                  <c:v>-3.120851</c:v>
                </c:pt>
                <c:pt idx="21">
                  <c:v>-1.1179999999999986</c:v>
                </c:pt>
                <c:pt idx="22">
                  <c:v>-0.21774400000000149</c:v>
                </c:pt>
                <c:pt idx="23">
                  <c:v>-0.21767000000000003</c:v>
                </c:pt>
                <c:pt idx="24">
                  <c:v>-0.41007999999999889</c:v>
                </c:pt>
                <c:pt idx="25">
                  <c:v>-1.440607</c:v>
                </c:pt>
                <c:pt idx="26">
                  <c:v>-1.0316560000000017</c:v>
                </c:pt>
                <c:pt idx="27">
                  <c:v>0</c:v>
                </c:pt>
                <c:pt idx="28">
                  <c:v>-0.5403349999999989</c:v>
                </c:pt>
                <c:pt idx="29">
                  <c:v>-2.1080590000000008</c:v>
                </c:pt>
                <c:pt idx="30">
                  <c:v>-0.38595899999999972</c:v>
                </c:pt>
                <c:pt idx="31">
                  <c:v>-1.0004199999999983</c:v>
                </c:pt>
                <c:pt idx="32">
                  <c:v>-0.32004300000000185</c:v>
                </c:pt>
                <c:pt idx="33">
                  <c:v>-0.17146199999999823</c:v>
                </c:pt>
                <c:pt idx="34">
                  <c:v>0</c:v>
                </c:pt>
                <c:pt idx="35">
                  <c:v>0</c:v>
                </c:pt>
                <c:pt idx="36">
                  <c:v>0</c:v>
                </c:pt>
                <c:pt idx="37">
                  <c:v>-0.21571300000000093</c:v>
                </c:pt>
                <c:pt idx="38">
                  <c:v>-0.21566800000000086</c:v>
                </c:pt>
                <c:pt idx="39">
                  <c:v>-0.21545199999999909</c:v>
                </c:pt>
                <c:pt idx="40">
                  <c:v>-0.78659100000000137</c:v>
                </c:pt>
                <c:pt idx="41">
                  <c:v>-0.77103400000000022</c:v>
                </c:pt>
                <c:pt idx="42">
                  <c:v>-0.34670399999999901</c:v>
                </c:pt>
                <c:pt idx="43">
                  <c:v>-0.14605399999999946</c:v>
                </c:pt>
                <c:pt idx="44">
                  <c:v>0</c:v>
                </c:pt>
                <c:pt idx="45">
                  <c:v>-1.2876909999999988</c:v>
                </c:pt>
              </c:numCache>
            </c:numRef>
          </c:val>
        </c:ser>
        <c:ser>
          <c:idx val="6"/>
          <c:order val="7"/>
          <c:tx>
            <c:strRef>
              <c:f>CapAddnsRetires!$C$31</c:f>
              <c:strCache>
                <c:ptCount val="1"/>
                <c:pt idx="0">
                  <c:v>Coal</c:v>
                </c:pt>
              </c:strCache>
            </c:strRef>
          </c:tx>
          <c:spPr>
            <a:solidFill>
              <a:schemeClr val="tx1"/>
            </a:solidFill>
            <a:ln>
              <a:noFill/>
            </a:ln>
            <a:effectLst/>
          </c:spPr>
          <c:invertIfNegative val="0"/>
          <c:cat>
            <c:numRef>
              <c:f>CapAddnsRetires!$S$1:$BL$1</c:f>
              <c:numCache>
                <c:formatCode>General</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CapAddnsRetires!$S$31:$BL$31</c:f>
              <c:numCache>
                <c:formatCode>General</c:formatCode>
                <c:ptCount val="46"/>
                <c:pt idx="0">
                  <c:v>-0.27200000000000002</c:v>
                </c:pt>
                <c:pt idx="1">
                  <c:v>-0.73499999999999999</c:v>
                </c:pt>
                <c:pt idx="2">
                  <c:v>-1.196</c:v>
                </c:pt>
                <c:pt idx="3">
                  <c:v>-0.76400000000000001</c:v>
                </c:pt>
                <c:pt idx="4">
                  <c:v>-0.52900000000000003</c:v>
                </c:pt>
                <c:pt idx="5">
                  <c:v>-1.5274999999999999</c:v>
                </c:pt>
                <c:pt idx="6">
                  <c:v>-2.5819999999999999</c:v>
                </c:pt>
                <c:pt idx="7">
                  <c:v>-10.308</c:v>
                </c:pt>
                <c:pt idx="8">
                  <c:v>-6.2910000000000004</c:v>
                </c:pt>
                <c:pt idx="9">
                  <c:v>-4.4897</c:v>
                </c:pt>
                <c:pt idx="10">
                  <c:v>-12.715100000000001</c:v>
                </c:pt>
                <c:pt idx="11">
                  <c:v>-8.4868000000000006</c:v>
                </c:pt>
                <c:pt idx="12">
                  <c:v>-5.9878</c:v>
                </c:pt>
                <c:pt idx="13">
                  <c:v>-12.087502000000001</c:v>
                </c:pt>
                <c:pt idx="14">
                  <c:v>-4.7984960000000001</c:v>
                </c:pt>
                <c:pt idx="15">
                  <c:v>-8.9046039999999991</c:v>
                </c:pt>
                <c:pt idx="16">
                  <c:v>-8.0937020000000004</c:v>
                </c:pt>
                <c:pt idx="17">
                  <c:v>-4.5981979999999965</c:v>
                </c:pt>
                <c:pt idx="18">
                  <c:v>-8.8929100000000005</c:v>
                </c:pt>
                <c:pt idx="19">
                  <c:v>-5.1734920000000031</c:v>
                </c:pt>
                <c:pt idx="20">
                  <c:v>-3.3503040000000013</c:v>
                </c:pt>
                <c:pt idx="21">
                  <c:v>-2.6790159999999972</c:v>
                </c:pt>
                <c:pt idx="22">
                  <c:v>-1.7504880000000043</c:v>
                </c:pt>
                <c:pt idx="23">
                  <c:v>-1.3314979999999963</c:v>
                </c:pt>
                <c:pt idx="24">
                  <c:v>0</c:v>
                </c:pt>
                <c:pt idx="25">
                  <c:v>-0.30499999999999972</c:v>
                </c:pt>
                <c:pt idx="26">
                  <c:v>-0.23200200000000137</c:v>
                </c:pt>
                <c:pt idx="27">
                  <c:v>-0.66200299999999856</c:v>
                </c:pt>
                <c:pt idx="28">
                  <c:v>-0.51299999999999812</c:v>
                </c:pt>
                <c:pt idx="29">
                  <c:v>0</c:v>
                </c:pt>
                <c:pt idx="30">
                  <c:v>0</c:v>
                </c:pt>
                <c:pt idx="31">
                  <c:v>0</c:v>
                </c:pt>
                <c:pt idx="32">
                  <c:v>0</c:v>
                </c:pt>
                <c:pt idx="33">
                  <c:v>-0.63500200000000007</c:v>
                </c:pt>
                <c:pt idx="34">
                  <c:v>0</c:v>
                </c:pt>
                <c:pt idx="35">
                  <c:v>0</c:v>
                </c:pt>
                <c:pt idx="36">
                  <c:v>-7.9960000000056652E-3</c:v>
                </c:pt>
                <c:pt idx="37">
                  <c:v>0</c:v>
                </c:pt>
                <c:pt idx="38">
                  <c:v>0</c:v>
                </c:pt>
                <c:pt idx="39">
                  <c:v>0</c:v>
                </c:pt>
                <c:pt idx="40">
                  <c:v>0</c:v>
                </c:pt>
                <c:pt idx="41">
                  <c:v>0</c:v>
                </c:pt>
                <c:pt idx="42">
                  <c:v>0</c:v>
                </c:pt>
                <c:pt idx="43">
                  <c:v>0</c:v>
                </c:pt>
                <c:pt idx="44">
                  <c:v>0</c:v>
                </c:pt>
                <c:pt idx="45">
                  <c:v>0</c:v>
                </c:pt>
              </c:numCache>
            </c:numRef>
          </c:val>
        </c:ser>
        <c:ser>
          <c:idx val="7"/>
          <c:order val="8"/>
          <c:tx>
            <c:strRef>
              <c:f>CapAddnsRetires!$C$32</c:f>
              <c:strCache>
                <c:ptCount val="1"/>
                <c:pt idx="0">
                  <c:v>Oil and Gas</c:v>
                </c:pt>
              </c:strCache>
            </c:strRef>
          </c:tx>
          <c:spPr>
            <a:solidFill>
              <a:schemeClr val="accent1"/>
            </a:solidFill>
            <a:ln>
              <a:noFill/>
            </a:ln>
            <a:effectLst/>
          </c:spPr>
          <c:invertIfNegative val="0"/>
          <c:cat>
            <c:numRef>
              <c:f>CapAddnsRetires!$S$1:$BL$1</c:f>
              <c:numCache>
                <c:formatCode>General</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CapAddnsRetires!$S$32:$BL$32</c:f>
              <c:numCache>
                <c:formatCode>General</c:formatCode>
                <c:ptCount val="46"/>
                <c:pt idx="0">
                  <c:v>-2.84</c:v>
                </c:pt>
                <c:pt idx="1">
                  <c:v>-2.6320000000000001</c:v>
                </c:pt>
                <c:pt idx="2">
                  <c:v>-3.1429999999999998</c:v>
                </c:pt>
                <c:pt idx="3">
                  <c:v>-1.4970000000000001</c:v>
                </c:pt>
                <c:pt idx="4">
                  <c:v>-6.1740000000000004</c:v>
                </c:pt>
                <c:pt idx="5">
                  <c:v>-3.2108999999999996</c:v>
                </c:pt>
                <c:pt idx="6">
                  <c:v>-3.4990000000000001</c:v>
                </c:pt>
                <c:pt idx="7">
                  <c:v>-4.3879999999999999</c:v>
                </c:pt>
                <c:pt idx="8">
                  <c:v>-7.7140000000000004</c:v>
                </c:pt>
                <c:pt idx="9">
                  <c:v>-4.8529999999999998</c:v>
                </c:pt>
                <c:pt idx="10">
                  <c:v>-7.2146999999999997</c:v>
                </c:pt>
                <c:pt idx="11">
                  <c:v>-5.9577999999999989</c:v>
                </c:pt>
                <c:pt idx="12">
                  <c:v>-8.4969999999999999</c:v>
                </c:pt>
                <c:pt idx="13">
                  <c:v>-3.4377999999999997</c:v>
                </c:pt>
                <c:pt idx="14">
                  <c:v>-2.4867999999999992</c:v>
                </c:pt>
                <c:pt idx="15">
                  <c:v>-7.7513060000000005</c:v>
                </c:pt>
                <c:pt idx="16">
                  <c:v>-10.846702000000002</c:v>
                </c:pt>
                <c:pt idx="17">
                  <c:v>-7.9238979999999977</c:v>
                </c:pt>
                <c:pt idx="18">
                  <c:v>-8.686002000000002</c:v>
                </c:pt>
                <c:pt idx="19">
                  <c:v>-5.1465029999999956</c:v>
                </c:pt>
                <c:pt idx="20">
                  <c:v>-5.1252020000000016</c:v>
                </c:pt>
                <c:pt idx="21">
                  <c:v>-0.86409600000001063</c:v>
                </c:pt>
                <c:pt idx="22">
                  <c:v>-1.2402989999999932</c:v>
                </c:pt>
                <c:pt idx="23">
                  <c:v>-0.72440299999999525</c:v>
                </c:pt>
                <c:pt idx="24">
                  <c:v>-0.96994800000000225</c:v>
                </c:pt>
                <c:pt idx="25">
                  <c:v>-1.0068979999999996</c:v>
                </c:pt>
                <c:pt idx="26">
                  <c:v>-1.8003980000000013</c:v>
                </c:pt>
                <c:pt idx="27">
                  <c:v>-1.9184020000000004</c:v>
                </c:pt>
                <c:pt idx="28">
                  <c:v>-1.6747969999999981</c:v>
                </c:pt>
                <c:pt idx="29">
                  <c:v>-0.50439899999999938</c:v>
                </c:pt>
                <c:pt idx="30">
                  <c:v>-0.62165200000000453</c:v>
                </c:pt>
                <c:pt idx="31">
                  <c:v>-1.1043529999999961</c:v>
                </c:pt>
                <c:pt idx="32">
                  <c:v>-1.731595999999989</c:v>
                </c:pt>
                <c:pt idx="33">
                  <c:v>-0.89850300000000516</c:v>
                </c:pt>
                <c:pt idx="34">
                  <c:v>-1.565804</c:v>
                </c:pt>
                <c:pt idx="35">
                  <c:v>-0.10999899999998775</c:v>
                </c:pt>
                <c:pt idx="36">
                  <c:v>-6.9999000000009914E-2</c:v>
                </c:pt>
                <c:pt idx="37">
                  <c:v>-0.54399899999999946</c:v>
                </c:pt>
                <c:pt idx="38">
                  <c:v>-8.4001000000000658E-2</c:v>
                </c:pt>
                <c:pt idx="39">
                  <c:v>-1.3512010000000032</c:v>
                </c:pt>
                <c:pt idx="40">
                  <c:v>-2.6638990000000007</c:v>
                </c:pt>
                <c:pt idx="41">
                  <c:v>-0.51499699999999393</c:v>
                </c:pt>
                <c:pt idx="42">
                  <c:v>-3.1550980000000095</c:v>
                </c:pt>
                <c:pt idx="43">
                  <c:v>-0.6796020000000027</c:v>
                </c:pt>
                <c:pt idx="44">
                  <c:v>-0.38280000000000314</c:v>
                </c:pt>
                <c:pt idx="45">
                  <c:v>-0.72320199999998636</c:v>
                </c:pt>
              </c:numCache>
            </c:numRef>
          </c:val>
        </c:ser>
        <c:ser>
          <c:idx val="9"/>
          <c:order val="9"/>
          <c:tx>
            <c:strRef>
              <c:f>CapAddnsRetires!$C$34</c:f>
              <c:strCache>
                <c:ptCount val="1"/>
                <c:pt idx="0">
                  <c:v>Other</c:v>
                </c:pt>
              </c:strCache>
            </c:strRef>
          </c:tx>
          <c:spPr>
            <a:solidFill>
              <a:schemeClr val="tx1">
                <a:lumMod val="50000"/>
                <a:lumOff val="50000"/>
              </a:schemeClr>
            </a:solidFill>
            <a:ln>
              <a:noFill/>
            </a:ln>
            <a:effectLst/>
          </c:spPr>
          <c:invertIfNegative val="0"/>
          <c:cat>
            <c:numRef>
              <c:f>CapAddnsRetires!$S$1:$BL$1</c:f>
              <c:numCache>
                <c:formatCode>General</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CapAddnsRetires!$S$34:$BL$34</c:f>
              <c:numCache>
                <c:formatCode>General</c:formatCode>
                <c:ptCount val="46"/>
                <c:pt idx="0">
                  <c:v>-5.8999999999999997E-2</c:v>
                </c:pt>
                <c:pt idx="1">
                  <c:v>-9.0999999999999998E-2</c:v>
                </c:pt>
                <c:pt idx="2">
                  <c:v>-9.9000000000000005E-2</c:v>
                </c:pt>
                <c:pt idx="3">
                  <c:v>-6.0999999999999999E-2</c:v>
                </c:pt>
                <c:pt idx="4">
                  <c:v>-0.113</c:v>
                </c:pt>
                <c:pt idx="5">
                  <c:v>-0.17730000000000001</c:v>
                </c:pt>
                <c:pt idx="6">
                  <c:v>-0.246</c:v>
                </c:pt>
                <c:pt idx="7">
                  <c:v>-0.55500000000000005</c:v>
                </c:pt>
                <c:pt idx="8">
                  <c:v>-0.27300000000000002</c:v>
                </c:pt>
                <c:pt idx="9">
                  <c:v>-0.43680000000000002</c:v>
                </c:pt>
                <c:pt idx="10">
                  <c:v>-0.68410000000000004</c:v>
                </c:pt>
                <c:pt idx="11">
                  <c:v>-0.45400000000000001</c:v>
                </c:pt>
                <c:pt idx="12">
                  <c:v>-0.23210000000000003</c:v>
                </c:pt>
                <c:pt idx="13">
                  <c:v>-1.8700000000000001E-2</c:v>
                </c:pt>
                <c:pt idx="14">
                  <c:v>-0.1038</c:v>
                </c:pt>
                <c:pt idx="15">
                  <c:v>-1.0000000000000009E-3</c:v>
                </c:pt>
                <c:pt idx="16">
                  <c:v>0</c:v>
                </c:pt>
                <c:pt idx="17">
                  <c:v>-1.9900000000000001E-2</c:v>
                </c:pt>
                <c:pt idx="18">
                  <c:v>-6.5000000000000058E-3</c:v>
                </c:pt>
                <c:pt idx="19">
                  <c:v>-1.5999999999999986E-2</c:v>
                </c:pt>
                <c:pt idx="20">
                  <c:v>-2.5000000000000022E-3</c:v>
                </c:pt>
                <c:pt idx="21">
                  <c:v>-2.0000000000000018E-3</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-2.0000000000000018E-3</c:v>
                </c:pt>
                <c:pt idx="38">
                  <c:v>0</c:v>
                </c:pt>
                <c:pt idx="39">
                  <c:v>0</c:v>
                </c:pt>
                <c:pt idx="40">
                  <c:v>0</c:v>
                </c:pt>
                <c:pt idx="41">
                  <c:v>0</c:v>
                </c:pt>
                <c:pt idx="42">
                  <c:v>-8.0000000000000071E-3</c:v>
                </c:pt>
                <c:pt idx="43">
                  <c:v>0</c:v>
                </c:pt>
                <c:pt idx="44">
                  <c:v>0</c:v>
                </c:pt>
                <c:pt idx="45">
                  <c:v>0</c:v>
                </c:pt>
              </c:numCache>
            </c:numRef>
          </c:val>
        </c:ser>
        <c:dLbls>
          <c:showLegendKey val="0"/>
          <c:showVal val="0"/>
          <c:showCatName val="0"/>
          <c:showSerName val="0"/>
          <c:showPercent val="0"/>
          <c:showBubbleSize val="0"/>
        </c:dLbls>
        <c:gapWidth val="67"/>
        <c:overlap val="100"/>
        <c:axId val="264362528"/>
        <c:axId val="264363088"/>
      </c:barChart>
      <c:catAx>
        <c:axId val="264362528"/>
        <c:scaling>
          <c:orientation val="minMax"/>
        </c:scaling>
        <c:delete val="0"/>
        <c:axPos val="b"/>
        <c:numFmt formatCode="General" sourceLinked="1"/>
        <c:majorTickMark val="cross"/>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4363088"/>
        <c:crosses val="autoZero"/>
        <c:auto val="1"/>
        <c:lblAlgn val="ctr"/>
        <c:lblOffset val="100"/>
        <c:tickLblSkip val="5"/>
        <c:tickMarkSkip val="5"/>
        <c:noMultiLvlLbl val="0"/>
      </c:catAx>
      <c:valAx>
        <c:axId val="2643630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4362528"/>
        <c:crossesAt val="13"/>
        <c:crossBetween val="between"/>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448673082531347E-2"/>
          <c:y val="0.2560296750996095"/>
          <c:w val="0.81007626571931035"/>
          <c:h val="0.63419392131618568"/>
        </c:manualLayout>
      </c:layout>
      <c:lineChart>
        <c:grouping val="standard"/>
        <c:varyColors val="0"/>
        <c:ser>
          <c:idx val="0"/>
          <c:order val="0"/>
          <c:tx>
            <c:strRef>
              <c:f>co2_2017!$C$26</c:f>
              <c:strCache>
                <c:ptCount val="1"/>
                <c:pt idx="0">
                  <c:v>Ref_CPP</c:v>
                </c:pt>
              </c:strCache>
            </c:strRef>
          </c:tx>
          <c:spPr>
            <a:ln w="22225" cap="rnd">
              <a:solidFill>
                <a:schemeClr val="tx2"/>
              </a:solidFill>
              <a:prstDash val="lgDash"/>
              <a:round/>
            </a:ln>
            <a:effectLst/>
          </c:spPr>
          <c:marker>
            <c:symbol val="none"/>
          </c:marker>
          <c:cat>
            <c:numRef>
              <c:f>co2_2017!$D$1:$BL$1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co2_2017!$D$26:$BL$26</c:f>
              <c:numCache>
                <c:formatCode>General</c:formatCode>
                <c:ptCount val="61"/>
                <c:pt idx="0">
                  <c:v>1.8310489999999999</c:v>
                </c:pt>
                <c:pt idx="1">
                  <c:v>1.829607</c:v>
                </c:pt>
                <c:pt idx="2">
                  <c:v>1.84345</c:v>
                </c:pt>
                <c:pt idx="3">
                  <c:v>1.9191120000000002</c:v>
                </c:pt>
                <c:pt idx="4">
                  <c:v>1.9438789999999999</c:v>
                </c:pt>
                <c:pt idx="5">
                  <c:v>1.9600499999999998</c:v>
                </c:pt>
                <c:pt idx="6">
                  <c:v>2.033261</c:v>
                </c:pt>
                <c:pt idx="7">
                  <c:v>2.1014009999999996</c:v>
                </c:pt>
                <c:pt idx="8">
                  <c:v>2.1917900000000001</c:v>
                </c:pt>
                <c:pt idx="9">
                  <c:v>2.2044259999999998</c:v>
                </c:pt>
                <c:pt idx="10">
                  <c:v>2.3102</c:v>
                </c:pt>
                <c:pt idx="11">
                  <c:v>2.2726840000000004</c:v>
                </c:pt>
                <c:pt idx="12">
                  <c:v>2.2880729999999998</c:v>
                </c:pt>
                <c:pt idx="13">
                  <c:v>2.3192339999999998</c:v>
                </c:pt>
                <c:pt idx="14">
                  <c:v>2.3503859999999999</c:v>
                </c:pt>
                <c:pt idx="15">
                  <c:v>2.4156050000000002</c:v>
                </c:pt>
                <c:pt idx="16">
                  <c:v>2.3583569999999998</c:v>
                </c:pt>
                <c:pt idx="17">
                  <c:v>2.4249679999999998</c:v>
                </c:pt>
                <c:pt idx="18">
                  <c:v>2.3729</c:v>
                </c:pt>
                <c:pt idx="19">
                  <c:v>2.1579009999999998</c:v>
                </c:pt>
                <c:pt idx="20">
                  <c:v>2.2703270000000004</c:v>
                </c:pt>
                <c:pt idx="21">
                  <c:v>2.1697310000000001</c:v>
                </c:pt>
                <c:pt idx="22">
                  <c:v>2.034367</c:v>
                </c:pt>
                <c:pt idx="23">
                  <c:v>2.0498949999999998</c:v>
                </c:pt>
                <c:pt idx="24">
                  <c:v>2.0499019999999999</c:v>
                </c:pt>
                <c:pt idx="25">
                  <c:v>1.912585</c:v>
                </c:pt>
                <c:pt idx="26">
                  <c:v>1.8205830000000001</c:v>
                </c:pt>
                <c:pt idx="27">
                  <c:v>1.786833984</c:v>
                </c:pt>
                <c:pt idx="28">
                  <c:v>1.7848074949999999</c:v>
                </c:pt>
                <c:pt idx="29">
                  <c:v>1.8195473629999999</c:v>
                </c:pt>
                <c:pt idx="30">
                  <c:v>1.8204980470000001</c:v>
                </c:pt>
                <c:pt idx="31">
                  <c:v>1.7755849610000001</c:v>
                </c:pt>
                <c:pt idx="32">
                  <c:v>1.714842529</c:v>
                </c:pt>
                <c:pt idx="33">
                  <c:v>1.692017578</c:v>
                </c:pt>
                <c:pt idx="34">
                  <c:v>1.6770679929999999</c:v>
                </c:pt>
                <c:pt idx="35">
                  <c:v>1.6589149170000002</c:v>
                </c:pt>
                <c:pt idx="36">
                  <c:v>1.6332482910000001</c:v>
                </c:pt>
                <c:pt idx="37">
                  <c:v>1.6059545900000001</c:v>
                </c:pt>
                <c:pt idx="38">
                  <c:v>1.5822862550000001</c:v>
                </c:pt>
                <c:pt idx="39">
                  <c:v>1.5602127690000001</c:v>
                </c:pt>
                <c:pt idx="40">
                  <c:v>1.5370205080000001</c:v>
                </c:pt>
                <c:pt idx="41">
                  <c:v>1.532462158</c:v>
                </c:pt>
                <c:pt idx="42">
                  <c:v>1.528376221</c:v>
                </c:pt>
                <c:pt idx="43">
                  <c:v>1.5275810550000002</c:v>
                </c:pt>
                <c:pt idx="44">
                  <c:v>1.5286407469999999</c:v>
                </c:pt>
                <c:pt idx="45">
                  <c:v>1.5319805909999999</c:v>
                </c:pt>
                <c:pt idx="46">
                  <c:v>1.5346032709999999</c:v>
                </c:pt>
                <c:pt idx="47">
                  <c:v>1.534037842</c:v>
                </c:pt>
                <c:pt idx="48">
                  <c:v>1.5325384520000001</c:v>
                </c:pt>
                <c:pt idx="49">
                  <c:v>1.5329067379999999</c:v>
                </c:pt>
                <c:pt idx="50">
                  <c:v>1.5308046879999999</c:v>
                </c:pt>
                <c:pt idx="51">
                  <c:v>1.531619507</c:v>
                </c:pt>
                <c:pt idx="52">
                  <c:v>1.5327946779999999</c:v>
                </c:pt>
                <c:pt idx="53">
                  <c:v>1.5352531739999999</c:v>
                </c:pt>
                <c:pt idx="54">
                  <c:v>1.535580811</c:v>
                </c:pt>
                <c:pt idx="55">
                  <c:v>1.5363176269999999</c:v>
                </c:pt>
                <c:pt idx="56">
                  <c:v>1.539880615</c:v>
                </c:pt>
                <c:pt idx="57">
                  <c:v>1.5423028560000001</c:v>
                </c:pt>
                <c:pt idx="58">
                  <c:v>1.544101562</c:v>
                </c:pt>
                <c:pt idx="59">
                  <c:v>1.5442121580000001</c:v>
                </c:pt>
                <c:pt idx="60">
                  <c:v>1.546800537</c:v>
                </c:pt>
              </c:numCache>
            </c:numRef>
          </c:val>
          <c:smooth val="0"/>
        </c:ser>
        <c:ser>
          <c:idx val="3"/>
          <c:order val="1"/>
          <c:tx>
            <c:strRef>
              <c:f>co2_2017!$C$25</c:f>
              <c:strCache>
                <c:ptCount val="1"/>
                <c:pt idx="0">
                  <c:v>Ref_NoCPP</c:v>
                </c:pt>
              </c:strCache>
            </c:strRef>
          </c:tx>
          <c:spPr>
            <a:ln w="22225" cap="rnd">
              <a:solidFill>
                <a:schemeClr val="tx2"/>
              </a:solidFill>
              <a:round/>
            </a:ln>
            <a:effectLst/>
          </c:spPr>
          <c:marker>
            <c:symbol val="none"/>
          </c:marker>
          <c:cat>
            <c:numRef>
              <c:f>co2_2017!$D$1:$BL$1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co2_2017!$D$25:$BL$25</c:f>
              <c:numCache>
                <c:formatCode>General</c:formatCode>
                <c:ptCount val="61"/>
                <c:pt idx="0">
                  <c:v>1.8310489999999999</c:v>
                </c:pt>
                <c:pt idx="1">
                  <c:v>1.829607</c:v>
                </c:pt>
                <c:pt idx="2">
                  <c:v>1.84345</c:v>
                </c:pt>
                <c:pt idx="3">
                  <c:v>1.9191120000000002</c:v>
                </c:pt>
                <c:pt idx="4">
                  <c:v>1.9438789999999999</c:v>
                </c:pt>
                <c:pt idx="5">
                  <c:v>1.9600499999999998</c:v>
                </c:pt>
                <c:pt idx="6">
                  <c:v>2.033261</c:v>
                </c:pt>
                <c:pt idx="7">
                  <c:v>2.1014009999999996</c:v>
                </c:pt>
                <c:pt idx="8">
                  <c:v>2.1917900000000001</c:v>
                </c:pt>
                <c:pt idx="9">
                  <c:v>2.2044259999999998</c:v>
                </c:pt>
                <c:pt idx="10">
                  <c:v>2.3102</c:v>
                </c:pt>
                <c:pt idx="11">
                  <c:v>2.2726840000000004</c:v>
                </c:pt>
                <c:pt idx="12">
                  <c:v>2.2880729999999998</c:v>
                </c:pt>
                <c:pt idx="13">
                  <c:v>2.3192339999999998</c:v>
                </c:pt>
                <c:pt idx="14">
                  <c:v>2.3503859999999999</c:v>
                </c:pt>
                <c:pt idx="15">
                  <c:v>2.4156050000000002</c:v>
                </c:pt>
                <c:pt idx="16">
                  <c:v>2.3583569999999998</c:v>
                </c:pt>
                <c:pt idx="17">
                  <c:v>2.4249679999999998</c:v>
                </c:pt>
                <c:pt idx="18">
                  <c:v>2.3729</c:v>
                </c:pt>
                <c:pt idx="19">
                  <c:v>2.1579009999999998</c:v>
                </c:pt>
                <c:pt idx="20">
                  <c:v>2.2703270000000004</c:v>
                </c:pt>
                <c:pt idx="21">
                  <c:v>2.1697310000000001</c:v>
                </c:pt>
                <c:pt idx="22">
                  <c:v>2.034367</c:v>
                </c:pt>
                <c:pt idx="23">
                  <c:v>2.0498949999999998</c:v>
                </c:pt>
                <c:pt idx="24">
                  <c:v>2.0499019999999999</c:v>
                </c:pt>
                <c:pt idx="25">
                  <c:v>1.912585</c:v>
                </c:pt>
                <c:pt idx="26">
                  <c:v>1.8205830000000001</c:v>
                </c:pt>
                <c:pt idx="27">
                  <c:v>1.7866328120000001</c:v>
                </c:pt>
                <c:pt idx="28">
                  <c:v>1.7809133300000002</c:v>
                </c:pt>
                <c:pt idx="29">
                  <c:v>1.8249724120000002</c:v>
                </c:pt>
                <c:pt idx="30">
                  <c:v>1.8358817140000001</c:v>
                </c:pt>
                <c:pt idx="31">
                  <c:v>1.8046364750000001</c:v>
                </c:pt>
                <c:pt idx="32">
                  <c:v>1.806873535</c:v>
                </c:pt>
                <c:pt idx="33">
                  <c:v>1.816733887</c:v>
                </c:pt>
                <c:pt idx="34">
                  <c:v>1.838097656</c:v>
                </c:pt>
                <c:pt idx="35">
                  <c:v>1.849838745</c:v>
                </c:pt>
                <c:pt idx="36">
                  <c:v>1.856031738</c:v>
                </c:pt>
                <c:pt idx="37">
                  <c:v>1.868118164</c:v>
                </c:pt>
                <c:pt idx="38">
                  <c:v>1.8754272459999999</c:v>
                </c:pt>
                <c:pt idx="39">
                  <c:v>1.885169678</c:v>
                </c:pt>
                <c:pt idx="40">
                  <c:v>1.8855467530000001</c:v>
                </c:pt>
                <c:pt idx="41">
                  <c:v>1.8818298339999999</c:v>
                </c:pt>
                <c:pt idx="42">
                  <c:v>1.88203125</c:v>
                </c:pt>
                <c:pt idx="43">
                  <c:v>1.8821713870000001</c:v>
                </c:pt>
                <c:pt idx="44">
                  <c:v>1.8915114749999999</c:v>
                </c:pt>
                <c:pt idx="45">
                  <c:v>1.90657666</c:v>
                </c:pt>
                <c:pt idx="46">
                  <c:v>1.9124338379999999</c:v>
                </c:pt>
                <c:pt idx="47">
                  <c:v>1.9251726069999999</c:v>
                </c:pt>
                <c:pt idx="48">
                  <c:v>1.9380061040000001</c:v>
                </c:pt>
                <c:pt idx="49">
                  <c:v>1.9425371090000001</c:v>
                </c:pt>
                <c:pt idx="50">
                  <c:v>1.9406337890000001</c:v>
                </c:pt>
                <c:pt idx="51">
                  <c:v>1.9419733889999999</c:v>
                </c:pt>
                <c:pt idx="52">
                  <c:v>1.9445117190000001</c:v>
                </c:pt>
                <c:pt idx="53">
                  <c:v>1.9549997559999999</c:v>
                </c:pt>
                <c:pt idx="54">
                  <c:v>1.9666210940000002</c:v>
                </c:pt>
                <c:pt idx="55">
                  <c:v>1.9790822749999999</c:v>
                </c:pt>
                <c:pt idx="56">
                  <c:v>1.9887077639999999</c:v>
                </c:pt>
                <c:pt idx="57">
                  <c:v>1.9984395750000001</c:v>
                </c:pt>
                <c:pt idx="58">
                  <c:v>2.00269751</c:v>
                </c:pt>
                <c:pt idx="59">
                  <c:v>2.0070744629999999</c:v>
                </c:pt>
                <c:pt idx="60">
                  <c:v>2.0186743160000002</c:v>
                </c:pt>
              </c:numCache>
            </c:numRef>
          </c:val>
          <c:smooth val="0"/>
        </c:ser>
        <c:dLbls>
          <c:showLegendKey val="0"/>
          <c:showVal val="0"/>
          <c:showCatName val="0"/>
          <c:showSerName val="0"/>
          <c:showPercent val="0"/>
          <c:showBubbleSize val="0"/>
        </c:dLbls>
        <c:smooth val="0"/>
        <c:axId val="264365888"/>
        <c:axId val="264366448"/>
      </c:lineChart>
      <c:catAx>
        <c:axId val="26436588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4366448"/>
        <c:crosses val="autoZero"/>
        <c:auto val="1"/>
        <c:lblAlgn val="ctr"/>
        <c:lblOffset val="100"/>
        <c:tickLblSkip val="10"/>
        <c:tickMarkSkip val="10"/>
        <c:noMultiLvlLbl val="0"/>
      </c:catAx>
      <c:valAx>
        <c:axId val="26436644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4365888"/>
        <c:crossesAt val="2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448673082531347E-2"/>
          <c:y val="0.22775113459293819"/>
          <c:w val="0.80783159680797478"/>
          <c:h val="0.66247246182285702"/>
        </c:manualLayout>
      </c:layout>
      <c:lineChart>
        <c:grouping val="standard"/>
        <c:varyColors val="0"/>
        <c:ser>
          <c:idx val="0"/>
          <c:order val="0"/>
          <c:tx>
            <c:strRef>
              <c:f>co2_2018!$C$26</c:f>
              <c:strCache>
                <c:ptCount val="1"/>
                <c:pt idx="0">
                  <c:v>Ref_CPP</c:v>
                </c:pt>
              </c:strCache>
            </c:strRef>
          </c:tx>
          <c:spPr>
            <a:ln w="22225" cap="rnd">
              <a:solidFill>
                <a:schemeClr val="accent5"/>
              </a:solidFill>
              <a:prstDash val="lgDash"/>
              <a:round/>
            </a:ln>
            <a:effectLst/>
          </c:spPr>
          <c:marker>
            <c:symbol val="none"/>
          </c:marker>
          <c:cat>
            <c:numRef>
              <c:f>co2_2018!$D$1:$BL$1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co2_2018!$D$26:$BL$26</c:f>
              <c:numCache>
                <c:formatCode>General</c:formatCode>
                <c:ptCount val="61"/>
                <c:pt idx="0">
                  <c:v>1.8310489999999999</c:v>
                </c:pt>
                <c:pt idx="1">
                  <c:v>1.829607</c:v>
                </c:pt>
                <c:pt idx="2">
                  <c:v>1.84345</c:v>
                </c:pt>
                <c:pt idx="3">
                  <c:v>1.9191120000000002</c:v>
                </c:pt>
                <c:pt idx="4">
                  <c:v>1.9438789999999999</c:v>
                </c:pt>
                <c:pt idx="5">
                  <c:v>1.9600499999999998</c:v>
                </c:pt>
                <c:pt idx="6">
                  <c:v>2.033261</c:v>
                </c:pt>
                <c:pt idx="7">
                  <c:v>2.1014009999999996</c:v>
                </c:pt>
                <c:pt idx="8">
                  <c:v>2.1917900000000001</c:v>
                </c:pt>
                <c:pt idx="9">
                  <c:v>2.2044259999999998</c:v>
                </c:pt>
                <c:pt idx="10">
                  <c:v>2.3102</c:v>
                </c:pt>
                <c:pt idx="11">
                  <c:v>2.2726840000000004</c:v>
                </c:pt>
                <c:pt idx="12">
                  <c:v>2.2880729999999998</c:v>
                </c:pt>
                <c:pt idx="13">
                  <c:v>2.3192339999999998</c:v>
                </c:pt>
                <c:pt idx="14">
                  <c:v>2.3503859999999999</c:v>
                </c:pt>
                <c:pt idx="15">
                  <c:v>2.4156050000000002</c:v>
                </c:pt>
                <c:pt idx="16">
                  <c:v>2.3583569999999998</c:v>
                </c:pt>
                <c:pt idx="17">
                  <c:v>2.4249679999999998</c:v>
                </c:pt>
                <c:pt idx="18">
                  <c:v>2.3729</c:v>
                </c:pt>
                <c:pt idx="19">
                  <c:v>2.1579009999999998</c:v>
                </c:pt>
                <c:pt idx="20">
                  <c:v>2.2703270000000004</c:v>
                </c:pt>
                <c:pt idx="21">
                  <c:v>2.1697310000000001</c:v>
                </c:pt>
                <c:pt idx="22">
                  <c:v>2.034367</c:v>
                </c:pt>
                <c:pt idx="23">
                  <c:v>2.0498949999999998</c:v>
                </c:pt>
                <c:pt idx="24">
                  <c:v>2.0499019999999999</c:v>
                </c:pt>
                <c:pt idx="25">
                  <c:v>1.912585</c:v>
                </c:pt>
                <c:pt idx="26">
                  <c:v>1.8205830000000001</c:v>
                </c:pt>
                <c:pt idx="27">
                  <c:v>1.7572667240000002</c:v>
                </c:pt>
                <c:pt idx="28">
                  <c:v>1.7754957280000001</c:v>
                </c:pt>
                <c:pt idx="29">
                  <c:v>1.7452296140000001</c:v>
                </c:pt>
                <c:pt idx="30">
                  <c:v>1.7108248289999999</c:v>
                </c:pt>
                <c:pt idx="31">
                  <c:v>1.650325195</c:v>
                </c:pt>
                <c:pt idx="32">
                  <c:v>1.6099395750000001</c:v>
                </c:pt>
                <c:pt idx="33">
                  <c:v>1.604749634</c:v>
                </c:pt>
                <c:pt idx="34">
                  <c:v>1.6212977289999999</c:v>
                </c:pt>
                <c:pt idx="35">
                  <c:v>1.629322266</c:v>
                </c:pt>
                <c:pt idx="36">
                  <c:v>1.620736572</c:v>
                </c:pt>
                <c:pt idx="37">
                  <c:v>1.601200073</c:v>
                </c:pt>
                <c:pt idx="38">
                  <c:v>1.5799821780000001</c:v>
                </c:pt>
                <c:pt idx="39">
                  <c:v>1.557037354</c:v>
                </c:pt>
                <c:pt idx="40">
                  <c:v>1.5343532709999999</c:v>
                </c:pt>
                <c:pt idx="41">
                  <c:v>1.5300336910000001</c:v>
                </c:pt>
                <c:pt idx="42">
                  <c:v>1.5252335210000001</c:v>
                </c:pt>
                <c:pt idx="43">
                  <c:v>1.52526001</c:v>
                </c:pt>
                <c:pt idx="44">
                  <c:v>1.5259934079999999</c:v>
                </c:pt>
                <c:pt idx="45">
                  <c:v>1.5254317630000001</c:v>
                </c:pt>
                <c:pt idx="46">
                  <c:v>1.5239333500000001</c:v>
                </c:pt>
                <c:pt idx="47">
                  <c:v>1.5190262450000001</c:v>
                </c:pt>
                <c:pt idx="48">
                  <c:v>1.5174436040000001</c:v>
                </c:pt>
                <c:pt idx="49">
                  <c:v>1.5190167240000001</c:v>
                </c:pt>
                <c:pt idx="50">
                  <c:v>1.5164886469999999</c:v>
                </c:pt>
                <c:pt idx="51">
                  <c:v>1.516856201</c:v>
                </c:pt>
                <c:pt idx="52">
                  <c:v>1.5165224610000001</c:v>
                </c:pt>
                <c:pt idx="53">
                  <c:v>1.5187485349999998</c:v>
                </c:pt>
                <c:pt idx="54">
                  <c:v>1.5148997799999999</c:v>
                </c:pt>
                <c:pt idx="55">
                  <c:v>1.5151944579999999</c:v>
                </c:pt>
                <c:pt idx="56">
                  <c:v>1.5182382809999999</c:v>
                </c:pt>
                <c:pt idx="57">
                  <c:v>1.5209293210000001</c:v>
                </c:pt>
                <c:pt idx="58">
                  <c:v>1.5199034419999999</c:v>
                </c:pt>
                <c:pt idx="59">
                  <c:v>1.520925171</c:v>
                </c:pt>
                <c:pt idx="60">
                  <c:v>1.5221010739999998</c:v>
                </c:pt>
              </c:numCache>
            </c:numRef>
          </c:val>
          <c:smooth val="0"/>
        </c:ser>
        <c:ser>
          <c:idx val="3"/>
          <c:order val="1"/>
          <c:tx>
            <c:strRef>
              <c:f>co2_2018!$C$25</c:f>
              <c:strCache>
                <c:ptCount val="1"/>
                <c:pt idx="0">
                  <c:v>Ref_NoCPP</c:v>
                </c:pt>
              </c:strCache>
            </c:strRef>
          </c:tx>
          <c:spPr>
            <a:ln w="22225" cap="rnd">
              <a:solidFill>
                <a:schemeClr val="accent5"/>
              </a:solidFill>
              <a:round/>
            </a:ln>
            <a:effectLst/>
          </c:spPr>
          <c:marker>
            <c:symbol val="none"/>
          </c:marker>
          <c:cat>
            <c:numRef>
              <c:f>co2_2018!$D$1:$BL$1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co2_2018!$D$25:$BL$25</c:f>
              <c:numCache>
                <c:formatCode>General</c:formatCode>
                <c:ptCount val="61"/>
                <c:pt idx="0">
                  <c:v>1.8310489999999999</c:v>
                </c:pt>
                <c:pt idx="1">
                  <c:v>1.829607</c:v>
                </c:pt>
                <c:pt idx="2">
                  <c:v>1.84345</c:v>
                </c:pt>
                <c:pt idx="3">
                  <c:v>1.9191120000000002</c:v>
                </c:pt>
                <c:pt idx="4">
                  <c:v>1.9438789999999999</c:v>
                </c:pt>
                <c:pt idx="5">
                  <c:v>1.9600499999999998</c:v>
                </c:pt>
                <c:pt idx="6">
                  <c:v>2.033261</c:v>
                </c:pt>
                <c:pt idx="7">
                  <c:v>2.1014009999999996</c:v>
                </c:pt>
                <c:pt idx="8">
                  <c:v>2.1917900000000001</c:v>
                </c:pt>
                <c:pt idx="9">
                  <c:v>2.2044259999999998</c:v>
                </c:pt>
                <c:pt idx="10">
                  <c:v>2.3102</c:v>
                </c:pt>
                <c:pt idx="11">
                  <c:v>2.2726840000000004</c:v>
                </c:pt>
                <c:pt idx="12">
                  <c:v>2.2880729999999998</c:v>
                </c:pt>
                <c:pt idx="13">
                  <c:v>2.3192339999999998</c:v>
                </c:pt>
                <c:pt idx="14">
                  <c:v>2.3503859999999999</c:v>
                </c:pt>
                <c:pt idx="15">
                  <c:v>2.4156050000000002</c:v>
                </c:pt>
                <c:pt idx="16">
                  <c:v>2.3583569999999998</c:v>
                </c:pt>
                <c:pt idx="17">
                  <c:v>2.4249679999999998</c:v>
                </c:pt>
                <c:pt idx="18">
                  <c:v>2.3729</c:v>
                </c:pt>
                <c:pt idx="19">
                  <c:v>2.1579009999999998</c:v>
                </c:pt>
                <c:pt idx="20">
                  <c:v>2.2703270000000004</c:v>
                </c:pt>
                <c:pt idx="21">
                  <c:v>2.1697310000000001</c:v>
                </c:pt>
                <c:pt idx="22">
                  <c:v>2.034367</c:v>
                </c:pt>
                <c:pt idx="23">
                  <c:v>2.0498949999999998</c:v>
                </c:pt>
                <c:pt idx="24">
                  <c:v>2.0499019999999999</c:v>
                </c:pt>
                <c:pt idx="25">
                  <c:v>1.912585</c:v>
                </c:pt>
                <c:pt idx="26">
                  <c:v>1.8205830000000001</c:v>
                </c:pt>
                <c:pt idx="27">
                  <c:v>1.7600162350000002</c:v>
                </c:pt>
                <c:pt idx="28">
                  <c:v>1.775652344</c:v>
                </c:pt>
                <c:pt idx="29">
                  <c:v>1.7490361330000002</c:v>
                </c:pt>
                <c:pt idx="30">
                  <c:v>1.7154837649999999</c:v>
                </c:pt>
                <c:pt idx="31">
                  <c:v>1.6754650879999999</c:v>
                </c:pt>
                <c:pt idx="32">
                  <c:v>1.6490808110000001</c:v>
                </c:pt>
                <c:pt idx="33">
                  <c:v>1.6591860349999998</c:v>
                </c:pt>
                <c:pt idx="34">
                  <c:v>1.688459717</c:v>
                </c:pt>
                <c:pt idx="35">
                  <c:v>1.7071556399999999</c:v>
                </c:pt>
                <c:pt idx="36">
                  <c:v>1.723559692</c:v>
                </c:pt>
                <c:pt idx="37">
                  <c:v>1.7273833010000001</c:v>
                </c:pt>
                <c:pt idx="38">
                  <c:v>1.73030481</c:v>
                </c:pt>
                <c:pt idx="39">
                  <c:v>1.7388576660000001</c:v>
                </c:pt>
                <c:pt idx="40">
                  <c:v>1.7392150879999999</c:v>
                </c:pt>
                <c:pt idx="41">
                  <c:v>1.7309024660000001</c:v>
                </c:pt>
                <c:pt idx="42">
                  <c:v>1.7222899170000001</c:v>
                </c:pt>
                <c:pt idx="43">
                  <c:v>1.7174995120000001</c:v>
                </c:pt>
                <c:pt idx="44">
                  <c:v>1.7209279790000001</c:v>
                </c:pt>
                <c:pt idx="45">
                  <c:v>1.7179863280000001</c:v>
                </c:pt>
                <c:pt idx="46">
                  <c:v>1.725641357</c:v>
                </c:pt>
                <c:pt idx="47">
                  <c:v>1.7285933840000001</c:v>
                </c:pt>
                <c:pt idx="48">
                  <c:v>1.730108521</c:v>
                </c:pt>
                <c:pt idx="49">
                  <c:v>1.7337086179999999</c:v>
                </c:pt>
                <c:pt idx="50">
                  <c:v>1.7353090819999999</c:v>
                </c:pt>
                <c:pt idx="51">
                  <c:v>1.7381992190000002</c:v>
                </c:pt>
                <c:pt idx="52">
                  <c:v>1.7368355710000001</c:v>
                </c:pt>
                <c:pt idx="53">
                  <c:v>1.7397058110000001</c:v>
                </c:pt>
                <c:pt idx="54">
                  <c:v>1.747521729</c:v>
                </c:pt>
                <c:pt idx="55">
                  <c:v>1.748993408</c:v>
                </c:pt>
                <c:pt idx="56">
                  <c:v>1.7467288820000002</c:v>
                </c:pt>
                <c:pt idx="57">
                  <c:v>1.751029175</c:v>
                </c:pt>
                <c:pt idx="58">
                  <c:v>1.7551601559999999</c:v>
                </c:pt>
                <c:pt idx="59">
                  <c:v>1.7653887939999999</c:v>
                </c:pt>
                <c:pt idx="60">
                  <c:v>1.776879761</c:v>
                </c:pt>
              </c:numCache>
            </c:numRef>
          </c:val>
          <c:smooth val="0"/>
        </c:ser>
        <c:dLbls>
          <c:showLegendKey val="0"/>
          <c:showVal val="0"/>
          <c:showCatName val="0"/>
          <c:showSerName val="0"/>
          <c:showPercent val="0"/>
          <c:showBubbleSize val="0"/>
        </c:dLbls>
        <c:smooth val="0"/>
        <c:axId val="264369248"/>
        <c:axId val="264369808"/>
      </c:lineChart>
      <c:catAx>
        <c:axId val="26436924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4369808"/>
        <c:crosses val="autoZero"/>
        <c:auto val="1"/>
        <c:lblAlgn val="ctr"/>
        <c:lblOffset val="100"/>
        <c:tickLblSkip val="10"/>
        <c:tickMarkSkip val="10"/>
        <c:noMultiLvlLbl val="0"/>
      </c:catAx>
      <c:valAx>
        <c:axId val="26436980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64369248"/>
        <c:crossesAt val="2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lgn="l">
              <a:defRPr/>
            </a:pPr>
            <a:r>
              <a:rPr lang="en-US" sz="1400" dirty="0" smtClean="0"/>
              <a:t>Projected capacity </a:t>
            </a:r>
            <a:r>
              <a:rPr lang="en-US" sz="1400" b="1" dirty="0" smtClean="0"/>
              <a:t>additions, 2018-2022</a:t>
            </a:r>
            <a:endParaRPr lang="en-US" sz="1400" b="1" dirty="0"/>
          </a:p>
          <a:p>
            <a:pPr algn="l">
              <a:defRPr/>
            </a:pPr>
            <a:r>
              <a:rPr lang="en-US" sz="1400" b="0" dirty="0"/>
              <a:t>gigawatts</a:t>
            </a:r>
          </a:p>
        </c:rich>
      </c:tx>
      <c:layout>
        <c:manualLayout>
          <c:xMode val="edge"/>
          <c:yMode val="edge"/>
          <c:x val="0.1475485593250464"/>
          <c:y val="5.1799893341164499E-2"/>
        </c:manualLayout>
      </c:layout>
      <c:overlay val="0"/>
      <c:spPr>
        <a:noFill/>
        <a:ln>
          <a:noFill/>
        </a:ln>
        <a:effectLst/>
      </c:spPr>
    </c:title>
    <c:autoTitleDeleted val="0"/>
    <c:plotArea>
      <c:layout>
        <c:manualLayout>
          <c:layoutTarget val="inner"/>
          <c:xMode val="edge"/>
          <c:yMode val="edge"/>
          <c:x val="0.15255123406535384"/>
          <c:y val="0.24205870926494116"/>
          <c:w val="0.6827380844004115"/>
          <c:h val="0.70127521548449723"/>
        </c:manualLayout>
      </c:layout>
      <c:barChart>
        <c:barDir val="bar"/>
        <c:grouping val="clustered"/>
        <c:varyColors val="0"/>
        <c:ser>
          <c:idx val="0"/>
          <c:order val="0"/>
          <c:tx>
            <c:strRef>
              <c:f>'[Chart in Microsoft PowerPoint]LCOE'!$I$4</c:f>
              <c:strCache>
                <c:ptCount val="1"/>
                <c:pt idx="0">
                  <c:v>Capacity add.</c:v>
                </c:pt>
              </c:strCache>
            </c:strRef>
          </c:tx>
          <c:spPr>
            <a:solidFill>
              <a:schemeClr val="bg2">
                <a:lumMod val="40000"/>
                <a:lumOff val="60000"/>
              </a:schemeClr>
            </a:solidFill>
            <a:ln>
              <a:noFill/>
            </a:ln>
            <a:effectLst/>
          </c:spPr>
          <c:invertIfNegative val="0"/>
          <c:dLbls>
            <c:dLbl>
              <c:idx val="1"/>
              <c:tx>
                <c:rich>
                  <a:bodyPr rot="0" vert="horz"/>
                  <a:lstStyle/>
                  <a:p>
                    <a:pPr>
                      <a:defRPr sz="1000">
                        <a:solidFill>
                          <a:schemeClr val="bg1">
                            <a:lumMod val="65000"/>
                          </a:schemeClr>
                        </a:solidFill>
                      </a:defRPr>
                    </a:pPr>
                    <a:r>
                      <a:rPr lang="en-US" sz="1000" dirty="0">
                        <a:solidFill>
                          <a:schemeClr val="bg1">
                            <a:lumMod val="65000"/>
                          </a:schemeClr>
                        </a:solidFill>
                      </a:rPr>
                      <a:t>0.2</a:t>
                    </a:r>
                  </a:p>
                </c:rich>
              </c:tx>
              <c:numFmt formatCode="#,##0.0" sourceLinked="0"/>
              <c:spPr>
                <a:noFill/>
                <a:ln>
                  <a:noFill/>
                </a:ln>
                <a:effectLst/>
              </c:sp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Lst>
            </c:dLbl>
            <c:dLbl>
              <c:idx val="3"/>
              <c:tx>
                <c:rich>
                  <a:bodyPr rot="0" vert="horz"/>
                  <a:lstStyle/>
                  <a:p>
                    <a:pPr algn="l">
                      <a:defRPr sz="1000">
                        <a:solidFill>
                          <a:schemeClr val="bg1">
                            <a:lumMod val="65000"/>
                          </a:schemeClr>
                        </a:solidFill>
                      </a:defRPr>
                    </a:pPr>
                    <a:r>
                      <a:rPr lang="en-US" sz="1000" dirty="0">
                        <a:solidFill>
                          <a:schemeClr val="bg1">
                            <a:lumMod val="65000"/>
                          </a:schemeClr>
                        </a:solidFill>
                      </a:rPr>
                      <a:t>23.6</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Lst>
            </c:dLbl>
            <c:dLbl>
              <c:idx val="5"/>
              <c:tx>
                <c:rich>
                  <a:bodyPr rot="0" vert="horz"/>
                  <a:lstStyle/>
                  <a:p>
                    <a:pPr algn="l">
                      <a:defRPr sz="1000">
                        <a:solidFill>
                          <a:schemeClr val="bg1">
                            <a:lumMod val="65000"/>
                          </a:schemeClr>
                        </a:solidFill>
                      </a:defRPr>
                    </a:pPr>
                    <a:r>
                      <a:rPr lang="en-US" sz="1000" dirty="0">
                        <a:solidFill>
                          <a:schemeClr val="bg1">
                            <a:lumMod val="65000"/>
                          </a:schemeClr>
                        </a:solidFill>
                      </a:rPr>
                      <a:t>42.5</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Lst>
            </c:dLbl>
            <c:dLbl>
              <c:idx val="8"/>
              <c:numFmt formatCode="#,##0.0" sourceLinked="0"/>
              <c:spPr>
                <a:noFill/>
                <a:ln>
                  <a:noFill/>
                </a:ln>
                <a:effectLst/>
              </c:spPr>
              <c:txPr>
                <a:bodyPr rot="0" vert="horz"/>
                <a:lstStyle/>
                <a:p>
                  <a:pPr>
                    <a:defRPr sz="1000">
                      <a:solidFill>
                        <a:schemeClr val="bg1">
                          <a:lumMod val="65000"/>
                        </a:schemeClr>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Lst>
            </c:dLbl>
            <c:dLbl>
              <c:idx val="14"/>
              <c:numFmt formatCode="#,##0.0" sourceLinked="0"/>
              <c:spPr>
                <a:noFill/>
                <a:ln>
                  <a:noFill/>
                </a:ln>
                <a:effectLst/>
              </c:spPr>
              <c:txPr>
                <a:bodyPr rot="0" vert="horz"/>
                <a:lstStyle/>
                <a:p>
                  <a:pPr>
                    <a:defRPr sz="1000">
                      <a:solidFill>
                        <a:schemeClr val="bg1">
                          <a:lumMod val="65000"/>
                        </a:schemeClr>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Lst>
            </c:dLbl>
            <c:spPr>
              <a:noFill/>
              <a:ln>
                <a:noFill/>
              </a:ln>
              <a:effectLst/>
            </c:spPr>
            <c:txPr>
              <a:bodyPr rot="0" vert="horz"/>
              <a:lstStyle/>
              <a:p>
                <a:pPr>
                  <a:defRPr sz="1000">
                    <a:solidFill>
                      <a:schemeClr val="bg1">
                        <a:lumMod val="65000"/>
                      </a:schemeClr>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val>
            <c:numRef>
              <c:f>'[Chart in Microsoft PowerPoint]LCOE'!$I$5:$I$20</c:f>
              <c:numCache>
                <c:formatCode>General</c:formatCode>
                <c:ptCount val="16"/>
                <c:pt idx="1">
                  <c:v>0.2331</c:v>
                </c:pt>
                <c:pt idx="3">
                  <c:v>23.641006000000001</c:v>
                </c:pt>
                <c:pt idx="5">
                  <c:v>42.538259000000004</c:v>
                </c:pt>
                <c:pt idx="8">
                  <c:v>0.22270000000000001</c:v>
                </c:pt>
                <c:pt idx="10">
                  <c:v>2.2000000000000002</c:v>
                </c:pt>
                <c:pt idx="12">
                  <c:v>28.2</c:v>
                </c:pt>
                <c:pt idx="14">
                  <c:v>0</c:v>
                </c:pt>
              </c:numCache>
            </c:numRef>
          </c:val>
        </c:ser>
        <c:dLbls>
          <c:showLegendKey val="0"/>
          <c:showVal val="0"/>
          <c:showCatName val="0"/>
          <c:showSerName val="0"/>
          <c:showPercent val="0"/>
          <c:showBubbleSize val="0"/>
        </c:dLbls>
        <c:gapWidth val="35"/>
        <c:axId val="264372608"/>
        <c:axId val="264373168"/>
      </c:barChart>
      <c:catAx>
        <c:axId val="264372608"/>
        <c:scaling>
          <c:orientation val="minMax"/>
        </c:scaling>
        <c:delete val="0"/>
        <c:axPos val="l"/>
        <c:majorTickMark val="none"/>
        <c:minorTickMark val="none"/>
        <c:tickLblPos val="none"/>
        <c:spPr>
          <a:noFill/>
          <a:ln w="9525" cap="flat" cmpd="sng" algn="ctr">
            <a:solidFill>
              <a:srgbClr val="595959"/>
            </a:solidFill>
            <a:round/>
          </a:ln>
          <a:effectLst/>
        </c:spPr>
        <c:txPr>
          <a:bodyPr rot="-60000000" vert="horz"/>
          <a:lstStyle/>
          <a:p>
            <a:pPr>
              <a:defRPr/>
            </a:pPr>
            <a:endParaRPr lang="en-US"/>
          </a:p>
        </c:txPr>
        <c:crossAx val="264373168"/>
        <c:crosses val="autoZero"/>
        <c:auto val="1"/>
        <c:lblAlgn val="ctr"/>
        <c:lblOffset val="100"/>
        <c:noMultiLvlLbl val="0"/>
      </c:catAx>
      <c:valAx>
        <c:axId val="264373168"/>
        <c:scaling>
          <c:orientation val="minMax"/>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sz="900">
                <a:solidFill>
                  <a:schemeClr val="tx1"/>
                </a:solidFill>
              </a:defRPr>
            </a:pPr>
            <a:endParaRPr lang="en-US"/>
          </a:p>
        </c:txPr>
        <c:crossAx val="264372608"/>
        <c:crosses val="autoZero"/>
        <c:crossBetween val="between"/>
        <c:majorUnit val="25"/>
      </c:valAx>
      <c:spPr>
        <a:noFill/>
        <a:ln>
          <a:solidFill>
            <a:srgbClr val="D9D9D9"/>
          </a:solidFill>
        </a:ln>
        <a:effectLst/>
      </c:spPr>
    </c:plotArea>
    <c:plotVisOnly val="1"/>
    <c:dispBlanksAs val="gap"/>
    <c:showDLblsOverMax val="0"/>
  </c:chart>
  <c:spPr>
    <a:solidFill>
      <a:schemeClr val="bg1"/>
    </a:solidFill>
    <a:ln w="9525" cap="flat" cmpd="sng" algn="ctr">
      <a:noFill/>
      <a:round/>
    </a:ln>
    <a:effectLst/>
  </c:spPr>
  <c:txPr>
    <a:bodyPr/>
    <a:lstStyle/>
    <a:p>
      <a:pPr>
        <a:defRPr sz="1400"/>
      </a:pPr>
      <a:endParaRPr lang="en-US"/>
    </a:p>
  </c:txPr>
  <c:externalData r:id="rId1">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400" b="1" i="0" u="none" strike="noStrike" kern="1200" spc="0" baseline="0">
                <a:solidFill>
                  <a:schemeClr val="tx1"/>
                </a:solidFill>
                <a:latin typeface="+mn-lt"/>
                <a:ea typeface="+mn-ea"/>
                <a:cs typeface="+mn-cs"/>
              </a:defRPr>
            </a:pPr>
            <a:r>
              <a:rPr lang="en-US" sz="1400" b="1" dirty="0">
                <a:solidFill>
                  <a:schemeClr val="tx1"/>
                </a:solidFill>
              </a:rPr>
              <a:t>Levelized cost projections by technology,</a:t>
            </a:r>
            <a:r>
              <a:rPr lang="en-US" sz="1400" b="1" baseline="0" dirty="0">
                <a:solidFill>
                  <a:schemeClr val="tx1"/>
                </a:solidFill>
              </a:rPr>
              <a:t> 2022</a:t>
            </a:r>
          </a:p>
        </c:rich>
      </c:tx>
      <c:layout>
        <c:manualLayout>
          <c:xMode val="edge"/>
          <c:yMode val="edge"/>
          <c:x val="1.710786841745008E-2"/>
          <c:y val="5.3123829088570843E-2"/>
        </c:manualLayout>
      </c:layout>
      <c:overlay val="0"/>
      <c:spPr>
        <a:noFill/>
        <a:ln>
          <a:noFill/>
        </a:ln>
        <a:effectLst/>
      </c:spPr>
      <c:txPr>
        <a:bodyPr rot="0" spcFirstLastPara="1" vertOverflow="ellipsis" vert="horz" wrap="square" anchor="ctr" anchorCtr="1"/>
        <a:lstStyle/>
        <a:p>
          <a:pPr algn="l">
            <a:defRPr sz="14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43181970642131656"/>
          <c:y val="0.23402720582815142"/>
          <c:w val="0.52127927917536443"/>
          <c:h val="0.69477908368632313"/>
        </c:manualLayout>
      </c:layout>
      <c:barChart>
        <c:barDir val="bar"/>
        <c:grouping val="stacked"/>
        <c:varyColors val="0"/>
        <c:ser>
          <c:idx val="0"/>
          <c:order val="0"/>
          <c:spPr>
            <a:noFill/>
            <a:ln>
              <a:noFill/>
            </a:ln>
            <a:effectLst/>
          </c:spPr>
          <c:invertIfNegative val="0"/>
          <c:cat>
            <c:strRef>
              <c:f>LCOE!$B$5:$B$20</c:f>
              <c:strCache>
                <c:ptCount val="15"/>
                <c:pt idx="1">
                  <c:v>Hydroelectric</c:v>
                </c:pt>
                <c:pt idx="3">
                  <c:v>Solar PV</c:v>
                </c:pt>
                <c:pt idx="5">
                  <c:v>Wind</c:v>
                </c:pt>
                <c:pt idx="8">
                  <c:v>Biomass</c:v>
                </c:pt>
                <c:pt idx="10">
                  <c:v>Advanced nuclear</c:v>
                </c:pt>
                <c:pt idx="12">
                  <c:v>Combined cycle</c:v>
                </c:pt>
                <c:pt idx="14">
                  <c:v>Coal with 30% sequestration</c:v>
                </c:pt>
              </c:strCache>
            </c:strRef>
          </c:cat>
          <c:val>
            <c:numRef>
              <c:f>LCOE!$C$5:$C$20</c:f>
              <c:numCache>
                <c:formatCode>0.0</c:formatCode>
                <c:ptCount val="16"/>
                <c:pt idx="1">
                  <c:v>49.615575</c:v>
                </c:pt>
                <c:pt idx="3">
                  <c:v>34.175359</c:v>
                </c:pt>
                <c:pt idx="5">
                  <c:v>29.674177</c:v>
                </c:pt>
                <c:pt idx="8">
                  <c:v>73.966531000000003</c:v>
                </c:pt>
                <c:pt idx="10">
                  <c:v>89.655463999999995</c:v>
                </c:pt>
                <c:pt idx="12">
                  <c:v>43.469548000000003</c:v>
                </c:pt>
                <c:pt idx="14">
                  <c:v>117.189752</c:v>
                </c:pt>
              </c:numCache>
            </c:numRef>
          </c:val>
        </c:ser>
        <c:ser>
          <c:idx val="1"/>
          <c:order val="1"/>
          <c:spPr>
            <a:pattFill prst="wdUpDiag">
              <a:fgClr>
                <a:schemeClr val="accent1">
                  <a:lumMod val="50000"/>
                </a:schemeClr>
              </a:fgClr>
              <a:bgClr>
                <a:schemeClr val="bg1"/>
              </a:bgClr>
            </a:pattFill>
            <a:ln>
              <a:noFill/>
            </a:ln>
            <a:effectLst/>
          </c:spPr>
          <c:invertIfNegative val="0"/>
          <c:cat>
            <c:strRef>
              <c:f>LCOE!$B$5:$B$20</c:f>
              <c:strCache>
                <c:ptCount val="15"/>
                <c:pt idx="1">
                  <c:v>Hydroelectric</c:v>
                </c:pt>
                <c:pt idx="3">
                  <c:v>Solar PV</c:v>
                </c:pt>
                <c:pt idx="5">
                  <c:v>Wind</c:v>
                </c:pt>
                <c:pt idx="8">
                  <c:v>Biomass</c:v>
                </c:pt>
                <c:pt idx="10">
                  <c:v>Advanced nuclear</c:v>
                </c:pt>
                <c:pt idx="12">
                  <c:v>Combined cycle</c:v>
                </c:pt>
                <c:pt idx="14">
                  <c:v>Coal with 30% sequestration</c:v>
                </c:pt>
              </c:strCache>
            </c:strRef>
          </c:cat>
          <c:val>
            <c:numRef>
              <c:f>LCOE!$D$5:$D$20</c:f>
              <c:numCache>
                <c:formatCode>0.0</c:formatCode>
                <c:ptCount val="16"/>
                <c:pt idx="1">
                  <c:v>0</c:v>
                </c:pt>
                <c:pt idx="3">
                  <c:v>8.160223000000002</c:v>
                </c:pt>
                <c:pt idx="5">
                  <c:v>11.060898000000002</c:v>
                </c:pt>
                <c:pt idx="8">
                  <c:v>0</c:v>
                </c:pt>
                <c:pt idx="10">
                  <c:v>0</c:v>
                </c:pt>
                <c:pt idx="12">
                  <c:v>0</c:v>
                </c:pt>
                <c:pt idx="14">
                  <c:v>0</c:v>
                </c:pt>
              </c:numCache>
            </c:numRef>
          </c:val>
        </c:ser>
        <c:ser>
          <c:idx val="2"/>
          <c:order val="2"/>
          <c:spPr>
            <a:pattFill prst="wdUpDiag">
              <a:fgClr>
                <a:schemeClr val="accent1">
                  <a:lumMod val="50000"/>
                </a:schemeClr>
              </a:fgClr>
              <a:bgClr>
                <a:schemeClr val="accent1">
                  <a:lumMod val="60000"/>
                  <a:lumOff val="40000"/>
                </a:schemeClr>
              </a:bgClr>
            </a:pattFill>
            <a:ln>
              <a:noFill/>
            </a:ln>
            <a:effectLst/>
          </c:spPr>
          <c:invertIfNegative val="0"/>
          <c:dPt>
            <c:idx val="1"/>
            <c:invertIfNegative val="0"/>
            <c:bubble3D val="0"/>
            <c:spPr>
              <a:solidFill>
                <a:schemeClr val="accent1">
                  <a:lumMod val="60000"/>
                  <a:lumOff val="40000"/>
                </a:schemeClr>
              </a:solidFill>
              <a:ln>
                <a:noFill/>
              </a:ln>
              <a:effectLst/>
            </c:spPr>
          </c:dPt>
          <c:dPt>
            <c:idx val="8"/>
            <c:invertIfNegative val="0"/>
            <c:bubble3D val="0"/>
            <c:spPr>
              <a:solidFill>
                <a:schemeClr val="accent1">
                  <a:lumMod val="60000"/>
                  <a:lumOff val="40000"/>
                </a:schemeClr>
              </a:solidFill>
              <a:ln>
                <a:noFill/>
              </a:ln>
              <a:effectLst/>
            </c:spPr>
          </c:dPt>
          <c:dPt>
            <c:idx val="10"/>
            <c:invertIfNegative val="0"/>
            <c:bubble3D val="0"/>
            <c:spPr>
              <a:solidFill>
                <a:schemeClr val="accent1">
                  <a:lumMod val="60000"/>
                  <a:lumOff val="40000"/>
                </a:schemeClr>
              </a:solidFill>
              <a:ln>
                <a:noFill/>
              </a:ln>
              <a:effectLst/>
            </c:spPr>
          </c:dPt>
          <c:dPt>
            <c:idx val="12"/>
            <c:invertIfNegative val="0"/>
            <c:bubble3D val="0"/>
            <c:spPr>
              <a:solidFill>
                <a:schemeClr val="accent1">
                  <a:lumMod val="60000"/>
                  <a:lumOff val="40000"/>
                </a:schemeClr>
              </a:solidFill>
              <a:ln>
                <a:noFill/>
              </a:ln>
              <a:effectLst/>
            </c:spPr>
          </c:dPt>
          <c:dPt>
            <c:idx val="14"/>
            <c:invertIfNegative val="0"/>
            <c:bubble3D val="0"/>
            <c:spPr>
              <a:solidFill>
                <a:schemeClr val="accent1">
                  <a:lumMod val="60000"/>
                  <a:lumOff val="40000"/>
                </a:schemeClr>
              </a:solidFill>
              <a:ln>
                <a:noFill/>
              </a:ln>
              <a:effectLst/>
            </c:spPr>
          </c:dPt>
          <c:cat>
            <c:strRef>
              <c:f>LCOE!$B$5:$B$20</c:f>
              <c:strCache>
                <c:ptCount val="15"/>
                <c:pt idx="1">
                  <c:v>Hydroelectric</c:v>
                </c:pt>
                <c:pt idx="3">
                  <c:v>Solar PV</c:v>
                </c:pt>
                <c:pt idx="5">
                  <c:v>Wind</c:v>
                </c:pt>
                <c:pt idx="8">
                  <c:v>Biomass</c:v>
                </c:pt>
                <c:pt idx="10">
                  <c:v>Advanced nuclear</c:v>
                </c:pt>
                <c:pt idx="12">
                  <c:v>Combined cycle</c:v>
                </c:pt>
                <c:pt idx="14">
                  <c:v>Coal with 30% sequestration</c:v>
                </c:pt>
              </c:strCache>
            </c:strRef>
          </c:cat>
          <c:val>
            <c:numRef>
              <c:f>LCOE!$E$5:$E$20</c:f>
              <c:numCache>
                <c:formatCode>0.0</c:formatCode>
                <c:ptCount val="16"/>
                <c:pt idx="1">
                  <c:v>24.255665999999998</c:v>
                </c:pt>
                <c:pt idx="3">
                  <c:v>45.881901999999997</c:v>
                </c:pt>
                <c:pt idx="5">
                  <c:v>25.508716</c:v>
                </c:pt>
                <c:pt idx="8">
                  <c:v>37.275753999999992</c:v>
                </c:pt>
                <c:pt idx="10">
                  <c:v>7.8691420000000107</c:v>
                </c:pt>
                <c:pt idx="12">
                  <c:v>35.002938999999998</c:v>
                </c:pt>
                <c:pt idx="14">
                  <c:v>73.895140999999995</c:v>
                </c:pt>
              </c:numCache>
            </c:numRef>
          </c:val>
        </c:ser>
        <c:ser>
          <c:idx val="3"/>
          <c:order val="3"/>
          <c:spPr>
            <a:solidFill>
              <a:schemeClr val="accent1">
                <a:lumMod val="60000"/>
                <a:lumOff val="40000"/>
              </a:schemeClr>
            </a:solidFill>
            <a:ln>
              <a:noFill/>
            </a:ln>
            <a:effectLst/>
          </c:spPr>
          <c:invertIfNegative val="0"/>
          <c:cat>
            <c:strRef>
              <c:f>LCOE!$B$5:$B$20</c:f>
              <c:strCache>
                <c:ptCount val="15"/>
                <c:pt idx="1">
                  <c:v>Hydroelectric</c:v>
                </c:pt>
                <c:pt idx="3">
                  <c:v>Solar PV</c:v>
                </c:pt>
                <c:pt idx="5">
                  <c:v>Wind</c:v>
                </c:pt>
                <c:pt idx="8">
                  <c:v>Biomass</c:v>
                </c:pt>
                <c:pt idx="10">
                  <c:v>Advanced nuclear</c:v>
                </c:pt>
                <c:pt idx="12">
                  <c:v>Combined cycle</c:v>
                </c:pt>
                <c:pt idx="14">
                  <c:v>Coal with 30% sequestration</c:v>
                </c:pt>
              </c:strCache>
            </c:strRef>
          </c:cat>
          <c:val>
            <c:numRef>
              <c:f>LCOE!$F$5:$F$20</c:f>
              <c:numCache>
                <c:formatCode>0.0</c:formatCode>
                <c:ptCount val="16"/>
                <c:pt idx="1">
                  <c:v>0</c:v>
                </c:pt>
                <c:pt idx="3">
                  <c:v>25.703207000000006</c:v>
                </c:pt>
                <c:pt idx="5">
                  <c:v>11.060897999999995</c:v>
                </c:pt>
                <c:pt idx="8">
                  <c:v>0</c:v>
                </c:pt>
                <c:pt idx="10">
                  <c:v>0</c:v>
                </c:pt>
                <c:pt idx="12">
                  <c:v>0</c:v>
                </c:pt>
                <c:pt idx="14">
                  <c:v>0</c:v>
                </c:pt>
              </c:numCache>
            </c:numRef>
          </c:val>
        </c:ser>
        <c:dLbls>
          <c:showLegendKey val="0"/>
          <c:showVal val="0"/>
          <c:showCatName val="0"/>
          <c:showSerName val="0"/>
          <c:showPercent val="0"/>
          <c:showBubbleSize val="0"/>
        </c:dLbls>
        <c:gapWidth val="35"/>
        <c:overlap val="100"/>
        <c:axId val="264378208"/>
        <c:axId val="264378768"/>
      </c:barChart>
      <c:barChart>
        <c:barDir val="bar"/>
        <c:grouping val="stacked"/>
        <c:varyColors val="0"/>
        <c:ser>
          <c:idx val="4"/>
          <c:order val="4"/>
          <c:spPr>
            <a:noFill/>
            <a:ln>
              <a:noFill/>
            </a:ln>
            <a:effectLst/>
          </c:spPr>
          <c:invertIfNegative val="0"/>
          <c:cat>
            <c:strRef>
              <c:f>LCOE!$B$5:$B$20</c:f>
              <c:strCache>
                <c:ptCount val="15"/>
                <c:pt idx="1">
                  <c:v>Hydroelectric</c:v>
                </c:pt>
                <c:pt idx="3">
                  <c:v>Solar PV</c:v>
                </c:pt>
                <c:pt idx="5">
                  <c:v>Wind</c:v>
                </c:pt>
                <c:pt idx="8">
                  <c:v>Biomass</c:v>
                </c:pt>
                <c:pt idx="10">
                  <c:v>Advanced nuclear</c:v>
                </c:pt>
                <c:pt idx="12">
                  <c:v>Combined cycle</c:v>
                </c:pt>
                <c:pt idx="14">
                  <c:v>Coal with 30% sequestration</c:v>
                </c:pt>
              </c:strCache>
            </c:strRef>
          </c:cat>
          <c:val>
            <c:numRef>
              <c:f>LCOE!$G$5:$G$20</c:f>
              <c:numCache>
                <c:formatCode>0.0</c:formatCode>
                <c:ptCount val="16"/>
                <c:pt idx="1">
                  <c:v>40.621657999999996</c:v>
                </c:pt>
                <c:pt idx="3">
                  <c:v>36.535125999999998</c:v>
                </c:pt>
                <c:pt idx="5">
                  <c:v>35.876582999999997</c:v>
                </c:pt>
                <c:pt idx="8">
                  <c:v>38.170563000000001</c:v>
                </c:pt>
                <c:pt idx="10">
                  <c:v>38.600357000000002</c:v>
                </c:pt>
                <c:pt idx="12">
                  <c:v>38.467747000000003</c:v>
                </c:pt>
                <c:pt idx="14">
                  <c:v>38.537059999999997</c:v>
                </c:pt>
              </c:numCache>
            </c:numRef>
          </c:val>
        </c:ser>
        <c:ser>
          <c:idx val="5"/>
          <c:order val="5"/>
          <c:spPr>
            <a:noFill/>
            <a:ln w="25400">
              <a:solidFill>
                <a:schemeClr val="tx1"/>
              </a:solidFill>
            </a:ln>
            <a:effectLst/>
          </c:spPr>
          <c:invertIfNegative val="0"/>
          <c:cat>
            <c:strRef>
              <c:f>LCOE!$B$5:$B$20</c:f>
              <c:strCache>
                <c:ptCount val="15"/>
                <c:pt idx="1">
                  <c:v>Hydroelectric</c:v>
                </c:pt>
                <c:pt idx="3">
                  <c:v>Solar PV</c:v>
                </c:pt>
                <c:pt idx="5">
                  <c:v>Wind</c:v>
                </c:pt>
                <c:pt idx="8">
                  <c:v>Biomass</c:v>
                </c:pt>
                <c:pt idx="10">
                  <c:v>Advanced nuclear</c:v>
                </c:pt>
                <c:pt idx="12">
                  <c:v>Combined cycle</c:v>
                </c:pt>
                <c:pt idx="14">
                  <c:v>Coal with 30% sequestration</c:v>
                </c:pt>
              </c:strCache>
            </c:strRef>
          </c:cat>
          <c:val>
            <c:numRef>
              <c:f>LCOE!$H$5:$H$20</c:f>
              <c:numCache>
                <c:formatCode>0.0</c:formatCode>
                <c:ptCount val="16"/>
                <c:pt idx="1">
                  <c:v>33.959320000000005</c:v>
                </c:pt>
                <c:pt idx="3">
                  <c:v>42.032637999999999</c:v>
                </c:pt>
                <c:pt idx="5">
                  <c:v>36.248531</c:v>
                </c:pt>
                <c:pt idx="8">
                  <c:v>36.410415</c:v>
                </c:pt>
                <c:pt idx="10">
                  <c:v>13.102322000000001</c:v>
                </c:pt>
                <c:pt idx="12">
                  <c:v>36.388660000000002</c:v>
                </c:pt>
                <c:pt idx="14">
                  <c:v>36.382213000000007</c:v>
                </c:pt>
              </c:numCache>
            </c:numRef>
          </c:val>
        </c:ser>
        <c:dLbls>
          <c:showLegendKey val="0"/>
          <c:showVal val="0"/>
          <c:showCatName val="0"/>
          <c:showSerName val="0"/>
          <c:showPercent val="0"/>
          <c:showBubbleSize val="0"/>
        </c:dLbls>
        <c:gapWidth val="30"/>
        <c:overlap val="100"/>
        <c:axId val="264379888"/>
        <c:axId val="264379328"/>
      </c:barChart>
      <c:catAx>
        <c:axId val="264378208"/>
        <c:scaling>
          <c:orientation val="minMax"/>
        </c:scaling>
        <c:delete val="0"/>
        <c:axPos val="l"/>
        <c:numFmt formatCode="General" sourceLinked="1"/>
        <c:majorTickMark val="none"/>
        <c:minorTickMark val="none"/>
        <c:tickLblPos val="nextTo"/>
        <c:spPr>
          <a:noFill/>
          <a:ln w="9525" cap="flat" cmpd="sng" algn="ctr">
            <a:solidFill>
              <a:srgbClr val="595959"/>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64378768"/>
        <c:crosses val="autoZero"/>
        <c:auto val="1"/>
        <c:lblAlgn val="ctr"/>
        <c:lblOffset val="100"/>
        <c:noMultiLvlLbl val="0"/>
      </c:catAx>
      <c:valAx>
        <c:axId val="264378768"/>
        <c:scaling>
          <c:orientation val="minMax"/>
          <c:max val="200"/>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64378208"/>
        <c:crosses val="autoZero"/>
        <c:crossBetween val="between"/>
        <c:majorUnit val="50"/>
      </c:valAx>
      <c:valAx>
        <c:axId val="264379328"/>
        <c:scaling>
          <c:orientation val="minMax"/>
        </c:scaling>
        <c:delete val="1"/>
        <c:axPos val="t"/>
        <c:numFmt formatCode="0.0" sourceLinked="1"/>
        <c:majorTickMark val="out"/>
        <c:minorTickMark val="none"/>
        <c:tickLblPos val="nextTo"/>
        <c:crossAx val="264379888"/>
        <c:crosses val="max"/>
        <c:crossBetween val="between"/>
      </c:valAx>
      <c:catAx>
        <c:axId val="264379888"/>
        <c:scaling>
          <c:orientation val="minMax"/>
        </c:scaling>
        <c:delete val="1"/>
        <c:axPos val="l"/>
        <c:numFmt formatCode="General" sourceLinked="1"/>
        <c:majorTickMark val="out"/>
        <c:minorTickMark val="none"/>
        <c:tickLblPos val="nextTo"/>
        <c:crossAx val="264379328"/>
        <c:crosses val="autoZero"/>
        <c:auto val="1"/>
        <c:lblAlgn val="ctr"/>
        <c:lblOffset val="100"/>
        <c:noMultiLvlLbl val="0"/>
      </c:catAx>
      <c:spPr>
        <a:noFill/>
        <a:ln>
          <a:solidFill>
            <a:srgbClr val="D9D9D9"/>
          </a:solid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userShapes r:id="rId4"/>
</c:chartSpace>
</file>

<file path=ppt/charts/chart7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133858267716532E-2"/>
          <c:y val="0.17129629629629628"/>
          <c:w val="0.61212025990950669"/>
          <c:h val="0.74207531350247891"/>
        </c:manualLayout>
      </c:layout>
      <c:areaChart>
        <c:grouping val="stacked"/>
        <c:varyColors val="0"/>
        <c:ser>
          <c:idx val="6"/>
          <c:order val="0"/>
          <c:tx>
            <c:strRef>
              <c:f>cons!$C$31</c:f>
              <c:strCache>
                <c:ptCount val="1"/>
                <c:pt idx="0">
                  <c:v>other</c:v>
                </c:pt>
              </c:strCache>
            </c:strRef>
          </c:tx>
          <c:spPr>
            <a:solidFill>
              <a:schemeClr val="bg1">
                <a:lumMod val="65000"/>
              </a:schemeClr>
            </a:solidFill>
            <a:ln>
              <a:noFill/>
            </a:ln>
            <a:effectLst/>
          </c:spPr>
          <c:cat>
            <c:numRef>
              <c:f>cons!$BC$2:$DA$2</c:f>
              <c:numCache>
                <c:formatCode>m/d/yyyy</c:formatCode>
                <c:ptCount val="46"/>
                <c:pt idx="0">
                  <c:v>38353</c:v>
                </c:pt>
                <c:pt idx="1">
                  <c:v>38718</c:v>
                </c:pt>
                <c:pt idx="2">
                  <c:v>39083</c:v>
                </c:pt>
                <c:pt idx="3">
                  <c:v>39448</c:v>
                </c:pt>
                <c:pt idx="4">
                  <c:v>39814</c:v>
                </c:pt>
                <c:pt idx="5">
                  <c:v>40179</c:v>
                </c:pt>
                <c:pt idx="6">
                  <c:v>40544</c:v>
                </c:pt>
                <c:pt idx="7">
                  <c:v>40909</c:v>
                </c:pt>
                <c:pt idx="8">
                  <c:v>41275</c:v>
                </c:pt>
                <c:pt idx="9">
                  <c:v>41640</c:v>
                </c:pt>
                <c:pt idx="10">
                  <c:v>42005</c:v>
                </c:pt>
                <c:pt idx="11">
                  <c:v>42370</c:v>
                </c:pt>
                <c:pt idx="12">
                  <c:v>42736</c:v>
                </c:pt>
                <c:pt idx="13">
                  <c:v>43101</c:v>
                </c:pt>
                <c:pt idx="14">
                  <c:v>43466</c:v>
                </c:pt>
                <c:pt idx="15">
                  <c:v>43831</c:v>
                </c:pt>
                <c:pt idx="16">
                  <c:v>44197</c:v>
                </c:pt>
                <c:pt idx="17">
                  <c:v>44562</c:v>
                </c:pt>
                <c:pt idx="18">
                  <c:v>44927</c:v>
                </c:pt>
                <c:pt idx="19">
                  <c:v>45292</c:v>
                </c:pt>
                <c:pt idx="20">
                  <c:v>45658</c:v>
                </c:pt>
                <c:pt idx="21">
                  <c:v>46023</c:v>
                </c:pt>
                <c:pt idx="22">
                  <c:v>46388</c:v>
                </c:pt>
                <c:pt idx="23">
                  <c:v>46753</c:v>
                </c:pt>
                <c:pt idx="24">
                  <c:v>47119</c:v>
                </c:pt>
                <c:pt idx="25">
                  <c:v>47484</c:v>
                </c:pt>
                <c:pt idx="26">
                  <c:v>47849</c:v>
                </c:pt>
                <c:pt idx="27">
                  <c:v>48214</c:v>
                </c:pt>
                <c:pt idx="28">
                  <c:v>48580</c:v>
                </c:pt>
                <c:pt idx="29">
                  <c:v>48945</c:v>
                </c:pt>
                <c:pt idx="30">
                  <c:v>49310</c:v>
                </c:pt>
                <c:pt idx="31">
                  <c:v>49675</c:v>
                </c:pt>
                <c:pt idx="32">
                  <c:v>50041</c:v>
                </c:pt>
                <c:pt idx="33">
                  <c:v>50406</c:v>
                </c:pt>
                <c:pt idx="34">
                  <c:v>50771</c:v>
                </c:pt>
                <c:pt idx="35">
                  <c:v>51136</c:v>
                </c:pt>
                <c:pt idx="36">
                  <c:v>51502</c:v>
                </c:pt>
                <c:pt idx="37">
                  <c:v>51867</c:v>
                </c:pt>
                <c:pt idx="38">
                  <c:v>52232</c:v>
                </c:pt>
                <c:pt idx="39">
                  <c:v>52597</c:v>
                </c:pt>
                <c:pt idx="40">
                  <c:v>52963</c:v>
                </c:pt>
                <c:pt idx="41">
                  <c:v>53328</c:v>
                </c:pt>
                <c:pt idx="42">
                  <c:v>53693</c:v>
                </c:pt>
                <c:pt idx="43">
                  <c:v>54058</c:v>
                </c:pt>
                <c:pt idx="44">
                  <c:v>54424</c:v>
                </c:pt>
                <c:pt idx="45">
                  <c:v>54789</c:v>
                </c:pt>
              </c:numCache>
            </c:numRef>
          </c:cat>
          <c:val>
            <c:numRef>
              <c:f>cons!$BC$31:$DA$31</c:f>
              <c:numCache>
                <c:formatCode>General</c:formatCode>
                <c:ptCount val="46"/>
                <c:pt idx="0">
                  <c:v>0</c:v>
                </c:pt>
                <c:pt idx="1">
                  <c:v>0</c:v>
                </c:pt>
                <c:pt idx="2">
                  <c:v>0</c:v>
                </c:pt>
                <c:pt idx="3">
                  <c:v>0</c:v>
                </c:pt>
                <c:pt idx="4">
                  <c:v>0</c:v>
                </c:pt>
                <c:pt idx="5">
                  <c:v>1.7326009999999998</c:v>
                </c:pt>
                <c:pt idx="6">
                  <c:v>1.7212580000000002</c:v>
                </c:pt>
                <c:pt idx="7">
                  <c:v>1.647408</c:v>
                </c:pt>
                <c:pt idx="8">
                  <c:v>1.5270990000000002</c:v>
                </c:pt>
                <c:pt idx="9">
                  <c:v>1.606134</c:v>
                </c:pt>
                <c:pt idx="10">
                  <c:v>1.616911</c:v>
                </c:pt>
                <c:pt idx="11">
                  <c:v>1.6247479999999999</c:v>
                </c:pt>
                <c:pt idx="12">
                  <c:v>1.5589170000000001</c:v>
                </c:pt>
                <c:pt idx="13">
                  <c:v>1.5993060000000001</c:v>
                </c:pt>
                <c:pt idx="14">
                  <c:v>1.6145689999999999</c:v>
                </c:pt>
                <c:pt idx="15">
                  <c:v>1.6157970000000001</c:v>
                </c:pt>
                <c:pt idx="16">
                  <c:v>1.61076</c:v>
                </c:pt>
                <c:pt idx="17">
                  <c:v>1.61337</c:v>
                </c:pt>
                <c:pt idx="18">
                  <c:v>1.6169979999999999</c:v>
                </c:pt>
                <c:pt idx="19">
                  <c:v>1.622636</c:v>
                </c:pt>
                <c:pt idx="20">
                  <c:v>1.6286259999999999</c:v>
                </c:pt>
                <c:pt idx="21">
                  <c:v>1.6279519999999998</c:v>
                </c:pt>
                <c:pt idx="22">
                  <c:v>1.6335289999999998</c:v>
                </c:pt>
                <c:pt idx="23">
                  <c:v>1.642204</c:v>
                </c:pt>
                <c:pt idx="24">
                  <c:v>1.6510020000000001</c:v>
                </c:pt>
                <c:pt idx="25">
                  <c:v>1.6567609999999999</c:v>
                </c:pt>
                <c:pt idx="26">
                  <c:v>1.6648290000000001</c:v>
                </c:pt>
                <c:pt idx="27">
                  <c:v>1.674363</c:v>
                </c:pt>
                <c:pt idx="28">
                  <c:v>1.681867</c:v>
                </c:pt>
                <c:pt idx="29">
                  <c:v>1.69171</c:v>
                </c:pt>
                <c:pt idx="30">
                  <c:v>1.7020090000000001</c:v>
                </c:pt>
                <c:pt idx="31">
                  <c:v>1.7143709999999999</c:v>
                </c:pt>
                <c:pt idx="32">
                  <c:v>1.7251320000000001</c:v>
                </c:pt>
                <c:pt idx="33">
                  <c:v>1.7359849999999999</c:v>
                </c:pt>
                <c:pt idx="34">
                  <c:v>1.7472940000000001</c:v>
                </c:pt>
                <c:pt idx="35">
                  <c:v>1.7572489999999998</c:v>
                </c:pt>
                <c:pt idx="36">
                  <c:v>1.7687539999999999</c:v>
                </c:pt>
                <c:pt idx="37">
                  <c:v>1.7830649999999999</c:v>
                </c:pt>
                <c:pt idx="38">
                  <c:v>1.797452</c:v>
                </c:pt>
                <c:pt idx="39">
                  <c:v>1.8095809999999997</c:v>
                </c:pt>
                <c:pt idx="40">
                  <c:v>1.8238509999999999</c:v>
                </c:pt>
                <c:pt idx="41">
                  <c:v>1.8378009999999998</c:v>
                </c:pt>
                <c:pt idx="42">
                  <c:v>1.8499589999999999</c:v>
                </c:pt>
                <c:pt idx="43">
                  <c:v>1.8645100000000001</c:v>
                </c:pt>
                <c:pt idx="44">
                  <c:v>1.878668</c:v>
                </c:pt>
                <c:pt idx="45">
                  <c:v>1.8946569999999998</c:v>
                </c:pt>
              </c:numCache>
            </c:numRef>
          </c:val>
        </c:ser>
        <c:ser>
          <c:idx val="5"/>
          <c:order val="1"/>
          <c:tx>
            <c:strRef>
              <c:f>cons!$C$30</c:f>
              <c:strCache>
                <c:ptCount val="1"/>
                <c:pt idx="0">
                  <c:v>marine</c:v>
                </c:pt>
              </c:strCache>
            </c:strRef>
          </c:tx>
          <c:spPr>
            <a:solidFill>
              <a:schemeClr val="accent5">
                <a:lumMod val="50000"/>
              </a:schemeClr>
            </a:solidFill>
            <a:ln>
              <a:noFill/>
            </a:ln>
            <a:effectLst/>
          </c:spPr>
          <c:cat>
            <c:numRef>
              <c:f>cons!$BC$2:$DA$2</c:f>
              <c:numCache>
                <c:formatCode>m/d/yyyy</c:formatCode>
                <c:ptCount val="46"/>
                <c:pt idx="0">
                  <c:v>38353</c:v>
                </c:pt>
                <c:pt idx="1">
                  <c:v>38718</c:v>
                </c:pt>
                <c:pt idx="2">
                  <c:v>39083</c:v>
                </c:pt>
                <c:pt idx="3">
                  <c:v>39448</c:v>
                </c:pt>
                <c:pt idx="4">
                  <c:v>39814</c:v>
                </c:pt>
                <c:pt idx="5">
                  <c:v>40179</c:v>
                </c:pt>
                <c:pt idx="6">
                  <c:v>40544</c:v>
                </c:pt>
                <c:pt idx="7">
                  <c:v>40909</c:v>
                </c:pt>
                <c:pt idx="8">
                  <c:v>41275</c:v>
                </c:pt>
                <c:pt idx="9">
                  <c:v>41640</c:v>
                </c:pt>
                <c:pt idx="10">
                  <c:v>42005</c:v>
                </c:pt>
                <c:pt idx="11">
                  <c:v>42370</c:v>
                </c:pt>
                <c:pt idx="12">
                  <c:v>42736</c:v>
                </c:pt>
                <c:pt idx="13">
                  <c:v>43101</c:v>
                </c:pt>
                <c:pt idx="14">
                  <c:v>43466</c:v>
                </c:pt>
                <c:pt idx="15">
                  <c:v>43831</c:v>
                </c:pt>
                <c:pt idx="16">
                  <c:v>44197</c:v>
                </c:pt>
                <c:pt idx="17">
                  <c:v>44562</c:v>
                </c:pt>
                <c:pt idx="18">
                  <c:v>44927</c:v>
                </c:pt>
                <c:pt idx="19">
                  <c:v>45292</c:v>
                </c:pt>
                <c:pt idx="20">
                  <c:v>45658</c:v>
                </c:pt>
                <c:pt idx="21">
                  <c:v>46023</c:v>
                </c:pt>
                <c:pt idx="22">
                  <c:v>46388</c:v>
                </c:pt>
                <c:pt idx="23">
                  <c:v>46753</c:v>
                </c:pt>
                <c:pt idx="24">
                  <c:v>47119</c:v>
                </c:pt>
                <c:pt idx="25">
                  <c:v>47484</c:v>
                </c:pt>
                <c:pt idx="26">
                  <c:v>47849</c:v>
                </c:pt>
                <c:pt idx="27">
                  <c:v>48214</c:v>
                </c:pt>
                <c:pt idx="28">
                  <c:v>48580</c:v>
                </c:pt>
                <c:pt idx="29">
                  <c:v>48945</c:v>
                </c:pt>
                <c:pt idx="30">
                  <c:v>49310</c:v>
                </c:pt>
                <c:pt idx="31">
                  <c:v>49675</c:v>
                </c:pt>
                <c:pt idx="32">
                  <c:v>50041</c:v>
                </c:pt>
                <c:pt idx="33">
                  <c:v>50406</c:v>
                </c:pt>
                <c:pt idx="34">
                  <c:v>50771</c:v>
                </c:pt>
                <c:pt idx="35">
                  <c:v>51136</c:v>
                </c:pt>
                <c:pt idx="36">
                  <c:v>51502</c:v>
                </c:pt>
                <c:pt idx="37">
                  <c:v>51867</c:v>
                </c:pt>
                <c:pt idx="38">
                  <c:v>52232</c:v>
                </c:pt>
                <c:pt idx="39">
                  <c:v>52597</c:v>
                </c:pt>
                <c:pt idx="40">
                  <c:v>52963</c:v>
                </c:pt>
                <c:pt idx="41">
                  <c:v>53328</c:v>
                </c:pt>
                <c:pt idx="42">
                  <c:v>53693</c:v>
                </c:pt>
                <c:pt idx="43">
                  <c:v>54058</c:v>
                </c:pt>
                <c:pt idx="44">
                  <c:v>54424</c:v>
                </c:pt>
                <c:pt idx="45">
                  <c:v>54789</c:v>
                </c:pt>
              </c:numCache>
            </c:numRef>
          </c:cat>
          <c:val>
            <c:numRef>
              <c:f>cons!$BC$30:$DA$30</c:f>
              <c:numCache>
                <c:formatCode>General</c:formatCode>
                <c:ptCount val="46"/>
                <c:pt idx="0">
                  <c:v>0</c:v>
                </c:pt>
                <c:pt idx="1">
                  <c:v>0</c:v>
                </c:pt>
                <c:pt idx="2">
                  <c:v>0</c:v>
                </c:pt>
                <c:pt idx="3">
                  <c:v>0</c:v>
                </c:pt>
                <c:pt idx="4">
                  <c:v>0</c:v>
                </c:pt>
                <c:pt idx="5">
                  <c:v>1.313366</c:v>
                </c:pt>
                <c:pt idx="6">
                  <c:v>1.1987950000000001</c:v>
                </c:pt>
                <c:pt idx="7">
                  <c:v>1.0561960000000001</c:v>
                </c:pt>
                <c:pt idx="8">
                  <c:v>1.0057429999999998</c:v>
                </c:pt>
                <c:pt idx="9">
                  <c:v>0.92671800000000004</c:v>
                </c:pt>
                <c:pt idx="10">
                  <c:v>0.97994300000000001</c:v>
                </c:pt>
                <c:pt idx="11">
                  <c:v>1.365923</c:v>
                </c:pt>
                <c:pt idx="12">
                  <c:v>1.3676840000000001</c:v>
                </c:pt>
                <c:pt idx="13">
                  <c:v>1.3653549999999999</c:v>
                </c:pt>
                <c:pt idx="14">
                  <c:v>1.3574659999999998</c:v>
                </c:pt>
                <c:pt idx="15">
                  <c:v>1.260121</c:v>
                </c:pt>
                <c:pt idx="16">
                  <c:v>1.3737140000000001</c:v>
                </c:pt>
                <c:pt idx="17">
                  <c:v>1.3446299999999998</c:v>
                </c:pt>
                <c:pt idx="18">
                  <c:v>1.3366039999999999</c:v>
                </c:pt>
                <c:pt idx="19">
                  <c:v>1.3525819999999997</c:v>
                </c:pt>
                <c:pt idx="20">
                  <c:v>1.3553479999999998</c:v>
                </c:pt>
                <c:pt idx="21">
                  <c:v>1.3418439999999998</c:v>
                </c:pt>
                <c:pt idx="22">
                  <c:v>1.3414550000000001</c:v>
                </c:pt>
                <c:pt idx="23">
                  <c:v>1.3394779999999999</c:v>
                </c:pt>
                <c:pt idx="24">
                  <c:v>1.336854</c:v>
                </c:pt>
                <c:pt idx="25">
                  <c:v>1.3339259999999999</c:v>
                </c:pt>
                <c:pt idx="26">
                  <c:v>1.3311110000000002</c:v>
                </c:pt>
                <c:pt idx="27">
                  <c:v>1.327901</c:v>
                </c:pt>
                <c:pt idx="28">
                  <c:v>1.3244659999999997</c:v>
                </c:pt>
                <c:pt idx="29">
                  <c:v>1.320646</c:v>
                </c:pt>
                <c:pt idx="30">
                  <c:v>1.3167720000000001</c:v>
                </c:pt>
                <c:pt idx="31">
                  <c:v>1.3145200000000001</c:v>
                </c:pt>
                <c:pt idx="32">
                  <c:v>1.3051940000000002</c:v>
                </c:pt>
                <c:pt idx="33">
                  <c:v>1.300889</c:v>
                </c:pt>
                <c:pt idx="34">
                  <c:v>1.295169</c:v>
                </c:pt>
                <c:pt idx="35">
                  <c:v>1.2893920000000001</c:v>
                </c:pt>
                <c:pt idx="36">
                  <c:v>1.283374</c:v>
                </c:pt>
                <c:pt idx="37">
                  <c:v>1.280465</c:v>
                </c:pt>
                <c:pt idx="38">
                  <c:v>1.2775519999999998</c:v>
                </c:pt>
                <c:pt idx="39">
                  <c:v>1.2758670000000001</c:v>
                </c:pt>
                <c:pt idx="40">
                  <c:v>1.2745140000000001</c:v>
                </c:pt>
                <c:pt idx="41">
                  <c:v>1.2753760000000001</c:v>
                </c:pt>
                <c:pt idx="42">
                  <c:v>1.2733369999999999</c:v>
                </c:pt>
                <c:pt idx="43">
                  <c:v>1.2686550000000001</c:v>
                </c:pt>
                <c:pt idx="44">
                  <c:v>1.2663679999999999</c:v>
                </c:pt>
                <c:pt idx="45">
                  <c:v>1.2618560000000001</c:v>
                </c:pt>
              </c:numCache>
            </c:numRef>
          </c:val>
        </c:ser>
        <c:ser>
          <c:idx val="3"/>
          <c:order val="2"/>
          <c:tx>
            <c:strRef>
              <c:f>cons!$C$28</c:f>
              <c:strCache>
                <c:ptCount val="1"/>
                <c:pt idx="0">
                  <c:v>rail</c:v>
                </c:pt>
              </c:strCache>
            </c:strRef>
          </c:tx>
          <c:spPr>
            <a:solidFill>
              <a:schemeClr val="accent5">
                <a:lumMod val="60000"/>
                <a:lumOff val="40000"/>
              </a:schemeClr>
            </a:solidFill>
            <a:ln>
              <a:noFill/>
            </a:ln>
            <a:effectLst/>
          </c:spPr>
          <c:cat>
            <c:numRef>
              <c:f>cons!$BC$2:$DA$2</c:f>
              <c:numCache>
                <c:formatCode>m/d/yyyy</c:formatCode>
                <c:ptCount val="46"/>
                <c:pt idx="0">
                  <c:v>38353</c:v>
                </c:pt>
                <c:pt idx="1">
                  <c:v>38718</c:v>
                </c:pt>
                <c:pt idx="2">
                  <c:v>39083</c:v>
                </c:pt>
                <c:pt idx="3">
                  <c:v>39448</c:v>
                </c:pt>
                <c:pt idx="4">
                  <c:v>39814</c:v>
                </c:pt>
                <c:pt idx="5">
                  <c:v>40179</c:v>
                </c:pt>
                <c:pt idx="6">
                  <c:v>40544</c:v>
                </c:pt>
                <c:pt idx="7">
                  <c:v>40909</c:v>
                </c:pt>
                <c:pt idx="8">
                  <c:v>41275</c:v>
                </c:pt>
                <c:pt idx="9">
                  <c:v>41640</c:v>
                </c:pt>
                <c:pt idx="10">
                  <c:v>42005</c:v>
                </c:pt>
                <c:pt idx="11">
                  <c:v>42370</c:v>
                </c:pt>
                <c:pt idx="12">
                  <c:v>42736</c:v>
                </c:pt>
                <c:pt idx="13">
                  <c:v>43101</c:v>
                </c:pt>
                <c:pt idx="14">
                  <c:v>43466</c:v>
                </c:pt>
                <c:pt idx="15">
                  <c:v>43831</c:v>
                </c:pt>
                <c:pt idx="16">
                  <c:v>44197</c:v>
                </c:pt>
                <c:pt idx="17">
                  <c:v>44562</c:v>
                </c:pt>
                <c:pt idx="18">
                  <c:v>44927</c:v>
                </c:pt>
                <c:pt idx="19">
                  <c:v>45292</c:v>
                </c:pt>
                <c:pt idx="20">
                  <c:v>45658</c:v>
                </c:pt>
                <c:pt idx="21">
                  <c:v>46023</c:v>
                </c:pt>
                <c:pt idx="22">
                  <c:v>46388</c:v>
                </c:pt>
                <c:pt idx="23">
                  <c:v>46753</c:v>
                </c:pt>
                <c:pt idx="24">
                  <c:v>47119</c:v>
                </c:pt>
                <c:pt idx="25">
                  <c:v>47484</c:v>
                </c:pt>
                <c:pt idx="26">
                  <c:v>47849</c:v>
                </c:pt>
                <c:pt idx="27">
                  <c:v>48214</c:v>
                </c:pt>
                <c:pt idx="28">
                  <c:v>48580</c:v>
                </c:pt>
                <c:pt idx="29">
                  <c:v>48945</c:v>
                </c:pt>
                <c:pt idx="30">
                  <c:v>49310</c:v>
                </c:pt>
                <c:pt idx="31">
                  <c:v>49675</c:v>
                </c:pt>
                <c:pt idx="32">
                  <c:v>50041</c:v>
                </c:pt>
                <c:pt idx="33">
                  <c:v>50406</c:v>
                </c:pt>
                <c:pt idx="34">
                  <c:v>50771</c:v>
                </c:pt>
                <c:pt idx="35">
                  <c:v>51136</c:v>
                </c:pt>
                <c:pt idx="36">
                  <c:v>51502</c:v>
                </c:pt>
                <c:pt idx="37">
                  <c:v>51867</c:v>
                </c:pt>
                <c:pt idx="38">
                  <c:v>52232</c:v>
                </c:pt>
                <c:pt idx="39">
                  <c:v>52597</c:v>
                </c:pt>
                <c:pt idx="40">
                  <c:v>52963</c:v>
                </c:pt>
                <c:pt idx="41">
                  <c:v>53328</c:v>
                </c:pt>
                <c:pt idx="42">
                  <c:v>53693</c:v>
                </c:pt>
                <c:pt idx="43">
                  <c:v>54058</c:v>
                </c:pt>
                <c:pt idx="44">
                  <c:v>54424</c:v>
                </c:pt>
                <c:pt idx="45">
                  <c:v>54789</c:v>
                </c:pt>
              </c:numCache>
            </c:numRef>
          </c:cat>
          <c:val>
            <c:numRef>
              <c:f>cons!$BC$28:$DA$28</c:f>
              <c:numCache>
                <c:formatCode>General</c:formatCode>
                <c:ptCount val="46"/>
                <c:pt idx="0">
                  <c:v>0</c:v>
                </c:pt>
                <c:pt idx="1">
                  <c:v>0</c:v>
                </c:pt>
                <c:pt idx="2">
                  <c:v>0</c:v>
                </c:pt>
                <c:pt idx="3">
                  <c:v>0</c:v>
                </c:pt>
                <c:pt idx="4">
                  <c:v>0</c:v>
                </c:pt>
                <c:pt idx="5">
                  <c:v>0.47003</c:v>
                </c:pt>
                <c:pt idx="6">
                  <c:v>0.53702099999999997</c:v>
                </c:pt>
                <c:pt idx="7">
                  <c:v>0.491282</c:v>
                </c:pt>
                <c:pt idx="8">
                  <c:v>0.50483600000000006</c:v>
                </c:pt>
                <c:pt idx="9">
                  <c:v>0.53737999999999997</c:v>
                </c:pt>
                <c:pt idx="10">
                  <c:v>0.52613699999999997</c:v>
                </c:pt>
                <c:pt idx="11">
                  <c:v>0.53734999999999999</c:v>
                </c:pt>
                <c:pt idx="12">
                  <c:v>0.54803899999999994</c:v>
                </c:pt>
                <c:pt idx="13">
                  <c:v>0.54721900000000001</c:v>
                </c:pt>
                <c:pt idx="14">
                  <c:v>0.54383199999999998</c:v>
                </c:pt>
                <c:pt idx="15">
                  <c:v>0.54590499999999997</c:v>
                </c:pt>
                <c:pt idx="16">
                  <c:v>0.54511100000000001</c:v>
                </c:pt>
                <c:pt idx="17">
                  <c:v>0.538632</c:v>
                </c:pt>
                <c:pt idx="18">
                  <c:v>0.53990099999999996</c:v>
                </c:pt>
                <c:pt idx="19">
                  <c:v>0.55292799999999998</c:v>
                </c:pt>
                <c:pt idx="20">
                  <c:v>0.56026399999999998</c:v>
                </c:pt>
                <c:pt idx="21">
                  <c:v>0.56366399999999994</c:v>
                </c:pt>
                <c:pt idx="22">
                  <c:v>0.56485199999999991</c:v>
                </c:pt>
                <c:pt idx="23">
                  <c:v>0.56253200000000003</c:v>
                </c:pt>
                <c:pt idx="24">
                  <c:v>0.56288300000000002</c:v>
                </c:pt>
                <c:pt idx="25">
                  <c:v>0.56225999999999998</c:v>
                </c:pt>
                <c:pt idx="26">
                  <c:v>0.56095899999999999</c:v>
                </c:pt>
                <c:pt idx="27">
                  <c:v>0.56197399999999997</c:v>
                </c:pt>
                <c:pt idx="28">
                  <c:v>0.559419</c:v>
                </c:pt>
                <c:pt idx="29">
                  <c:v>0.55905299999999991</c:v>
                </c:pt>
                <c:pt idx="30">
                  <c:v>0.55677699999999997</c:v>
                </c:pt>
                <c:pt idx="31">
                  <c:v>0.55974999999999997</c:v>
                </c:pt>
                <c:pt idx="32">
                  <c:v>0.55867</c:v>
                </c:pt>
                <c:pt idx="33">
                  <c:v>0.56095200000000001</c:v>
                </c:pt>
                <c:pt idx="34">
                  <c:v>0.55966800000000005</c:v>
                </c:pt>
                <c:pt idx="35">
                  <c:v>0.56040299999999998</c:v>
                </c:pt>
                <c:pt idx="36">
                  <c:v>0.56162999999999996</c:v>
                </c:pt>
                <c:pt idx="37">
                  <c:v>0.56146099999999999</c:v>
                </c:pt>
                <c:pt idx="38">
                  <c:v>0.562361</c:v>
                </c:pt>
                <c:pt idx="39">
                  <c:v>0.56322300000000003</c:v>
                </c:pt>
                <c:pt idx="40">
                  <c:v>0.56335400000000002</c:v>
                </c:pt>
                <c:pt idx="41">
                  <c:v>0.56342099999999995</c:v>
                </c:pt>
                <c:pt idx="42">
                  <c:v>0.56377100000000002</c:v>
                </c:pt>
                <c:pt idx="43">
                  <c:v>0.56382299999999996</c:v>
                </c:pt>
                <c:pt idx="44">
                  <c:v>0.56640099999999993</c:v>
                </c:pt>
                <c:pt idx="45">
                  <c:v>0.56703400000000004</c:v>
                </c:pt>
              </c:numCache>
            </c:numRef>
          </c:val>
        </c:ser>
        <c:ser>
          <c:idx val="1"/>
          <c:order val="3"/>
          <c:tx>
            <c:strRef>
              <c:f>cons!$C$26</c:f>
              <c:strCache>
                <c:ptCount val="1"/>
                <c:pt idx="0">
                  <c:v>commercial light-trucks</c:v>
                </c:pt>
              </c:strCache>
            </c:strRef>
          </c:tx>
          <c:spPr>
            <a:solidFill>
              <a:schemeClr val="accent6"/>
            </a:solidFill>
            <a:ln>
              <a:noFill/>
            </a:ln>
            <a:effectLst/>
          </c:spPr>
          <c:cat>
            <c:numRef>
              <c:f>cons!$BC$2:$DA$2</c:f>
              <c:numCache>
                <c:formatCode>m/d/yyyy</c:formatCode>
                <c:ptCount val="46"/>
                <c:pt idx="0">
                  <c:v>38353</c:v>
                </c:pt>
                <c:pt idx="1">
                  <c:v>38718</c:v>
                </c:pt>
                <c:pt idx="2">
                  <c:v>39083</c:v>
                </c:pt>
                <c:pt idx="3">
                  <c:v>39448</c:v>
                </c:pt>
                <c:pt idx="4">
                  <c:v>39814</c:v>
                </c:pt>
                <c:pt idx="5">
                  <c:v>40179</c:v>
                </c:pt>
                <c:pt idx="6">
                  <c:v>40544</c:v>
                </c:pt>
                <c:pt idx="7">
                  <c:v>40909</c:v>
                </c:pt>
                <c:pt idx="8">
                  <c:v>41275</c:v>
                </c:pt>
                <c:pt idx="9">
                  <c:v>41640</c:v>
                </c:pt>
                <c:pt idx="10">
                  <c:v>42005</c:v>
                </c:pt>
                <c:pt idx="11">
                  <c:v>42370</c:v>
                </c:pt>
                <c:pt idx="12">
                  <c:v>42736</c:v>
                </c:pt>
                <c:pt idx="13">
                  <c:v>43101</c:v>
                </c:pt>
                <c:pt idx="14">
                  <c:v>43466</c:v>
                </c:pt>
                <c:pt idx="15">
                  <c:v>43831</c:v>
                </c:pt>
                <c:pt idx="16">
                  <c:v>44197</c:v>
                </c:pt>
                <c:pt idx="17">
                  <c:v>44562</c:v>
                </c:pt>
                <c:pt idx="18">
                  <c:v>44927</c:v>
                </c:pt>
                <c:pt idx="19">
                  <c:v>45292</c:v>
                </c:pt>
                <c:pt idx="20">
                  <c:v>45658</c:v>
                </c:pt>
                <c:pt idx="21">
                  <c:v>46023</c:v>
                </c:pt>
                <c:pt idx="22">
                  <c:v>46388</c:v>
                </c:pt>
                <c:pt idx="23">
                  <c:v>46753</c:v>
                </c:pt>
                <c:pt idx="24">
                  <c:v>47119</c:v>
                </c:pt>
                <c:pt idx="25">
                  <c:v>47484</c:v>
                </c:pt>
                <c:pt idx="26">
                  <c:v>47849</c:v>
                </c:pt>
                <c:pt idx="27">
                  <c:v>48214</c:v>
                </c:pt>
                <c:pt idx="28">
                  <c:v>48580</c:v>
                </c:pt>
                <c:pt idx="29">
                  <c:v>48945</c:v>
                </c:pt>
                <c:pt idx="30">
                  <c:v>49310</c:v>
                </c:pt>
                <c:pt idx="31">
                  <c:v>49675</c:v>
                </c:pt>
                <c:pt idx="32">
                  <c:v>50041</c:v>
                </c:pt>
                <c:pt idx="33">
                  <c:v>50406</c:v>
                </c:pt>
                <c:pt idx="34">
                  <c:v>50771</c:v>
                </c:pt>
                <c:pt idx="35">
                  <c:v>51136</c:v>
                </c:pt>
                <c:pt idx="36">
                  <c:v>51502</c:v>
                </c:pt>
                <c:pt idx="37">
                  <c:v>51867</c:v>
                </c:pt>
                <c:pt idx="38">
                  <c:v>52232</c:v>
                </c:pt>
                <c:pt idx="39">
                  <c:v>52597</c:v>
                </c:pt>
                <c:pt idx="40">
                  <c:v>52963</c:v>
                </c:pt>
                <c:pt idx="41">
                  <c:v>53328</c:v>
                </c:pt>
                <c:pt idx="42">
                  <c:v>53693</c:v>
                </c:pt>
                <c:pt idx="43">
                  <c:v>54058</c:v>
                </c:pt>
                <c:pt idx="44">
                  <c:v>54424</c:v>
                </c:pt>
                <c:pt idx="45">
                  <c:v>54789</c:v>
                </c:pt>
              </c:numCache>
            </c:numRef>
          </c:cat>
          <c:val>
            <c:numRef>
              <c:f>cons!$BC$26:$DA$26</c:f>
              <c:numCache>
                <c:formatCode>General</c:formatCode>
                <c:ptCount val="46"/>
                <c:pt idx="0">
                  <c:v>0</c:v>
                </c:pt>
                <c:pt idx="1">
                  <c:v>0</c:v>
                </c:pt>
                <c:pt idx="2">
                  <c:v>0</c:v>
                </c:pt>
                <c:pt idx="3">
                  <c:v>0</c:v>
                </c:pt>
                <c:pt idx="4">
                  <c:v>0</c:v>
                </c:pt>
                <c:pt idx="5">
                  <c:v>0.72210200000000002</c:v>
                </c:pt>
                <c:pt idx="6">
                  <c:v>0.74332399999999998</c:v>
                </c:pt>
                <c:pt idx="7">
                  <c:v>0.74417800000000001</c:v>
                </c:pt>
                <c:pt idx="8">
                  <c:v>0.77233600000000002</c:v>
                </c:pt>
                <c:pt idx="9">
                  <c:v>0.79803400000000002</c:v>
                </c:pt>
                <c:pt idx="10">
                  <c:v>0.83727600000000002</c:v>
                </c:pt>
                <c:pt idx="11">
                  <c:v>0.87556100000000003</c:v>
                </c:pt>
                <c:pt idx="12">
                  <c:v>0.90499200000000002</c:v>
                </c:pt>
                <c:pt idx="13">
                  <c:v>0.88287800000000005</c:v>
                </c:pt>
                <c:pt idx="14">
                  <c:v>0.88171900000000003</c:v>
                </c:pt>
                <c:pt idx="15">
                  <c:v>0.87089300000000003</c:v>
                </c:pt>
                <c:pt idx="16">
                  <c:v>0.85787400000000003</c:v>
                </c:pt>
                <c:pt idx="17">
                  <c:v>0.84432200000000002</c:v>
                </c:pt>
                <c:pt idx="18">
                  <c:v>0.83134300000000005</c:v>
                </c:pt>
                <c:pt idx="19">
                  <c:v>0.819268</c:v>
                </c:pt>
                <c:pt idx="20">
                  <c:v>0.81524600000000003</c:v>
                </c:pt>
                <c:pt idx="21">
                  <c:v>0.81289299999999998</c:v>
                </c:pt>
                <c:pt idx="22">
                  <c:v>0.81051899999999999</c:v>
                </c:pt>
                <c:pt idx="23">
                  <c:v>0.80945999999999996</c:v>
                </c:pt>
                <c:pt idx="24">
                  <c:v>0.80860200000000004</c:v>
                </c:pt>
                <c:pt idx="25">
                  <c:v>0.80747999999999998</c:v>
                </c:pt>
                <c:pt idx="26">
                  <c:v>0.80865200000000004</c:v>
                </c:pt>
                <c:pt idx="27">
                  <c:v>0.80953699999999995</c:v>
                </c:pt>
                <c:pt idx="28">
                  <c:v>0.81076599999999999</c:v>
                </c:pt>
                <c:pt idx="29">
                  <c:v>0.81320499999999996</c:v>
                </c:pt>
                <c:pt idx="30">
                  <c:v>0.817218</c:v>
                </c:pt>
                <c:pt idx="31">
                  <c:v>0.82214299999999996</c:v>
                </c:pt>
                <c:pt idx="32">
                  <c:v>0.82725499999999996</c:v>
                </c:pt>
                <c:pt idx="33">
                  <c:v>0.833874</c:v>
                </c:pt>
                <c:pt idx="34">
                  <c:v>0.83971499999999999</c:v>
                </c:pt>
                <c:pt idx="35">
                  <c:v>0.84720700000000004</c:v>
                </c:pt>
                <c:pt idx="36">
                  <c:v>0.85492400000000002</c:v>
                </c:pt>
                <c:pt idx="37">
                  <c:v>0.86263999999999996</c:v>
                </c:pt>
                <c:pt idx="38">
                  <c:v>0.87180299999999999</c:v>
                </c:pt>
                <c:pt idx="39">
                  <c:v>0.88125600000000004</c:v>
                </c:pt>
                <c:pt idx="40">
                  <c:v>0.89106200000000002</c:v>
                </c:pt>
                <c:pt idx="41">
                  <c:v>0.90149999999999997</c:v>
                </c:pt>
                <c:pt idx="42">
                  <c:v>0.91231600000000002</c:v>
                </c:pt>
                <c:pt idx="43">
                  <c:v>0.92176000000000002</c:v>
                </c:pt>
                <c:pt idx="44">
                  <c:v>0.93083000000000005</c:v>
                </c:pt>
                <c:pt idx="45">
                  <c:v>0.940882</c:v>
                </c:pt>
              </c:numCache>
            </c:numRef>
          </c:val>
        </c:ser>
        <c:ser>
          <c:idx val="0"/>
          <c:order val="4"/>
          <c:tx>
            <c:strRef>
              <c:f>cons!$C$25</c:f>
              <c:strCache>
                <c:ptCount val="1"/>
                <c:pt idx="0">
                  <c:v>air</c:v>
                </c:pt>
              </c:strCache>
            </c:strRef>
          </c:tx>
          <c:spPr>
            <a:solidFill>
              <a:schemeClr val="accent3"/>
            </a:solidFill>
            <a:ln>
              <a:noFill/>
            </a:ln>
            <a:effectLst/>
          </c:spPr>
          <c:cat>
            <c:numRef>
              <c:f>cons!$BC$2:$DA$2</c:f>
              <c:numCache>
                <c:formatCode>m/d/yyyy</c:formatCode>
                <c:ptCount val="46"/>
                <c:pt idx="0">
                  <c:v>38353</c:v>
                </c:pt>
                <c:pt idx="1">
                  <c:v>38718</c:v>
                </c:pt>
                <c:pt idx="2">
                  <c:v>39083</c:v>
                </c:pt>
                <c:pt idx="3">
                  <c:v>39448</c:v>
                </c:pt>
                <c:pt idx="4">
                  <c:v>39814</c:v>
                </c:pt>
                <c:pt idx="5">
                  <c:v>40179</c:v>
                </c:pt>
                <c:pt idx="6">
                  <c:v>40544</c:v>
                </c:pt>
                <c:pt idx="7">
                  <c:v>40909</c:v>
                </c:pt>
                <c:pt idx="8">
                  <c:v>41275</c:v>
                </c:pt>
                <c:pt idx="9">
                  <c:v>41640</c:v>
                </c:pt>
                <c:pt idx="10">
                  <c:v>42005</c:v>
                </c:pt>
                <c:pt idx="11">
                  <c:v>42370</c:v>
                </c:pt>
                <c:pt idx="12">
                  <c:v>42736</c:v>
                </c:pt>
                <c:pt idx="13">
                  <c:v>43101</c:v>
                </c:pt>
                <c:pt idx="14">
                  <c:v>43466</c:v>
                </c:pt>
                <c:pt idx="15">
                  <c:v>43831</c:v>
                </c:pt>
                <c:pt idx="16">
                  <c:v>44197</c:v>
                </c:pt>
                <c:pt idx="17">
                  <c:v>44562</c:v>
                </c:pt>
                <c:pt idx="18">
                  <c:v>44927</c:v>
                </c:pt>
                <c:pt idx="19">
                  <c:v>45292</c:v>
                </c:pt>
                <c:pt idx="20">
                  <c:v>45658</c:v>
                </c:pt>
                <c:pt idx="21">
                  <c:v>46023</c:v>
                </c:pt>
                <c:pt idx="22">
                  <c:v>46388</c:v>
                </c:pt>
                <c:pt idx="23">
                  <c:v>46753</c:v>
                </c:pt>
                <c:pt idx="24">
                  <c:v>47119</c:v>
                </c:pt>
                <c:pt idx="25">
                  <c:v>47484</c:v>
                </c:pt>
                <c:pt idx="26">
                  <c:v>47849</c:v>
                </c:pt>
                <c:pt idx="27">
                  <c:v>48214</c:v>
                </c:pt>
                <c:pt idx="28">
                  <c:v>48580</c:v>
                </c:pt>
                <c:pt idx="29">
                  <c:v>48945</c:v>
                </c:pt>
                <c:pt idx="30">
                  <c:v>49310</c:v>
                </c:pt>
                <c:pt idx="31">
                  <c:v>49675</c:v>
                </c:pt>
                <c:pt idx="32">
                  <c:v>50041</c:v>
                </c:pt>
                <c:pt idx="33">
                  <c:v>50406</c:v>
                </c:pt>
                <c:pt idx="34">
                  <c:v>50771</c:v>
                </c:pt>
                <c:pt idx="35">
                  <c:v>51136</c:v>
                </c:pt>
                <c:pt idx="36">
                  <c:v>51502</c:v>
                </c:pt>
                <c:pt idx="37">
                  <c:v>51867</c:v>
                </c:pt>
                <c:pt idx="38">
                  <c:v>52232</c:v>
                </c:pt>
                <c:pt idx="39">
                  <c:v>52597</c:v>
                </c:pt>
                <c:pt idx="40">
                  <c:v>52963</c:v>
                </c:pt>
                <c:pt idx="41">
                  <c:v>53328</c:v>
                </c:pt>
                <c:pt idx="42">
                  <c:v>53693</c:v>
                </c:pt>
                <c:pt idx="43">
                  <c:v>54058</c:v>
                </c:pt>
                <c:pt idx="44">
                  <c:v>54424</c:v>
                </c:pt>
                <c:pt idx="45">
                  <c:v>54789</c:v>
                </c:pt>
              </c:numCache>
            </c:numRef>
          </c:cat>
          <c:val>
            <c:numRef>
              <c:f>cons!$BC$25:$DA$25</c:f>
              <c:numCache>
                <c:formatCode>General</c:formatCode>
                <c:ptCount val="46"/>
                <c:pt idx="0">
                  <c:v>0</c:v>
                </c:pt>
                <c:pt idx="1">
                  <c:v>0</c:v>
                </c:pt>
                <c:pt idx="2">
                  <c:v>0</c:v>
                </c:pt>
                <c:pt idx="3">
                  <c:v>0</c:v>
                </c:pt>
                <c:pt idx="4">
                  <c:v>0</c:v>
                </c:pt>
                <c:pt idx="5">
                  <c:v>2.360347</c:v>
                </c:pt>
                <c:pt idx="6">
                  <c:v>2.4023569999999999</c:v>
                </c:pt>
                <c:pt idx="7">
                  <c:v>2.3323140000000002</c:v>
                </c:pt>
                <c:pt idx="8">
                  <c:v>2.3014579999999998</c:v>
                </c:pt>
                <c:pt idx="9">
                  <c:v>2.2869830000000002</c:v>
                </c:pt>
                <c:pt idx="10">
                  <c:v>2.3632040000000001</c:v>
                </c:pt>
                <c:pt idx="11">
                  <c:v>2.364344</c:v>
                </c:pt>
                <c:pt idx="12">
                  <c:v>2.3906320000000001</c:v>
                </c:pt>
                <c:pt idx="13">
                  <c:v>2.4470329999999998</c:v>
                </c:pt>
                <c:pt idx="14">
                  <c:v>2.5057900000000002</c:v>
                </c:pt>
                <c:pt idx="15">
                  <c:v>2.5483359999999999</c:v>
                </c:pt>
                <c:pt idx="16">
                  <c:v>2.596902</c:v>
                </c:pt>
                <c:pt idx="17">
                  <c:v>2.64378</c:v>
                </c:pt>
                <c:pt idx="18">
                  <c:v>2.6825990000000002</c:v>
                </c:pt>
                <c:pt idx="19">
                  <c:v>2.7260779999999998</c:v>
                </c:pt>
                <c:pt idx="20">
                  <c:v>2.7703169999999999</c:v>
                </c:pt>
                <c:pt idx="21">
                  <c:v>2.8162560000000001</c:v>
                </c:pt>
                <c:pt idx="22">
                  <c:v>2.8657270000000001</c:v>
                </c:pt>
                <c:pt idx="23">
                  <c:v>2.9204919999999999</c:v>
                </c:pt>
                <c:pt idx="24">
                  <c:v>2.9743219999999999</c:v>
                </c:pt>
                <c:pt idx="25">
                  <c:v>3.025274</c:v>
                </c:pt>
                <c:pt idx="26">
                  <c:v>3.0756169999999998</c:v>
                </c:pt>
                <c:pt idx="27">
                  <c:v>3.1276820000000001</c:v>
                </c:pt>
                <c:pt idx="28">
                  <c:v>3.1771820000000002</c:v>
                </c:pt>
                <c:pt idx="29">
                  <c:v>3.2266249999999999</c:v>
                </c:pt>
                <c:pt idx="30">
                  <c:v>3.2763070000000001</c:v>
                </c:pt>
                <c:pt idx="31">
                  <c:v>3.3261210000000001</c:v>
                </c:pt>
                <c:pt idx="32">
                  <c:v>3.3728919999999998</c:v>
                </c:pt>
                <c:pt idx="33">
                  <c:v>3.4212180000000001</c:v>
                </c:pt>
                <c:pt idx="34">
                  <c:v>3.4700679999999999</c:v>
                </c:pt>
                <c:pt idx="35">
                  <c:v>3.519717</c:v>
                </c:pt>
                <c:pt idx="36">
                  <c:v>3.5677089999999998</c:v>
                </c:pt>
                <c:pt idx="37">
                  <c:v>3.616527</c:v>
                </c:pt>
                <c:pt idx="38">
                  <c:v>3.6660180000000002</c:v>
                </c:pt>
                <c:pt idx="39">
                  <c:v>3.7161400000000002</c:v>
                </c:pt>
                <c:pt idx="40">
                  <c:v>3.7674699999999999</c:v>
                </c:pt>
                <c:pt idx="41">
                  <c:v>3.8194129999999999</c:v>
                </c:pt>
                <c:pt idx="42">
                  <c:v>3.8713630000000001</c:v>
                </c:pt>
                <c:pt idx="43">
                  <c:v>3.923216</c:v>
                </c:pt>
                <c:pt idx="44">
                  <c:v>3.974078</c:v>
                </c:pt>
                <c:pt idx="45">
                  <c:v>4.027495</c:v>
                </c:pt>
              </c:numCache>
            </c:numRef>
          </c:val>
        </c:ser>
        <c:ser>
          <c:idx val="2"/>
          <c:order val="5"/>
          <c:tx>
            <c:strRef>
              <c:f>cons!$C$27</c:f>
              <c:strCache>
                <c:ptCount val="1"/>
                <c:pt idx="0">
                  <c:v>freight trucks</c:v>
                </c:pt>
              </c:strCache>
            </c:strRef>
          </c:tx>
          <c:spPr>
            <a:solidFill>
              <a:schemeClr val="accent1"/>
            </a:solidFill>
            <a:ln>
              <a:noFill/>
            </a:ln>
            <a:effectLst/>
          </c:spPr>
          <c:cat>
            <c:numRef>
              <c:f>cons!$BC$2:$DA$2</c:f>
              <c:numCache>
                <c:formatCode>m/d/yyyy</c:formatCode>
                <c:ptCount val="46"/>
                <c:pt idx="0">
                  <c:v>38353</c:v>
                </c:pt>
                <c:pt idx="1">
                  <c:v>38718</c:v>
                </c:pt>
                <c:pt idx="2">
                  <c:v>39083</c:v>
                </c:pt>
                <c:pt idx="3">
                  <c:v>39448</c:v>
                </c:pt>
                <c:pt idx="4">
                  <c:v>39814</c:v>
                </c:pt>
                <c:pt idx="5">
                  <c:v>40179</c:v>
                </c:pt>
                <c:pt idx="6">
                  <c:v>40544</c:v>
                </c:pt>
                <c:pt idx="7">
                  <c:v>40909</c:v>
                </c:pt>
                <c:pt idx="8">
                  <c:v>41275</c:v>
                </c:pt>
                <c:pt idx="9">
                  <c:v>41640</c:v>
                </c:pt>
                <c:pt idx="10">
                  <c:v>42005</c:v>
                </c:pt>
                <c:pt idx="11">
                  <c:v>42370</c:v>
                </c:pt>
                <c:pt idx="12">
                  <c:v>42736</c:v>
                </c:pt>
                <c:pt idx="13">
                  <c:v>43101</c:v>
                </c:pt>
                <c:pt idx="14">
                  <c:v>43466</c:v>
                </c:pt>
                <c:pt idx="15">
                  <c:v>43831</c:v>
                </c:pt>
                <c:pt idx="16">
                  <c:v>44197</c:v>
                </c:pt>
                <c:pt idx="17">
                  <c:v>44562</c:v>
                </c:pt>
                <c:pt idx="18">
                  <c:v>44927</c:v>
                </c:pt>
                <c:pt idx="19">
                  <c:v>45292</c:v>
                </c:pt>
                <c:pt idx="20">
                  <c:v>45658</c:v>
                </c:pt>
                <c:pt idx="21">
                  <c:v>46023</c:v>
                </c:pt>
                <c:pt idx="22">
                  <c:v>46388</c:v>
                </c:pt>
                <c:pt idx="23">
                  <c:v>46753</c:v>
                </c:pt>
                <c:pt idx="24">
                  <c:v>47119</c:v>
                </c:pt>
                <c:pt idx="25">
                  <c:v>47484</c:v>
                </c:pt>
                <c:pt idx="26">
                  <c:v>47849</c:v>
                </c:pt>
                <c:pt idx="27">
                  <c:v>48214</c:v>
                </c:pt>
                <c:pt idx="28">
                  <c:v>48580</c:v>
                </c:pt>
                <c:pt idx="29">
                  <c:v>48945</c:v>
                </c:pt>
                <c:pt idx="30">
                  <c:v>49310</c:v>
                </c:pt>
                <c:pt idx="31">
                  <c:v>49675</c:v>
                </c:pt>
                <c:pt idx="32">
                  <c:v>50041</c:v>
                </c:pt>
                <c:pt idx="33">
                  <c:v>50406</c:v>
                </c:pt>
                <c:pt idx="34">
                  <c:v>50771</c:v>
                </c:pt>
                <c:pt idx="35">
                  <c:v>51136</c:v>
                </c:pt>
                <c:pt idx="36">
                  <c:v>51502</c:v>
                </c:pt>
                <c:pt idx="37">
                  <c:v>51867</c:v>
                </c:pt>
                <c:pt idx="38">
                  <c:v>52232</c:v>
                </c:pt>
                <c:pt idx="39">
                  <c:v>52597</c:v>
                </c:pt>
                <c:pt idx="40">
                  <c:v>52963</c:v>
                </c:pt>
                <c:pt idx="41">
                  <c:v>53328</c:v>
                </c:pt>
                <c:pt idx="42">
                  <c:v>53693</c:v>
                </c:pt>
                <c:pt idx="43">
                  <c:v>54058</c:v>
                </c:pt>
                <c:pt idx="44">
                  <c:v>54424</c:v>
                </c:pt>
                <c:pt idx="45">
                  <c:v>54789</c:v>
                </c:pt>
              </c:numCache>
            </c:numRef>
          </c:cat>
          <c:val>
            <c:numRef>
              <c:f>cons!$BC$27:$DA$27</c:f>
              <c:numCache>
                <c:formatCode>General</c:formatCode>
                <c:ptCount val="46"/>
                <c:pt idx="0">
                  <c:v>0</c:v>
                </c:pt>
                <c:pt idx="1">
                  <c:v>0</c:v>
                </c:pt>
                <c:pt idx="2">
                  <c:v>0</c:v>
                </c:pt>
                <c:pt idx="3">
                  <c:v>0</c:v>
                </c:pt>
                <c:pt idx="4">
                  <c:v>0</c:v>
                </c:pt>
                <c:pt idx="5">
                  <c:v>5.1006549999999997</c:v>
                </c:pt>
                <c:pt idx="6">
                  <c:v>5.1394190000000002</c:v>
                </c:pt>
                <c:pt idx="7">
                  <c:v>4.9584599999999996</c:v>
                </c:pt>
                <c:pt idx="8">
                  <c:v>5.1143549999999998</c:v>
                </c:pt>
                <c:pt idx="9">
                  <c:v>5.2966680000000004</c:v>
                </c:pt>
                <c:pt idx="10">
                  <c:v>5.3432849999999998</c:v>
                </c:pt>
                <c:pt idx="11">
                  <c:v>5.4817359999999997</c:v>
                </c:pt>
                <c:pt idx="12">
                  <c:v>5.5941799999999997</c:v>
                </c:pt>
                <c:pt idx="13">
                  <c:v>5.5335380000000001</c:v>
                </c:pt>
                <c:pt idx="14">
                  <c:v>5.6174340000000003</c:v>
                </c:pt>
                <c:pt idx="15">
                  <c:v>5.6250349999999996</c:v>
                </c:pt>
                <c:pt idx="16">
                  <c:v>5.6127260000000003</c:v>
                </c:pt>
                <c:pt idx="17">
                  <c:v>5.6076319999999997</c:v>
                </c:pt>
                <c:pt idx="18">
                  <c:v>5.5983499999999999</c:v>
                </c:pt>
                <c:pt idx="19">
                  <c:v>5.5845469999999997</c:v>
                </c:pt>
                <c:pt idx="20">
                  <c:v>5.552505</c:v>
                </c:pt>
                <c:pt idx="21">
                  <c:v>5.5214840000000001</c:v>
                </c:pt>
                <c:pt idx="22">
                  <c:v>5.4869890000000003</c:v>
                </c:pt>
                <c:pt idx="23">
                  <c:v>5.4489340000000004</c:v>
                </c:pt>
                <c:pt idx="24">
                  <c:v>5.4095110000000002</c:v>
                </c:pt>
                <c:pt idx="25">
                  <c:v>5.3791469999999997</c:v>
                </c:pt>
                <c:pt idx="26">
                  <c:v>5.3552340000000003</c:v>
                </c:pt>
                <c:pt idx="27">
                  <c:v>5.327877</c:v>
                </c:pt>
                <c:pt idx="28">
                  <c:v>5.3058199999999998</c:v>
                </c:pt>
                <c:pt idx="29">
                  <c:v>5.2998260000000004</c:v>
                </c:pt>
                <c:pt idx="30">
                  <c:v>5.3089360000000001</c:v>
                </c:pt>
                <c:pt idx="31">
                  <c:v>5.3262010000000002</c:v>
                </c:pt>
                <c:pt idx="32">
                  <c:v>5.3459880000000002</c:v>
                </c:pt>
                <c:pt idx="33">
                  <c:v>5.3727460000000002</c:v>
                </c:pt>
                <c:pt idx="34">
                  <c:v>5.4006400000000001</c:v>
                </c:pt>
                <c:pt idx="35">
                  <c:v>5.4339000000000004</c:v>
                </c:pt>
                <c:pt idx="36">
                  <c:v>5.481287</c:v>
                </c:pt>
                <c:pt idx="37">
                  <c:v>5.5271400000000002</c:v>
                </c:pt>
                <c:pt idx="38">
                  <c:v>5.5776079999999997</c:v>
                </c:pt>
                <c:pt idx="39">
                  <c:v>5.6344640000000004</c:v>
                </c:pt>
                <c:pt idx="40">
                  <c:v>5.6813820000000002</c:v>
                </c:pt>
                <c:pt idx="41">
                  <c:v>5.7307129999999997</c:v>
                </c:pt>
                <c:pt idx="42">
                  <c:v>5.7892210000000004</c:v>
                </c:pt>
                <c:pt idx="43">
                  <c:v>5.8512810000000002</c:v>
                </c:pt>
                <c:pt idx="44">
                  <c:v>5.9129849999999999</c:v>
                </c:pt>
                <c:pt idx="45">
                  <c:v>5.97187</c:v>
                </c:pt>
              </c:numCache>
            </c:numRef>
          </c:val>
        </c:ser>
        <c:ser>
          <c:idx val="4"/>
          <c:order val="6"/>
          <c:tx>
            <c:strRef>
              <c:f>cons!$C$29</c:f>
              <c:strCache>
                <c:ptCount val="1"/>
                <c:pt idx="0">
                  <c:v>light-duty vehicles</c:v>
                </c:pt>
              </c:strCache>
            </c:strRef>
          </c:tx>
          <c:spPr>
            <a:solidFill>
              <a:schemeClr val="tx2"/>
            </a:solidFill>
            <a:ln>
              <a:noFill/>
            </a:ln>
            <a:effectLst/>
          </c:spPr>
          <c:cat>
            <c:numRef>
              <c:f>cons!$BC$2:$DA$2</c:f>
              <c:numCache>
                <c:formatCode>m/d/yyyy</c:formatCode>
                <c:ptCount val="46"/>
                <c:pt idx="0">
                  <c:v>38353</c:v>
                </c:pt>
                <c:pt idx="1">
                  <c:v>38718</c:v>
                </c:pt>
                <c:pt idx="2">
                  <c:v>39083</c:v>
                </c:pt>
                <c:pt idx="3">
                  <c:v>39448</c:v>
                </c:pt>
                <c:pt idx="4">
                  <c:v>39814</c:v>
                </c:pt>
                <c:pt idx="5">
                  <c:v>40179</c:v>
                </c:pt>
                <c:pt idx="6">
                  <c:v>40544</c:v>
                </c:pt>
                <c:pt idx="7">
                  <c:v>40909</c:v>
                </c:pt>
                <c:pt idx="8">
                  <c:v>41275</c:v>
                </c:pt>
                <c:pt idx="9">
                  <c:v>41640</c:v>
                </c:pt>
                <c:pt idx="10">
                  <c:v>42005</c:v>
                </c:pt>
                <c:pt idx="11">
                  <c:v>42370</c:v>
                </c:pt>
                <c:pt idx="12">
                  <c:v>42736</c:v>
                </c:pt>
                <c:pt idx="13">
                  <c:v>43101</c:v>
                </c:pt>
                <c:pt idx="14">
                  <c:v>43466</c:v>
                </c:pt>
                <c:pt idx="15">
                  <c:v>43831</c:v>
                </c:pt>
                <c:pt idx="16">
                  <c:v>44197</c:v>
                </c:pt>
                <c:pt idx="17">
                  <c:v>44562</c:v>
                </c:pt>
                <c:pt idx="18">
                  <c:v>44927</c:v>
                </c:pt>
                <c:pt idx="19">
                  <c:v>45292</c:v>
                </c:pt>
                <c:pt idx="20">
                  <c:v>45658</c:v>
                </c:pt>
                <c:pt idx="21">
                  <c:v>46023</c:v>
                </c:pt>
                <c:pt idx="22">
                  <c:v>46388</c:v>
                </c:pt>
                <c:pt idx="23">
                  <c:v>46753</c:v>
                </c:pt>
                <c:pt idx="24">
                  <c:v>47119</c:v>
                </c:pt>
                <c:pt idx="25">
                  <c:v>47484</c:v>
                </c:pt>
                <c:pt idx="26">
                  <c:v>47849</c:v>
                </c:pt>
                <c:pt idx="27">
                  <c:v>48214</c:v>
                </c:pt>
                <c:pt idx="28">
                  <c:v>48580</c:v>
                </c:pt>
                <c:pt idx="29">
                  <c:v>48945</c:v>
                </c:pt>
                <c:pt idx="30">
                  <c:v>49310</c:v>
                </c:pt>
                <c:pt idx="31">
                  <c:v>49675</c:v>
                </c:pt>
                <c:pt idx="32">
                  <c:v>50041</c:v>
                </c:pt>
                <c:pt idx="33">
                  <c:v>50406</c:v>
                </c:pt>
                <c:pt idx="34">
                  <c:v>50771</c:v>
                </c:pt>
                <c:pt idx="35">
                  <c:v>51136</c:v>
                </c:pt>
                <c:pt idx="36">
                  <c:v>51502</c:v>
                </c:pt>
                <c:pt idx="37">
                  <c:v>51867</c:v>
                </c:pt>
                <c:pt idx="38">
                  <c:v>52232</c:v>
                </c:pt>
                <c:pt idx="39">
                  <c:v>52597</c:v>
                </c:pt>
                <c:pt idx="40">
                  <c:v>52963</c:v>
                </c:pt>
                <c:pt idx="41">
                  <c:v>53328</c:v>
                </c:pt>
                <c:pt idx="42">
                  <c:v>53693</c:v>
                </c:pt>
                <c:pt idx="43">
                  <c:v>54058</c:v>
                </c:pt>
                <c:pt idx="44">
                  <c:v>54424</c:v>
                </c:pt>
                <c:pt idx="45">
                  <c:v>54789</c:v>
                </c:pt>
              </c:numCache>
            </c:numRef>
          </c:cat>
          <c:val>
            <c:numRef>
              <c:f>cons!$BC$29:$DA$29</c:f>
              <c:numCache>
                <c:formatCode>General</c:formatCode>
                <c:ptCount val="46"/>
                <c:pt idx="0">
                  <c:v>0</c:v>
                </c:pt>
                <c:pt idx="1">
                  <c:v>0</c:v>
                </c:pt>
                <c:pt idx="2">
                  <c:v>0</c:v>
                </c:pt>
                <c:pt idx="3">
                  <c:v>0</c:v>
                </c:pt>
                <c:pt idx="4">
                  <c:v>0</c:v>
                </c:pt>
                <c:pt idx="5">
                  <c:v>15.163019999999999</c:v>
                </c:pt>
                <c:pt idx="6">
                  <c:v>14.7331</c:v>
                </c:pt>
                <c:pt idx="7">
                  <c:v>14.671018999999999</c:v>
                </c:pt>
                <c:pt idx="8">
                  <c:v>14.856501</c:v>
                </c:pt>
                <c:pt idx="9">
                  <c:v>15.003098</c:v>
                </c:pt>
                <c:pt idx="10">
                  <c:v>15.096831999999999</c:v>
                </c:pt>
                <c:pt idx="11">
                  <c:v>15.348922999999999</c:v>
                </c:pt>
                <c:pt idx="12">
                  <c:v>15.340958000000001</c:v>
                </c:pt>
                <c:pt idx="13">
                  <c:v>15.275712</c:v>
                </c:pt>
                <c:pt idx="14">
                  <c:v>15.149611</c:v>
                </c:pt>
                <c:pt idx="15">
                  <c:v>14.898992</c:v>
                </c:pt>
                <c:pt idx="16">
                  <c:v>14.561821</c:v>
                </c:pt>
                <c:pt idx="17">
                  <c:v>14.198200999999999</c:v>
                </c:pt>
                <c:pt idx="18">
                  <c:v>13.789804</c:v>
                </c:pt>
                <c:pt idx="19">
                  <c:v>13.353630000000001</c:v>
                </c:pt>
                <c:pt idx="20">
                  <c:v>12.923033999999999</c:v>
                </c:pt>
                <c:pt idx="21">
                  <c:v>12.583947</c:v>
                </c:pt>
                <c:pt idx="22">
                  <c:v>12.291054000000001</c:v>
                </c:pt>
                <c:pt idx="23">
                  <c:v>12.033472</c:v>
                </c:pt>
                <c:pt idx="24">
                  <c:v>11.799023999999999</c:v>
                </c:pt>
                <c:pt idx="25">
                  <c:v>11.590684</c:v>
                </c:pt>
                <c:pt idx="26">
                  <c:v>11.401134000000001</c:v>
                </c:pt>
                <c:pt idx="27">
                  <c:v>11.237453</c:v>
                </c:pt>
                <c:pt idx="28">
                  <c:v>11.090199</c:v>
                </c:pt>
                <c:pt idx="29">
                  <c:v>10.957611</c:v>
                </c:pt>
                <c:pt idx="30">
                  <c:v>10.838863999999999</c:v>
                </c:pt>
                <c:pt idx="31">
                  <c:v>10.756593000000001</c:v>
                </c:pt>
                <c:pt idx="32">
                  <c:v>10.679694</c:v>
                </c:pt>
                <c:pt idx="33">
                  <c:v>10.615664000000001</c:v>
                </c:pt>
                <c:pt idx="34">
                  <c:v>10.567729999999999</c:v>
                </c:pt>
                <c:pt idx="35">
                  <c:v>10.535406999999999</c:v>
                </c:pt>
                <c:pt idx="36">
                  <c:v>10.513446999999999</c:v>
                </c:pt>
                <c:pt idx="37">
                  <c:v>10.505668</c:v>
                </c:pt>
                <c:pt idx="38">
                  <c:v>10.509164999999999</c:v>
                </c:pt>
                <c:pt idx="39">
                  <c:v>10.524703000000001</c:v>
                </c:pt>
                <c:pt idx="40">
                  <c:v>10.551641999999999</c:v>
                </c:pt>
                <c:pt idx="41">
                  <c:v>10.592285</c:v>
                </c:pt>
                <c:pt idx="42">
                  <c:v>10.643134999999999</c:v>
                </c:pt>
                <c:pt idx="43">
                  <c:v>10.697931000000001</c:v>
                </c:pt>
                <c:pt idx="44">
                  <c:v>10.760076</c:v>
                </c:pt>
                <c:pt idx="45">
                  <c:v>10.829056</c:v>
                </c:pt>
              </c:numCache>
            </c:numRef>
          </c:val>
        </c:ser>
        <c:dLbls>
          <c:showLegendKey val="0"/>
          <c:showVal val="0"/>
          <c:showCatName val="0"/>
          <c:showSerName val="0"/>
          <c:showPercent val="0"/>
          <c:showBubbleSize val="0"/>
        </c:dLbls>
        <c:axId val="264385488"/>
        <c:axId val="264386048"/>
      </c:areaChart>
      <c:dateAx>
        <c:axId val="264385488"/>
        <c:scaling>
          <c:orientation val="minMax"/>
          <c:min val="40179"/>
        </c:scaling>
        <c:delete val="0"/>
        <c:axPos val="b"/>
        <c:numFmt formatCode="yyyy"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4386048"/>
        <c:crosses val="autoZero"/>
        <c:auto val="1"/>
        <c:lblOffset val="100"/>
        <c:baseTimeUnit val="years"/>
        <c:majorUnit val="10"/>
        <c:majorTimeUnit val="years"/>
      </c:dateAx>
      <c:valAx>
        <c:axId val="264386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4385488"/>
        <c:crossesAt val="42736"/>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7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6023111694371539"/>
          <c:w val="0.67853822216538473"/>
          <c:h val="0.75009259259259264"/>
        </c:manualLayout>
      </c:layout>
      <c:areaChart>
        <c:grouping val="stacked"/>
        <c:varyColors val="0"/>
        <c:ser>
          <c:idx val="4"/>
          <c:order val="0"/>
          <c:tx>
            <c:strRef>
              <c:f>cons!$C$37</c:f>
              <c:strCache>
                <c:ptCount val="1"/>
                <c:pt idx="0">
                  <c:v>other</c:v>
                </c:pt>
              </c:strCache>
            </c:strRef>
          </c:tx>
          <c:spPr>
            <a:solidFill>
              <a:schemeClr val="tx1">
                <a:lumMod val="50000"/>
                <a:lumOff val="50000"/>
              </a:schemeClr>
            </a:solidFill>
            <a:ln>
              <a:noFill/>
            </a:ln>
            <a:effectLst/>
          </c:spPr>
          <c:cat>
            <c:numRef>
              <c:f>cons!$BM$1:$DA$1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cons!$BM$37:$DA$37</c:f>
              <c:numCache>
                <c:formatCode>0.000</c:formatCode>
                <c:ptCount val="41"/>
                <c:pt idx="0">
                  <c:v>1.8310359999999974</c:v>
                </c:pt>
                <c:pt idx="1">
                  <c:v>1.7861299999999964</c:v>
                </c:pt>
                <c:pt idx="2">
                  <c:v>1.7031699999999965</c:v>
                </c:pt>
                <c:pt idx="3">
                  <c:v>1.7646760000000015</c:v>
                </c:pt>
                <c:pt idx="4">
                  <c:v>1.5009580000000007</c:v>
                </c:pt>
                <c:pt idx="5">
                  <c:v>1.5052610000000008</c:v>
                </c:pt>
                <c:pt idx="6">
                  <c:v>1.6553125349999998</c:v>
                </c:pt>
                <c:pt idx="7">
                  <c:v>1.6025096289999974</c:v>
                </c:pt>
                <c:pt idx="8">
                  <c:v>1.6698454810000005</c:v>
                </c:pt>
                <c:pt idx="9">
                  <c:v>1.6957312019999997</c:v>
                </c:pt>
                <c:pt idx="10">
                  <c:v>1.5340444030000022</c:v>
                </c:pt>
                <c:pt idx="11">
                  <c:v>1.812789275000001</c:v>
                </c:pt>
                <c:pt idx="12">
                  <c:v>1.8007869560000003</c:v>
                </c:pt>
                <c:pt idx="13">
                  <c:v>1.8498162389999999</c:v>
                </c:pt>
                <c:pt idx="14">
                  <c:v>1.9409060219999983</c:v>
                </c:pt>
                <c:pt idx="15">
                  <c:v>2.0188219909999998</c:v>
                </c:pt>
                <c:pt idx="16">
                  <c:v>2.0216886900000004</c:v>
                </c:pt>
                <c:pt idx="17">
                  <c:v>2.0700652320000001</c:v>
                </c:pt>
                <c:pt idx="18">
                  <c:v>2.1007435909999996</c:v>
                </c:pt>
                <c:pt idx="19">
                  <c:v>2.1256214449999997</c:v>
                </c:pt>
                <c:pt idx="20">
                  <c:v>2.147758072000002</c:v>
                </c:pt>
                <c:pt idx="21">
                  <c:v>2.1476111760000003</c:v>
                </c:pt>
                <c:pt idx="22">
                  <c:v>2.1613969260000006</c:v>
                </c:pt>
                <c:pt idx="23">
                  <c:v>2.1878864750000009</c:v>
                </c:pt>
                <c:pt idx="24">
                  <c:v>2.2182790820000013</c:v>
                </c:pt>
                <c:pt idx="25">
                  <c:v>2.2473878179999995</c:v>
                </c:pt>
                <c:pt idx="26">
                  <c:v>2.2732096250000002</c:v>
                </c:pt>
                <c:pt idx="27">
                  <c:v>2.2896582639999985</c:v>
                </c:pt>
                <c:pt idx="28">
                  <c:v>2.3083099360000006</c:v>
                </c:pt>
                <c:pt idx="29">
                  <c:v>2.3208861990000007</c:v>
                </c:pt>
                <c:pt idx="30">
                  <c:v>2.3283424069999992</c:v>
                </c:pt>
                <c:pt idx="31">
                  <c:v>2.3338111570000017</c:v>
                </c:pt>
                <c:pt idx="32">
                  <c:v>2.3424222099999992</c:v>
                </c:pt>
                <c:pt idx="33">
                  <c:v>2.3523016969999988</c:v>
                </c:pt>
                <c:pt idx="34">
                  <c:v>2.3512056579999987</c:v>
                </c:pt>
                <c:pt idx="35">
                  <c:v>2.382707641000001</c:v>
                </c:pt>
                <c:pt idx="36">
                  <c:v>2.4150794980000003</c:v>
                </c:pt>
                <c:pt idx="37">
                  <c:v>2.4299634699999988</c:v>
                </c:pt>
                <c:pt idx="38">
                  <c:v>2.4071087650000007</c:v>
                </c:pt>
                <c:pt idx="39">
                  <c:v>2.3813132939999986</c:v>
                </c:pt>
                <c:pt idx="40">
                  <c:v>2.3965568240000001</c:v>
                </c:pt>
              </c:numCache>
            </c:numRef>
          </c:val>
          <c:extLst/>
        </c:ser>
        <c:ser>
          <c:idx val="2"/>
          <c:order val="1"/>
          <c:tx>
            <c:strRef>
              <c:f>cons!$C$36</c:f>
              <c:strCache>
                <c:ptCount val="1"/>
                <c:pt idx="0">
                  <c:v>electricity</c:v>
                </c:pt>
              </c:strCache>
            </c:strRef>
          </c:tx>
          <c:spPr>
            <a:solidFill>
              <a:schemeClr val="accent3"/>
            </a:solidFill>
            <a:ln>
              <a:noFill/>
            </a:ln>
            <a:effectLst/>
          </c:spPr>
          <c:cat>
            <c:numRef>
              <c:f>cons!$BM$1:$DA$1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cons!$BM$36:$DA$36</c:f>
              <c:numCache>
                <c:formatCode>0.000</c:formatCode>
                <c:ptCount val="41"/>
                <c:pt idx="0">
                  <c:v>2.6315000000000002E-2</c:v>
                </c:pt>
                <c:pt idx="1">
                  <c:v>2.6176999999999999E-2</c:v>
                </c:pt>
                <c:pt idx="2">
                  <c:v>2.4975999999999998E-2</c:v>
                </c:pt>
                <c:pt idx="3">
                  <c:v>2.6016999999999998E-2</c:v>
                </c:pt>
                <c:pt idx="4">
                  <c:v>2.6468999999999999E-2</c:v>
                </c:pt>
                <c:pt idx="5">
                  <c:v>2.6055999999999999E-2</c:v>
                </c:pt>
                <c:pt idx="6">
                  <c:v>3.4224999999999998E-2</c:v>
                </c:pt>
                <c:pt idx="7">
                  <c:v>3.8371000000000002E-2</c:v>
                </c:pt>
                <c:pt idx="8">
                  <c:v>4.2713000000000001E-2</c:v>
                </c:pt>
                <c:pt idx="9">
                  <c:v>4.9297000000000001E-2</c:v>
                </c:pt>
                <c:pt idx="10">
                  <c:v>5.9221999999999997E-2</c:v>
                </c:pt>
                <c:pt idx="11">
                  <c:v>7.1994000000000002E-2</c:v>
                </c:pt>
                <c:pt idx="12">
                  <c:v>8.609E-2</c:v>
                </c:pt>
                <c:pt idx="13">
                  <c:v>0.100956</c:v>
                </c:pt>
                <c:pt idx="14">
                  <c:v>0.116505</c:v>
                </c:pt>
                <c:pt idx="15">
                  <c:v>0.13430700000000001</c:v>
                </c:pt>
                <c:pt idx="16">
                  <c:v>0.152473</c:v>
                </c:pt>
                <c:pt idx="17">
                  <c:v>0.16975399999999999</c:v>
                </c:pt>
                <c:pt idx="18">
                  <c:v>0.18689900000000001</c:v>
                </c:pt>
                <c:pt idx="19">
                  <c:v>0.204621</c:v>
                </c:pt>
                <c:pt idx="20">
                  <c:v>0.22293399999999999</c:v>
                </c:pt>
                <c:pt idx="21">
                  <c:v>0.241951</c:v>
                </c:pt>
                <c:pt idx="22">
                  <c:v>0.26235999999999998</c:v>
                </c:pt>
                <c:pt idx="23">
                  <c:v>0.28126600000000002</c:v>
                </c:pt>
                <c:pt idx="24">
                  <c:v>0.29915700000000001</c:v>
                </c:pt>
                <c:pt idx="25">
                  <c:v>0.31701600000000002</c:v>
                </c:pt>
                <c:pt idx="26">
                  <c:v>0.33529900000000001</c:v>
                </c:pt>
                <c:pt idx="27">
                  <c:v>0.35341899999999998</c:v>
                </c:pt>
                <c:pt idx="28">
                  <c:v>0.37132300000000001</c:v>
                </c:pt>
                <c:pt idx="29">
                  <c:v>0.38901799999999997</c:v>
                </c:pt>
                <c:pt idx="30">
                  <c:v>0.40664</c:v>
                </c:pt>
                <c:pt idx="31">
                  <c:v>0.42380800000000002</c:v>
                </c:pt>
                <c:pt idx="32">
                  <c:v>0.44068099999999999</c:v>
                </c:pt>
                <c:pt idx="33">
                  <c:v>0.45716000000000001</c:v>
                </c:pt>
                <c:pt idx="34">
                  <c:v>0.473412</c:v>
                </c:pt>
                <c:pt idx="35">
                  <c:v>0.48948199999999997</c:v>
                </c:pt>
                <c:pt idx="36">
                  <c:v>0.50543899999999997</c:v>
                </c:pt>
                <c:pt idx="37">
                  <c:v>0.52145699999999995</c:v>
                </c:pt>
                <c:pt idx="38">
                  <c:v>0.53745799999999999</c:v>
                </c:pt>
                <c:pt idx="39">
                  <c:v>0.55355900000000002</c:v>
                </c:pt>
                <c:pt idx="40">
                  <c:v>0.57003300000000001</c:v>
                </c:pt>
              </c:numCache>
            </c:numRef>
          </c:val>
          <c:extLst/>
        </c:ser>
        <c:ser>
          <c:idx val="1"/>
          <c:order val="2"/>
          <c:tx>
            <c:strRef>
              <c:f>cons!$C$35</c:f>
              <c:strCache>
                <c:ptCount val="1"/>
                <c:pt idx="0">
                  <c:v>jet fuel</c:v>
                </c:pt>
              </c:strCache>
            </c:strRef>
          </c:tx>
          <c:spPr>
            <a:solidFill>
              <a:schemeClr val="accent4"/>
            </a:solidFill>
            <a:ln>
              <a:noFill/>
            </a:ln>
            <a:effectLst/>
          </c:spPr>
          <c:cat>
            <c:numRef>
              <c:f>cons!$BM$1:$DA$1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cons!$BM$35:$DA$35</c:f>
              <c:numCache>
                <c:formatCode>0.000</c:formatCode>
                <c:ptCount val="41"/>
                <c:pt idx="0">
                  <c:v>2.962869</c:v>
                </c:pt>
                <c:pt idx="1">
                  <c:v>2.9498180000000001</c:v>
                </c:pt>
                <c:pt idx="2">
                  <c:v>2.9014340000000001</c:v>
                </c:pt>
                <c:pt idx="3">
                  <c:v>2.9685590000000004</c:v>
                </c:pt>
                <c:pt idx="4">
                  <c:v>3.0420889999999998</c:v>
                </c:pt>
                <c:pt idx="5">
                  <c:v>3.2041650000000002</c:v>
                </c:pt>
                <c:pt idx="6">
                  <c:v>2.7663899999999999</c:v>
                </c:pt>
                <c:pt idx="7">
                  <c:v>2.7938230000000002</c:v>
                </c:pt>
                <c:pt idx="8">
                  <c:v>2.8572899999999999</c:v>
                </c:pt>
                <c:pt idx="9">
                  <c:v>2.9131659999999999</c:v>
                </c:pt>
                <c:pt idx="10">
                  <c:v>2.952699</c:v>
                </c:pt>
                <c:pt idx="11">
                  <c:v>2.9994589999999999</c:v>
                </c:pt>
                <c:pt idx="12">
                  <c:v>3.0433940000000002</c:v>
                </c:pt>
                <c:pt idx="13">
                  <c:v>3.0799880000000002</c:v>
                </c:pt>
                <c:pt idx="14">
                  <c:v>3.123097</c:v>
                </c:pt>
                <c:pt idx="15">
                  <c:v>3.1680510000000002</c:v>
                </c:pt>
                <c:pt idx="16">
                  <c:v>3.2148180000000002</c:v>
                </c:pt>
                <c:pt idx="17">
                  <c:v>3.26518</c:v>
                </c:pt>
                <c:pt idx="18">
                  <c:v>3.3233779999999999</c:v>
                </c:pt>
                <c:pt idx="19">
                  <c:v>3.3815729999999999</c:v>
                </c:pt>
                <c:pt idx="20">
                  <c:v>3.4370590000000001</c:v>
                </c:pt>
                <c:pt idx="21">
                  <c:v>3.4920040000000001</c:v>
                </c:pt>
                <c:pt idx="22">
                  <c:v>3.548886</c:v>
                </c:pt>
                <c:pt idx="23">
                  <c:v>3.603389</c:v>
                </c:pt>
                <c:pt idx="24">
                  <c:v>3.658042</c:v>
                </c:pt>
                <c:pt idx="25">
                  <c:v>3.7130909999999999</c:v>
                </c:pt>
                <c:pt idx="26">
                  <c:v>3.7683840000000002</c:v>
                </c:pt>
                <c:pt idx="27">
                  <c:v>3.8208820000000001</c:v>
                </c:pt>
                <c:pt idx="28">
                  <c:v>3.8750490000000002</c:v>
                </c:pt>
                <c:pt idx="29">
                  <c:v>3.9298899999999999</c:v>
                </c:pt>
                <c:pt idx="30">
                  <c:v>3.9857360000000002</c:v>
                </c:pt>
                <c:pt idx="31">
                  <c:v>4.0400130000000001</c:v>
                </c:pt>
                <c:pt idx="32">
                  <c:v>4.0952919999999997</c:v>
                </c:pt>
                <c:pt idx="33">
                  <c:v>4.1513429999999998</c:v>
                </c:pt>
                <c:pt idx="34">
                  <c:v>4.2080909999999996</c:v>
                </c:pt>
                <c:pt idx="35">
                  <c:v>4.2661239999999996</c:v>
                </c:pt>
                <c:pt idx="36">
                  <c:v>4.3249120000000003</c:v>
                </c:pt>
                <c:pt idx="37">
                  <c:v>4.3838179999999998</c:v>
                </c:pt>
                <c:pt idx="38">
                  <c:v>4.4428010000000002</c:v>
                </c:pt>
                <c:pt idx="39">
                  <c:v>4.5009889999999997</c:v>
                </c:pt>
                <c:pt idx="40">
                  <c:v>4.5618840000000001</c:v>
                </c:pt>
              </c:numCache>
            </c:numRef>
          </c:val>
          <c:extLst/>
        </c:ser>
        <c:ser>
          <c:idx val="0"/>
          <c:order val="3"/>
          <c:tx>
            <c:strRef>
              <c:f>cons!$C$34</c:f>
              <c:strCache>
                <c:ptCount val="1"/>
                <c:pt idx="0">
                  <c:v>distilate fuel oil</c:v>
                </c:pt>
              </c:strCache>
            </c:strRef>
          </c:tx>
          <c:spPr>
            <a:solidFill>
              <a:schemeClr val="accent2"/>
            </a:solidFill>
            <a:ln>
              <a:noFill/>
            </a:ln>
            <a:effectLst/>
          </c:spPr>
          <c:cat>
            <c:numRef>
              <c:f>cons!$BM$1:$DA$1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cons!$BM$34:$DA$34</c:f>
              <c:numCache>
                <c:formatCode>0.000</c:formatCode>
                <c:ptCount val="41"/>
                <c:pt idx="0">
                  <c:v>5.8281970000000003</c:v>
                </c:pt>
                <c:pt idx="1">
                  <c:v>6.0034520000000002</c:v>
                </c:pt>
                <c:pt idx="2">
                  <c:v>5.7414040000000002</c:v>
                </c:pt>
                <c:pt idx="3">
                  <c:v>5.9021289999999995</c:v>
                </c:pt>
                <c:pt idx="4">
                  <c:v>6.1617039999999994</c:v>
                </c:pt>
                <c:pt idx="5">
                  <c:v>6.2589990000000002</c:v>
                </c:pt>
                <c:pt idx="6">
                  <c:v>6.5481069999999999</c:v>
                </c:pt>
                <c:pt idx="7">
                  <c:v>6.6584130000000004</c:v>
                </c:pt>
                <c:pt idx="8">
                  <c:v>6.5892109999999997</c:v>
                </c:pt>
                <c:pt idx="9">
                  <c:v>6.6123050000000001</c:v>
                </c:pt>
                <c:pt idx="10">
                  <c:v>6.6522560000000004</c:v>
                </c:pt>
                <c:pt idx="11">
                  <c:v>6.4827279999999998</c:v>
                </c:pt>
                <c:pt idx="12">
                  <c:v>6.4826199999999998</c:v>
                </c:pt>
                <c:pt idx="13">
                  <c:v>6.469614</c:v>
                </c:pt>
                <c:pt idx="14">
                  <c:v>6.446834</c:v>
                </c:pt>
                <c:pt idx="15">
                  <c:v>6.413856</c:v>
                </c:pt>
                <c:pt idx="16">
                  <c:v>6.3880619999999997</c:v>
                </c:pt>
                <c:pt idx="17">
                  <c:v>6.3485750000000003</c:v>
                </c:pt>
                <c:pt idx="18">
                  <c:v>6.3046819999999997</c:v>
                </c:pt>
                <c:pt idx="19">
                  <c:v>6.2609709999999996</c:v>
                </c:pt>
                <c:pt idx="20">
                  <c:v>6.2264699999999999</c:v>
                </c:pt>
                <c:pt idx="21">
                  <c:v>6.1934610000000001</c:v>
                </c:pt>
                <c:pt idx="22">
                  <c:v>6.1614519999999997</c:v>
                </c:pt>
                <c:pt idx="23">
                  <c:v>6.1334929999999996</c:v>
                </c:pt>
                <c:pt idx="24">
                  <c:v>6.1200989999999997</c:v>
                </c:pt>
                <c:pt idx="25">
                  <c:v>6.1195269999999997</c:v>
                </c:pt>
                <c:pt idx="26">
                  <c:v>6.1283180000000002</c:v>
                </c:pt>
                <c:pt idx="27">
                  <c:v>6.1357609999999996</c:v>
                </c:pt>
                <c:pt idx="28">
                  <c:v>6.1494330000000001</c:v>
                </c:pt>
                <c:pt idx="29">
                  <c:v>6.160895</c:v>
                </c:pt>
                <c:pt idx="30">
                  <c:v>6.1738780000000002</c:v>
                </c:pt>
                <c:pt idx="31">
                  <c:v>6.200958</c:v>
                </c:pt>
                <c:pt idx="32">
                  <c:v>6.2253540000000003</c:v>
                </c:pt>
                <c:pt idx="33">
                  <c:v>6.252643</c:v>
                </c:pt>
                <c:pt idx="34">
                  <c:v>6.2831530000000004</c:v>
                </c:pt>
                <c:pt idx="35">
                  <c:v>6.3066069999999996</c:v>
                </c:pt>
                <c:pt idx="36">
                  <c:v>6.3305340000000001</c:v>
                </c:pt>
                <c:pt idx="37">
                  <c:v>6.3603990000000001</c:v>
                </c:pt>
                <c:pt idx="38">
                  <c:v>6.3870610000000001</c:v>
                </c:pt>
                <c:pt idx="39">
                  <c:v>6.4108419999999997</c:v>
                </c:pt>
                <c:pt idx="40">
                  <c:v>6.4394070000000001</c:v>
                </c:pt>
              </c:numCache>
            </c:numRef>
          </c:val>
          <c:extLst/>
        </c:ser>
        <c:ser>
          <c:idx val="3"/>
          <c:order val="4"/>
          <c:tx>
            <c:strRef>
              <c:f>cons!$C$33</c:f>
              <c:strCache>
                <c:ptCount val="1"/>
                <c:pt idx="0">
                  <c:v>motor gasoline</c:v>
                </c:pt>
              </c:strCache>
            </c:strRef>
          </c:tx>
          <c:spPr>
            <a:solidFill>
              <a:schemeClr val="accent6"/>
            </a:solidFill>
            <a:ln>
              <a:noFill/>
            </a:ln>
            <a:effectLst/>
          </c:spPr>
          <c:cat>
            <c:numRef>
              <c:f>cons!$BM$1:$DA$1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cons!$BM$33:$DA$33</c:f>
              <c:numCache>
                <c:formatCode>0.000</c:formatCode>
                <c:ptCount val="41"/>
                <c:pt idx="0">
                  <c:v>16.355593000000002</c:v>
                </c:pt>
                <c:pt idx="1">
                  <c:v>15.892396000000002</c:v>
                </c:pt>
                <c:pt idx="2">
                  <c:v>15.797644</c:v>
                </c:pt>
                <c:pt idx="3">
                  <c:v>16.036000000000001</c:v>
                </c:pt>
                <c:pt idx="4">
                  <c:v>16.212019999999999</c:v>
                </c:pt>
                <c:pt idx="5">
                  <c:v>16.309837999999999</c:v>
                </c:pt>
                <c:pt idx="6">
                  <c:v>16.594486327999999</c:v>
                </c:pt>
                <c:pt idx="7">
                  <c:v>16.612207031000001</c:v>
                </c:pt>
                <c:pt idx="8">
                  <c:v>16.492339844</c:v>
                </c:pt>
                <c:pt idx="9">
                  <c:v>16.355164062</c:v>
                </c:pt>
                <c:pt idx="10">
                  <c:v>16.073826172</c:v>
                </c:pt>
                <c:pt idx="11">
                  <c:v>15.698167969</c:v>
                </c:pt>
                <c:pt idx="12">
                  <c:v>15.285018555000001</c:v>
                </c:pt>
                <c:pt idx="13">
                  <c:v>14.802818359000002</c:v>
                </c:pt>
                <c:pt idx="14">
                  <c:v>14.291299805000001</c:v>
                </c:pt>
                <c:pt idx="15">
                  <c:v>13.77730957</c:v>
                </c:pt>
                <c:pt idx="16">
                  <c:v>13.398853515999999</c:v>
                </c:pt>
                <c:pt idx="17">
                  <c:v>13.049597656</c:v>
                </c:pt>
                <c:pt idx="18">
                  <c:v>12.751380859000001</c:v>
                </c:pt>
                <c:pt idx="19">
                  <c:v>12.481345703000001</c:v>
                </c:pt>
                <c:pt idx="20">
                  <c:v>12.234445312</c:v>
                </c:pt>
                <c:pt idx="21">
                  <c:v>12.036378905999999</c:v>
                </c:pt>
                <c:pt idx="22">
                  <c:v>11.847204101999999</c:v>
                </c:pt>
                <c:pt idx="23">
                  <c:v>11.658947265999998</c:v>
                </c:pt>
                <c:pt idx="24">
                  <c:v>11.488564453</c:v>
                </c:pt>
                <c:pt idx="25">
                  <c:v>11.33515918</c:v>
                </c:pt>
                <c:pt idx="26">
                  <c:v>11.229095703</c:v>
                </c:pt>
                <c:pt idx="27">
                  <c:v>11.128960938000001</c:v>
                </c:pt>
                <c:pt idx="28">
                  <c:v>11.050156250000001</c:v>
                </c:pt>
                <c:pt idx="29">
                  <c:v>10.991468749999999</c:v>
                </c:pt>
                <c:pt idx="30">
                  <c:v>10.959276367000001</c:v>
                </c:pt>
                <c:pt idx="31">
                  <c:v>10.941571288999999</c:v>
                </c:pt>
                <c:pt idx="32">
                  <c:v>10.941053711</c:v>
                </c:pt>
                <c:pt idx="33">
                  <c:v>10.954865234000001</c:v>
                </c:pt>
                <c:pt idx="34">
                  <c:v>10.994155273000001</c:v>
                </c:pt>
                <c:pt idx="35">
                  <c:v>11.011634765999998</c:v>
                </c:pt>
                <c:pt idx="36">
                  <c:v>11.046541992</c:v>
                </c:pt>
                <c:pt idx="37">
                  <c:v>11.108109375</c:v>
                </c:pt>
                <c:pt idx="38">
                  <c:v>11.216167969000001</c:v>
                </c:pt>
                <c:pt idx="39">
                  <c:v>11.340764648</c:v>
                </c:pt>
                <c:pt idx="40">
                  <c:v>11.421757811999999</c:v>
                </c:pt>
              </c:numCache>
            </c:numRef>
          </c:val>
          <c:extLst/>
        </c:ser>
        <c:dLbls>
          <c:showLegendKey val="0"/>
          <c:showVal val="0"/>
          <c:showCatName val="0"/>
          <c:showSerName val="0"/>
          <c:showPercent val="0"/>
          <c:showBubbleSize val="0"/>
        </c:dLbls>
        <c:axId val="264390528"/>
        <c:axId val="264391088"/>
      </c:areaChart>
      <c:catAx>
        <c:axId val="26439052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4391088"/>
        <c:crosses val="autoZero"/>
        <c:auto val="1"/>
        <c:lblAlgn val="ctr"/>
        <c:lblOffset val="100"/>
        <c:tickLblSkip val="10"/>
        <c:tickMarkSkip val="10"/>
        <c:noMultiLvlLbl val="0"/>
      </c:catAx>
      <c:valAx>
        <c:axId val="2643910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4390528"/>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7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6670713035870516"/>
          <c:y val="0.22685185185185186"/>
          <c:w val="0.75040408718963603"/>
          <c:h val="0.68651975794692344"/>
        </c:manualLayout>
      </c:layout>
      <c:lineChart>
        <c:grouping val="standard"/>
        <c:varyColors val="0"/>
        <c:ser>
          <c:idx val="0"/>
          <c:order val="0"/>
          <c:tx>
            <c:strRef>
              <c:f>Travel!$B$23</c:f>
              <c:strCache>
                <c:ptCount val="1"/>
                <c:pt idx="0">
                  <c:v>Light-duty vehicle</c:v>
                </c:pt>
              </c:strCache>
            </c:strRef>
          </c:tx>
          <c:spPr>
            <a:ln>
              <a:solidFill>
                <a:srgbClr val="0096D7">
                  <a:lumMod val="60000"/>
                  <a:lumOff val="40000"/>
                </a:srgbClr>
              </a:solidFill>
            </a:ln>
          </c:spPr>
          <c:marker>
            <c:symbol val="none"/>
          </c:marker>
          <c:cat>
            <c:numRef>
              <c:f>Travel!$D$2:$AR$2</c:f>
              <c:numCache>
                <c:formatCode>m/d/yyyy</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Travel!$D$23:$AR$23</c:f>
              <c:numCache>
                <c:formatCode>General</c:formatCode>
                <c:ptCount val="41"/>
                <c:pt idx="0">
                  <c:v>2473.532471</c:v>
                </c:pt>
                <c:pt idx="1">
                  <c:v>2420.436768</c:v>
                </c:pt>
                <c:pt idx="2">
                  <c:v>2446.8796390000002</c:v>
                </c:pt>
                <c:pt idx="3">
                  <c:v>2514.8183589999999</c:v>
                </c:pt>
                <c:pt idx="4">
                  <c:v>2579.4216310000002</c:v>
                </c:pt>
                <c:pt idx="5">
                  <c:v>2650.8688959999999</c:v>
                </c:pt>
                <c:pt idx="6">
                  <c:v>2746.8554690000001</c:v>
                </c:pt>
                <c:pt idx="7">
                  <c:v>2794.4677729999999</c:v>
                </c:pt>
                <c:pt idx="8">
                  <c:v>2835.5527339999999</c:v>
                </c:pt>
                <c:pt idx="9">
                  <c:v>2868.7006839999999</c:v>
                </c:pt>
                <c:pt idx="10">
                  <c:v>2884.8510740000002</c:v>
                </c:pt>
                <c:pt idx="11">
                  <c:v>2889.8159179999998</c:v>
                </c:pt>
                <c:pt idx="12">
                  <c:v>2893.2067870000001</c:v>
                </c:pt>
                <c:pt idx="13">
                  <c:v>2890.7795409999999</c:v>
                </c:pt>
                <c:pt idx="14">
                  <c:v>2884.0966800000001</c:v>
                </c:pt>
                <c:pt idx="15">
                  <c:v>2879.079346</c:v>
                </c:pt>
                <c:pt idx="16">
                  <c:v>2887.5683589999999</c:v>
                </c:pt>
                <c:pt idx="17">
                  <c:v>2900.1508789999998</c:v>
                </c:pt>
                <c:pt idx="18">
                  <c:v>2914.4812010000001</c:v>
                </c:pt>
                <c:pt idx="19">
                  <c:v>2928.413086</c:v>
                </c:pt>
                <c:pt idx="20">
                  <c:v>2943.1184079999998</c:v>
                </c:pt>
                <c:pt idx="21">
                  <c:v>2956.8298340000001</c:v>
                </c:pt>
                <c:pt idx="22">
                  <c:v>2971.4113769999999</c:v>
                </c:pt>
                <c:pt idx="23">
                  <c:v>2985.0532229999999</c:v>
                </c:pt>
                <c:pt idx="24">
                  <c:v>2997.8220209999999</c:v>
                </c:pt>
                <c:pt idx="25">
                  <c:v>3009.570557</c:v>
                </c:pt>
                <c:pt idx="26">
                  <c:v>3026.6840820000002</c:v>
                </c:pt>
                <c:pt idx="27">
                  <c:v>3041.1281739999999</c:v>
                </c:pt>
                <c:pt idx="28">
                  <c:v>3055.169922</c:v>
                </c:pt>
                <c:pt idx="29">
                  <c:v>3070.1430660000001</c:v>
                </c:pt>
                <c:pt idx="30">
                  <c:v>3086.2226559999999</c:v>
                </c:pt>
                <c:pt idx="31">
                  <c:v>3102.1389159999999</c:v>
                </c:pt>
                <c:pt idx="32">
                  <c:v>3119.2719729999999</c:v>
                </c:pt>
                <c:pt idx="33">
                  <c:v>3137.0622560000002</c:v>
                </c:pt>
                <c:pt idx="34">
                  <c:v>3156.1335450000001</c:v>
                </c:pt>
                <c:pt idx="35">
                  <c:v>3176.6049800000001</c:v>
                </c:pt>
                <c:pt idx="36">
                  <c:v>3199.5505370000001</c:v>
                </c:pt>
                <c:pt idx="37">
                  <c:v>3224.1916500000002</c:v>
                </c:pt>
                <c:pt idx="38">
                  <c:v>3248.8508299999999</c:v>
                </c:pt>
                <c:pt idx="39">
                  <c:v>3274.6503910000001</c:v>
                </c:pt>
                <c:pt idx="40">
                  <c:v>3302.435547</c:v>
                </c:pt>
              </c:numCache>
            </c:numRef>
          </c:val>
          <c:smooth val="0"/>
        </c:ser>
        <c:ser>
          <c:idx val="2"/>
          <c:order val="1"/>
          <c:tx>
            <c:strRef>
              <c:f>Travel!$B$25</c:f>
              <c:strCache>
                <c:ptCount val="1"/>
                <c:pt idx="0">
                  <c:v>Heavy-duty truck</c:v>
                </c:pt>
              </c:strCache>
            </c:strRef>
          </c:tx>
          <c:marker>
            <c:symbol val="none"/>
          </c:marker>
          <c:val>
            <c:numRef>
              <c:f>Travel!$D$25:$AR$25</c:f>
              <c:numCache>
                <c:formatCode>General</c:formatCode>
                <c:ptCount val="41"/>
                <c:pt idx="0">
                  <c:v>264.13864100000001</c:v>
                </c:pt>
                <c:pt idx="1">
                  <c:v>266.11697400000003</c:v>
                </c:pt>
                <c:pt idx="2">
                  <c:v>250.83696</c:v>
                </c:pt>
                <c:pt idx="3">
                  <c:v>257.68618800000002</c:v>
                </c:pt>
                <c:pt idx="4">
                  <c:v>265.90963699999998</c:v>
                </c:pt>
                <c:pt idx="5">
                  <c:v>268.63421599999998</c:v>
                </c:pt>
                <c:pt idx="6">
                  <c:v>276.89163200000002</c:v>
                </c:pt>
                <c:pt idx="7">
                  <c:v>284.886841</c:v>
                </c:pt>
                <c:pt idx="8">
                  <c:v>285.424286</c:v>
                </c:pt>
                <c:pt idx="9">
                  <c:v>293.48013300000002</c:v>
                </c:pt>
                <c:pt idx="10">
                  <c:v>297.60394300000002</c:v>
                </c:pt>
                <c:pt idx="11">
                  <c:v>300.82607999999999</c:v>
                </c:pt>
                <c:pt idx="12">
                  <c:v>304.68911700000001</c:v>
                </c:pt>
                <c:pt idx="13">
                  <c:v>308.67257699999999</c:v>
                </c:pt>
                <c:pt idx="14">
                  <c:v>312.64562999999998</c:v>
                </c:pt>
                <c:pt idx="15">
                  <c:v>315.99945100000002</c:v>
                </c:pt>
                <c:pt idx="16">
                  <c:v>319.65475500000002</c:v>
                </c:pt>
                <c:pt idx="17">
                  <c:v>323.64495799999997</c:v>
                </c:pt>
                <c:pt idx="18">
                  <c:v>327.48998999999998</c:v>
                </c:pt>
                <c:pt idx="19">
                  <c:v>331.34173600000003</c:v>
                </c:pt>
                <c:pt idx="20">
                  <c:v>335.6875</c:v>
                </c:pt>
                <c:pt idx="21">
                  <c:v>340.05087300000002</c:v>
                </c:pt>
                <c:pt idx="22">
                  <c:v>343.84054600000002</c:v>
                </c:pt>
                <c:pt idx="23">
                  <c:v>347.59661899999998</c:v>
                </c:pt>
                <c:pt idx="24">
                  <c:v>351.74023399999999</c:v>
                </c:pt>
                <c:pt idx="25">
                  <c:v>356.19949300000002</c:v>
                </c:pt>
                <c:pt idx="26">
                  <c:v>360.63302599999997</c:v>
                </c:pt>
                <c:pt idx="27">
                  <c:v>364.71163899999999</c:v>
                </c:pt>
                <c:pt idx="28">
                  <c:v>368.932526</c:v>
                </c:pt>
                <c:pt idx="29">
                  <c:v>372.77929699999999</c:v>
                </c:pt>
                <c:pt idx="30">
                  <c:v>377.08746300000001</c:v>
                </c:pt>
                <c:pt idx="31">
                  <c:v>381.61230499999999</c:v>
                </c:pt>
                <c:pt idx="32">
                  <c:v>385.760223</c:v>
                </c:pt>
                <c:pt idx="33">
                  <c:v>389.833527</c:v>
                </c:pt>
                <c:pt idx="34">
                  <c:v>393.90808099999998</c:v>
                </c:pt>
                <c:pt idx="35">
                  <c:v>397.64776599999999</c:v>
                </c:pt>
                <c:pt idx="36">
                  <c:v>401.40505999999999</c:v>
                </c:pt>
                <c:pt idx="37">
                  <c:v>405.38140900000002</c:v>
                </c:pt>
                <c:pt idx="38">
                  <c:v>409.05886800000002</c:v>
                </c:pt>
                <c:pt idx="39">
                  <c:v>412.42318699999998</c:v>
                </c:pt>
                <c:pt idx="40">
                  <c:v>416.08264200000002</c:v>
                </c:pt>
              </c:numCache>
            </c:numRef>
          </c:val>
          <c:smooth val="0"/>
        </c:ser>
        <c:dLbls>
          <c:showLegendKey val="0"/>
          <c:showVal val="0"/>
          <c:showCatName val="0"/>
          <c:showSerName val="0"/>
          <c:showPercent val="0"/>
          <c:showBubbleSize val="0"/>
        </c:dLbls>
        <c:smooth val="0"/>
        <c:axId val="267676864"/>
        <c:axId val="267677424"/>
      </c:lineChart>
      <c:dateAx>
        <c:axId val="267676864"/>
        <c:scaling>
          <c:orientation val="minMax"/>
          <c:max val="54789"/>
        </c:scaling>
        <c:delete val="0"/>
        <c:axPos val="b"/>
        <c:numFmt formatCode="yyyy" sourceLinked="0"/>
        <c:majorTickMark val="out"/>
        <c:minorTickMark val="none"/>
        <c:tickLblPos val="nextTo"/>
        <c:spPr>
          <a:ln w="12700">
            <a:solidFill>
              <a:schemeClr val="tx1"/>
            </a:solidFill>
          </a:ln>
        </c:spPr>
        <c:crossAx val="267677424"/>
        <c:crosses val="autoZero"/>
        <c:auto val="1"/>
        <c:lblOffset val="100"/>
        <c:baseTimeUnit val="years"/>
        <c:majorUnit val="20"/>
        <c:majorTimeUnit val="years"/>
      </c:dateAx>
      <c:valAx>
        <c:axId val="267677424"/>
        <c:scaling>
          <c:orientation val="minMax"/>
        </c:scaling>
        <c:delete val="0"/>
        <c:axPos val="l"/>
        <c:majorGridlines>
          <c:spPr>
            <a:ln>
              <a:solidFill>
                <a:srgbClr val="FFFFFF">
                  <a:lumMod val="85000"/>
                </a:srgbClr>
              </a:solidFill>
            </a:ln>
          </c:spPr>
        </c:majorGridlines>
        <c:numFmt formatCode="#,##0.0" sourceLinked="0"/>
        <c:majorTickMark val="none"/>
        <c:minorTickMark val="none"/>
        <c:tickLblPos val="low"/>
        <c:spPr>
          <a:ln w="22225">
            <a:solidFill>
              <a:srgbClr val="FFFFFF">
                <a:lumMod val="65000"/>
              </a:srgbClr>
            </a:solidFill>
            <a:prstDash val="lgDash"/>
          </a:ln>
        </c:spPr>
        <c:crossAx val="267676864"/>
        <c:crossesAt val="42736"/>
        <c:crossBetween val="between"/>
        <c:dispUnits>
          <c:builtInUnit val="thousands"/>
          <c:dispUnitsLbl/>
        </c:dispUnits>
      </c:valAx>
    </c:plotArea>
    <c:plotVisOnly val="1"/>
    <c:dispBlanksAs val="gap"/>
    <c:showDLblsOverMax val="0"/>
  </c:chart>
  <c:spPr>
    <a:ln>
      <a:noFill/>
    </a:ln>
  </c:spPr>
  <c:txPr>
    <a:bodyPr/>
    <a:lstStyle/>
    <a:p>
      <a:pPr>
        <a:defRPr sz="1400">
          <a:latin typeface="Arial" panose="020B0604020202020204" pitchFamily="34" charset="0"/>
          <a:cs typeface="Arial" panose="020B0604020202020204" pitchFamily="34" charset="0"/>
        </a:defRPr>
      </a:pPr>
      <a:endParaRPr lang="en-US"/>
    </a:p>
  </c:txPr>
  <c:externalData r:id="rId2">
    <c:autoUpdate val="0"/>
  </c:externalData>
  <c:userShapes r:id="rId3"/>
</c:chartSpace>
</file>

<file path=ppt/charts/chart7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902194517351997"/>
          <c:y val="0.230980677518204"/>
          <c:w val="0.7320891659375911"/>
          <c:h val="0.68239079696052451"/>
        </c:manualLayout>
      </c:layout>
      <c:lineChart>
        <c:grouping val="standard"/>
        <c:varyColors val="0"/>
        <c:ser>
          <c:idx val="0"/>
          <c:order val="0"/>
          <c:tx>
            <c:strRef>
              <c:f>Travel!$B$29</c:f>
              <c:strCache>
                <c:ptCount val="1"/>
                <c:pt idx="0">
                  <c:v>Air</c:v>
                </c:pt>
              </c:strCache>
            </c:strRef>
          </c:tx>
          <c:spPr>
            <a:ln>
              <a:solidFill>
                <a:srgbClr val="0096D7"/>
              </a:solidFill>
            </a:ln>
          </c:spPr>
          <c:marker>
            <c:symbol val="none"/>
          </c:marker>
          <c:cat>
            <c:numRef>
              <c:f>Travel!$D$2:$AR$2</c:f>
              <c:numCache>
                <c:formatCode>m/d/yyyy</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Travel!$D$29:$AR$29</c:f>
              <c:numCache>
                <c:formatCode>General</c:formatCode>
                <c:ptCount val="41"/>
                <c:pt idx="0">
                  <c:v>808.74288899999999</c:v>
                </c:pt>
                <c:pt idx="1">
                  <c:v>825.54286200000001</c:v>
                </c:pt>
                <c:pt idx="2">
                  <c:v>832.26670799999999</c:v>
                </c:pt>
                <c:pt idx="3">
                  <c:v>847.48794500000008</c:v>
                </c:pt>
                <c:pt idx="4">
                  <c:v>869.14254800000003</c:v>
                </c:pt>
                <c:pt idx="5">
                  <c:v>908.42733799999996</c:v>
                </c:pt>
                <c:pt idx="6">
                  <c:v>914.69354300000009</c:v>
                </c:pt>
                <c:pt idx="7">
                  <c:v>930.81362899999999</c:v>
                </c:pt>
                <c:pt idx="8">
                  <c:v>960.99136399999998</c:v>
                </c:pt>
                <c:pt idx="9">
                  <c:v>991.58657900000003</c:v>
                </c:pt>
                <c:pt idx="10">
                  <c:v>1014.718842</c:v>
                </c:pt>
                <c:pt idx="11">
                  <c:v>1040.6852730000001</c:v>
                </c:pt>
                <c:pt idx="12">
                  <c:v>1065.8213190000001</c:v>
                </c:pt>
                <c:pt idx="13">
                  <c:v>1087.653626</c:v>
                </c:pt>
                <c:pt idx="14">
                  <c:v>1111.736969</c:v>
                </c:pt>
                <c:pt idx="15">
                  <c:v>1136.2822879999999</c:v>
                </c:pt>
                <c:pt idx="16">
                  <c:v>1162.2756039999999</c:v>
                </c:pt>
                <c:pt idx="17">
                  <c:v>1190.071228</c:v>
                </c:pt>
                <c:pt idx="18">
                  <c:v>1220.4952389999999</c:v>
                </c:pt>
                <c:pt idx="19">
                  <c:v>1251.0860290000001</c:v>
                </c:pt>
                <c:pt idx="20">
                  <c:v>1280.6492309999999</c:v>
                </c:pt>
                <c:pt idx="21">
                  <c:v>1310.311066</c:v>
                </c:pt>
                <c:pt idx="22">
                  <c:v>1340.9629210000001</c:v>
                </c:pt>
                <c:pt idx="23">
                  <c:v>1371.041657</c:v>
                </c:pt>
                <c:pt idx="24">
                  <c:v>1401.2705390000001</c:v>
                </c:pt>
                <c:pt idx="25">
                  <c:v>1431.774109</c:v>
                </c:pt>
                <c:pt idx="26">
                  <c:v>1462.466187</c:v>
                </c:pt>
                <c:pt idx="27">
                  <c:v>1493.2574159999999</c:v>
                </c:pt>
                <c:pt idx="28">
                  <c:v>1524.104736</c:v>
                </c:pt>
                <c:pt idx="29">
                  <c:v>1555.5222159999998</c:v>
                </c:pt>
                <c:pt idx="30">
                  <c:v>1588.0731809999997</c:v>
                </c:pt>
                <c:pt idx="31">
                  <c:v>1620.613953</c:v>
                </c:pt>
                <c:pt idx="32">
                  <c:v>1653.825867</c:v>
                </c:pt>
                <c:pt idx="33">
                  <c:v>1687.805359</c:v>
                </c:pt>
                <c:pt idx="34">
                  <c:v>1722.2162469999998</c:v>
                </c:pt>
                <c:pt idx="35">
                  <c:v>1757.4038090000001</c:v>
                </c:pt>
                <c:pt idx="36">
                  <c:v>1792.7549429999999</c:v>
                </c:pt>
                <c:pt idx="37">
                  <c:v>1828.573975</c:v>
                </c:pt>
                <c:pt idx="38">
                  <c:v>1864.3623039999998</c:v>
                </c:pt>
                <c:pt idx="39">
                  <c:v>1899.893067</c:v>
                </c:pt>
                <c:pt idx="40">
                  <c:v>1936.7314459999998</c:v>
                </c:pt>
              </c:numCache>
            </c:numRef>
          </c:val>
          <c:smooth val="0"/>
        </c:ser>
        <c:ser>
          <c:idx val="1"/>
          <c:order val="1"/>
          <c:tx>
            <c:strRef>
              <c:f>Travel!$B$26</c:f>
              <c:strCache>
                <c:ptCount val="1"/>
                <c:pt idx="0">
                  <c:v>Bus</c:v>
                </c:pt>
              </c:strCache>
            </c:strRef>
          </c:tx>
          <c:spPr>
            <a:ln>
              <a:solidFill>
                <a:srgbClr val="FFC702"/>
              </a:solidFill>
            </a:ln>
          </c:spPr>
          <c:marker>
            <c:symbol val="none"/>
          </c:marker>
          <c:val>
            <c:numRef>
              <c:f>Travel!$D$26:$AR$26</c:f>
              <c:numCache>
                <c:formatCode>General</c:formatCode>
                <c:ptCount val="41"/>
                <c:pt idx="0">
                  <c:v>194.653503</c:v>
                </c:pt>
                <c:pt idx="1">
                  <c:v>194.32813999999999</c:v>
                </c:pt>
                <c:pt idx="2">
                  <c:v>199.780258</c:v>
                </c:pt>
                <c:pt idx="3">
                  <c:v>201.47813400000001</c:v>
                </c:pt>
                <c:pt idx="4">
                  <c:v>205.768021</c:v>
                </c:pt>
                <c:pt idx="5">
                  <c:v>203.69670099999999</c:v>
                </c:pt>
                <c:pt idx="6">
                  <c:v>204.33554100000001</c:v>
                </c:pt>
                <c:pt idx="7">
                  <c:v>205.20100400000001</c:v>
                </c:pt>
                <c:pt idx="8">
                  <c:v>206.37728899999999</c:v>
                </c:pt>
                <c:pt idx="9">
                  <c:v>207.56500199999999</c:v>
                </c:pt>
                <c:pt idx="10">
                  <c:v>208.69476299999999</c:v>
                </c:pt>
                <c:pt idx="11">
                  <c:v>209.82719399999999</c:v>
                </c:pt>
                <c:pt idx="12">
                  <c:v>210.93597399999999</c:v>
                </c:pt>
                <c:pt idx="13">
                  <c:v>212.00509600000001</c:v>
                </c:pt>
                <c:pt idx="14">
                  <c:v>213.09884600000001</c:v>
                </c:pt>
                <c:pt idx="15">
                  <c:v>214.279663</c:v>
                </c:pt>
                <c:pt idx="16">
                  <c:v>215.44752500000001</c:v>
                </c:pt>
                <c:pt idx="17">
                  <c:v>216.59703099999999</c:v>
                </c:pt>
                <c:pt idx="18">
                  <c:v>217.74704</c:v>
                </c:pt>
                <c:pt idx="19">
                  <c:v>218.87193300000001</c:v>
                </c:pt>
                <c:pt idx="20">
                  <c:v>219.94596899999999</c:v>
                </c:pt>
                <c:pt idx="21">
                  <c:v>220.96890300000001</c:v>
                </c:pt>
                <c:pt idx="22">
                  <c:v>221.942184</c:v>
                </c:pt>
                <c:pt idx="23">
                  <c:v>222.867401</c:v>
                </c:pt>
                <c:pt idx="24">
                  <c:v>223.74650600000001</c:v>
                </c:pt>
                <c:pt idx="25">
                  <c:v>224.58317600000001</c:v>
                </c:pt>
                <c:pt idx="26">
                  <c:v>225.38294999999999</c:v>
                </c:pt>
                <c:pt idx="27">
                  <c:v>226.15086400000001</c:v>
                </c:pt>
                <c:pt idx="28">
                  <c:v>226.89035000000001</c:v>
                </c:pt>
                <c:pt idx="29">
                  <c:v>227.604996</c:v>
                </c:pt>
                <c:pt idx="30">
                  <c:v>228.29937699999999</c:v>
                </c:pt>
                <c:pt idx="31">
                  <c:v>228.976257</c:v>
                </c:pt>
                <c:pt idx="32">
                  <c:v>229.64080799999999</c:v>
                </c:pt>
                <c:pt idx="33">
                  <c:v>230.296402</c:v>
                </c:pt>
                <c:pt idx="34">
                  <c:v>230.946991</c:v>
                </c:pt>
                <c:pt idx="35">
                  <c:v>231.59690900000001</c:v>
                </c:pt>
                <c:pt idx="36">
                  <c:v>232.247589</c:v>
                </c:pt>
                <c:pt idx="37">
                  <c:v>232.91734299999999</c:v>
                </c:pt>
                <c:pt idx="38">
                  <c:v>233.602295</c:v>
                </c:pt>
                <c:pt idx="39">
                  <c:v>234.29093900000001</c:v>
                </c:pt>
                <c:pt idx="40">
                  <c:v>234.996262</c:v>
                </c:pt>
              </c:numCache>
            </c:numRef>
          </c:val>
          <c:smooth val="0"/>
        </c:ser>
        <c:ser>
          <c:idx val="2"/>
          <c:order val="2"/>
          <c:tx>
            <c:strRef>
              <c:f>Travel!$B$27</c:f>
              <c:strCache>
                <c:ptCount val="1"/>
                <c:pt idx="0">
                  <c:v>Passenger Rail</c:v>
                </c:pt>
              </c:strCache>
            </c:strRef>
          </c:tx>
          <c:spPr>
            <a:ln>
              <a:solidFill>
                <a:srgbClr val="BD732A"/>
              </a:solidFill>
            </a:ln>
          </c:spPr>
          <c:marker>
            <c:symbol val="none"/>
          </c:marker>
          <c:val>
            <c:numRef>
              <c:f>Travel!$D$27:$AR$27</c:f>
              <c:numCache>
                <c:formatCode>General</c:formatCode>
                <c:ptCount val="41"/>
                <c:pt idx="0">
                  <c:v>35.745182</c:v>
                </c:pt>
                <c:pt idx="1">
                  <c:v>37.367114999999998</c:v>
                </c:pt>
                <c:pt idx="2">
                  <c:v>37.752490999999999</c:v>
                </c:pt>
                <c:pt idx="3">
                  <c:v>38.969177000000002</c:v>
                </c:pt>
                <c:pt idx="4">
                  <c:v>39.145401</c:v>
                </c:pt>
                <c:pt idx="5">
                  <c:v>38.977893999999999</c:v>
                </c:pt>
                <c:pt idx="6">
                  <c:v>39.558289000000002</c:v>
                </c:pt>
                <c:pt idx="7">
                  <c:v>39.806137</c:v>
                </c:pt>
                <c:pt idx="8">
                  <c:v>40.533619000000002</c:v>
                </c:pt>
                <c:pt idx="9">
                  <c:v>41.171021000000003</c:v>
                </c:pt>
                <c:pt idx="10">
                  <c:v>41.448760999999998</c:v>
                </c:pt>
                <c:pt idx="11">
                  <c:v>41.884284999999998</c:v>
                </c:pt>
                <c:pt idx="12">
                  <c:v>42.363911000000002</c:v>
                </c:pt>
                <c:pt idx="13">
                  <c:v>42.795535999999998</c:v>
                </c:pt>
                <c:pt idx="14">
                  <c:v>43.230441999999996</c:v>
                </c:pt>
                <c:pt idx="15">
                  <c:v>43.723652000000001</c:v>
                </c:pt>
                <c:pt idx="16">
                  <c:v>44.230518000000004</c:v>
                </c:pt>
                <c:pt idx="17">
                  <c:v>44.746025000000003</c:v>
                </c:pt>
                <c:pt idx="18">
                  <c:v>45.278790000000001</c:v>
                </c:pt>
                <c:pt idx="19">
                  <c:v>45.785065000000003</c:v>
                </c:pt>
                <c:pt idx="20">
                  <c:v>46.287598000000003</c:v>
                </c:pt>
                <c:pt idx="21">
                  <c:v>46.757370000000002</c:v>
                </c:pt>
                <c:pt idx="22">
                  <c:v>47.251514</c:v>
                </c:pt>
                <c:pt idx="23">
                  <c:v>47.72728</c:v>
                </c:pt>
                <c:pt idx="24">
                  <c:v>48.182631999999998</c:v>
                </c:pt>
                <c:pt idx="25">
                  <c:v>48.635548</c:v>
                </c:pt>
                <c:pt idx="26">
                  <c:v>49.080669</c:v>
                </c:pt>
                <c:pt idx="27">
                  <c:v>49.490054999999998</c:v>
                </c:pt>
                <c:pt idx="28">
                  <c:v>49.913502000000001</c:v>
                </c:pt>
                <c:pt idx="29">
                  <c:v>50.324444</c:v>
                </c:pt>
                <c:pt idx="30">
                  <c:v>50.734836999999999</c:v>
                </c:pt>
                <c:pt idx="31">
                  <c:v>51.136851999999998</c:v>
                </c:pt>
                <c:pt idx="32">
                  <c:v>51.535621999999996</c:v>
                </c:pt>
                <c:pt idx="33">
                  <c:v>51.931099000000003</c:v>
                </c:pt>
                <c:pt idx="34">
                  <c:v>52.318707000000003</c:v>
                </c:pt>
                <c:pt idx="35">
                  <c:v>52.696384000000002</c:v>
                </c:pt>
                <c:pt idx="36">
                  <c:v>53.089539000000002</c:v>
                </c:pt>
                <c:pt idx="37">
                  <c:v>53.469265</c:v>
                </c:pt>
                <c:pt idx="38">
                  <c:v>53.842177999999997</c:v>
                </c:pt>
                <c:pt idx="39">
                  <c:v>54.229469000000002</c:v>
                </c:pt>
                <c:pt idx="40">
                  <c:v>54.624191000000003</c:v>
                </c:pt>
              </c:numCache>
            </c:numRef>
          </c:val>
          <c:smooth val="0"/>
        </c:ser>
        <c:dLbls>
          <c:showLegendKey val="0"/>
          <c:showVal val="0"/>
          <c:showCatName val="0"/>
          <c:showSerName val="0"/>
          <c:showPercent val="0"/>
          <c:showBubbleSize val="0"/>
        </c:dLbls>
        <c:smooth val="0"/>
        <c:axId val="267680784"/>
        <c:axId val="267681344"/>
      </c:lineChart>
      <c:dateAx>
        <c:axId val="267680784"/>
        <c:scaling>
          <c:orientation val="minMax"/>
          <c:max val="54789"/>
        </c:scaling>
        <c:delete val="0"/>
        <c:axPos val="b"/>
        <c:numFmt formatCode="yyyy" sourceLinked="0"/>
        <c:majorTickMark val="out"/>
        <c:minorTickMark val="none"/>
        <c:tickLblPos val="nextTo"/>
        <c:spPr>
          <a:ln w="12700">
            <a:solidFill>
              <a:schemeClr val="tx1"/>
            </a:solidFill>
          </a:ln>
        </c:spPr>
        <c:crossAx val="267681344"/>
        <c:crosses val="autoZero"/>
        <c:auto val="1"/>
        <c:lblOffset val="100"/>
        <c:baseTimeUnit val="years"/>
        <c:majorUnit val="20"/>
        <c:majorTimeUnit val="years"/>
      </c:dateAx>
      <c:valAx>
        <c:axId val="267681344"/>
        <c:scaling>
          <c:orientation val="minMax"/>
        </c:scaling>
        <c:delete val="0"/>
        <c:axPos val="l"/>
        <c:majorGridlines>
          <c:spPr>
            <a:ln>
              <a:solidFill>
                <a:srgbClr val="FFFFFF">
                  <a:lumMod val="85000"/>
                </a:srgbClr>
              </a:solidFill>
            </a:ln>
          </c:spPr>
        </c:majorGridlines>
        <c:numFmt formatCode="#,##0.0" sourceLinked="0"/>
        <c:majorTickMark val="none"/>
        <c:minorTickMark val="none"/>
        <c:tickLblPos val="low"/>
        <c:spPr>
          <a:ln w="22225">
            <a:solidFill>
              <a:srgbClr val="FFFFFF">
                <a:lumMod val="65000"/>
              </a:srgbClr>
            </a:solidFill>
            <a:prstDash val="lgDash"/>
          </a:ln>
        </c:spPr>
        <c:crossAx val="267680784"/>
        <c:crossesAt val="42736"/>
        <c:crossBetween val="midCat"/>
        <c:dispUnits>
          <c:builtInUnit val="thousands"/>
        </c:dispUnits>
      </c:valAx>
    </c:plotArea>
    <c:plotVisOnly val="1"/>
    <c:dispBlanksAs val="gap"/>
    <c:showDLblsOverMax val="0"/>
  </c:chart>
  <c:spPr>
    <a:ln>
      <a:noFill/>
    </a:ln>
  </c:spPr>
  <c:txPr>
    <a:bodyPr/>
    <a:lstStyle/>
    <a:p>
      <a:pPr>
        <a:defRPr sz="1400">
          <a:latin typeface="Arial" panose="020B0604020202020204" pitchFamily="34" charset="0"/>
          <a:cs typeface="Arial" panose="020B0604020202020204" pitchFamily="34" charset="0"/>
        </a:defRPr>
      </a:pPr>
      <a:endParaRPr lang="en-US"/>
    </a:p>
  </c:txPr>
  <c:externalData r:id="rId2">
    <c:autoUpdate val="0"/>
  </c:externalData>
  <c:userShapes r:id="rId3"/>
</c:chartSpace>
</file>

<file path=ppt/charts/chart7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192147856517935E-2"/>
          <c:y val="0.22685185185185186"/>
          <c:w val="0.91724518810148736"/>
          <c:h val="0.68651975794692344"/>
        </c:manualLayout>
      </c:layout>
      <c:lineChart>
        <c:grouping val="standard"/>
        <c:varyColors val="0"/>
        <c:ser>
          <c:idx val="0"/>
          <c:order val="0"/>
          <c:tx>
            <c:strRef>
              <c:f>Travel!$B$31</c:f>
              <c:strCache>
                <c:ptCount val="1"/>
                <c:pt idx="0">
                  <c:v>Freight Rail</c:v>
                </c:pt>
              </c:strCache>
            </c:strRef>
          </c:tx>
          <c:spPr>
            <a:ln>
              <a:solidFill>
                <a:srgbClr val="0096D7">
                  <a:lumMod val="75000"/>
                </a:srgbClr>
              </a:solidFill>
            </a:ln>
          </c:spPr>
          <c:marker>
            <c:symbol val="none"/>
          </c:marker>
          <c:cat>
            <c:numRef>
              <c:f>Travel!$D$2:$AR$2</c:f>
              <c:numCache>
                <c:formatCode>m/d/yyyy</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Travel!$D$31:$AR$31</c:f>
              <c:numCache>
                <c:formatCode>General</c:formatCode>
                <c:ptCount val="41"/>
                <c:pt idx="0">
                  <c:v>1694.5439449999999</c:v>
                </c:pt>
                <c:pt idx="1">
                  <c:v>1730.811768</c:v>
                </c:pt>
                <c:pt idx="2">
                  <c:v>1712.9998780000001</c:v>
                </c:pt>
                <c:pt idx="3">
                  <c:v>1741</c:v>
                </c:pt>
                <c:pt idx="4">
                  <c:v>1851.040039</c:v>
                </c:pt>
                <c:pt idx="5">
                  <c:v>1649.9364009999999</c:v>
                </c:pt>
                <c:pt idx="6">
                  <c:v>1696.0361330000001</c:v>
                </c:pt>
                <c:pt idx="7">
                  <c:v>1745.112793</c:v>
                </c:pt>
                <c:pt idx="8">
                  <c:v>1751.9392089999999</c:v>
                </c:pt>
                <c:pt idx="9">
                  <c:v>1750.2620850000001</c:v>
                </c:pt>
                <c:pt idx="10">
                  <c:v>1769.8360600000001</c:v>
                </c:pt>
                <c:pt idx="11">
                  <c:v>1778.3302000000001</c:v>
                </c:pt>
                <c:pt idx="12">
                  <c:v>1765.9628909999999</c:v>
                </c:pt>
                <c:pt idx="13">
                  <c:v>1781.709595</c:v>
                </c:pt>
                <c:pt idx="14">
                  <c:v>1840.7220460000001</c:v>
                </c:pt>
                <c:pt idx="15">
                  <c:v>1879.0924070000001</c:v>
                </c:pt>
                <c:pt idx="16">
                  <c:v>1903.213013</c:v>
                </c:pt>
                <c:pt idx="17">
                  <c:v>1919.2921140000001</c:v>
                </c:pt>
                <c:pt idx="18">
                  <c:v>1922.162231</c:v>
                </c:pt>
                <c:pt idx="19">
                  <c:v>1935.2856449999999</c:v>
                </c:pt>
                <c:pt idx="20">
                  <c:v>1944.7076420000001</c:v>
                </c:pt>
                <c:pt idx="21">
                  <c:v>1951.7261960000001</c:v>
                </c:pt>
                <c:pt idx="22">
                  <c:v>1967.595947</c:v>
                </c:pt>
                <c:pt idx="23">
                  <c:v>1969.6678469999999</c:v>
                </c:pt>
                <c:pt idx="24">
                  <c:v>1980.4194339999999</c:v>
                </c:pt>
                <c:pt idx="25">
                  <c:v>1983.572754</c:v>
                </c:pt>
                <c:pt idx="26">
                  <c:v>2007.743164</c:v>
                </c:pt>
                <c:pt idx="27">
                  <c:v>2016.024048</c:v>
                </c:pt>
                <c:pt idx="28">
                  <c:v>2037.8548579999999</c:v>
                </c:pt>
                <c:pt idx="29">
                  <c:v>2045.321655</c:v>
                </c:pt>
                <c:pt idx="30">
                  <c:v>2061.1362300000001</c:v>
                </c:pt>
                <c:pt idx="31">
                  <c:v>2079.1435550000001</c:v>
                </c:pt>
                <c:pt idx="32">
                  <c:v>2091.4558109999998</c:v>
                </c:pt>
                <c:pt idx="33">
                  <c:v>2108.3608399999998</c:v>
                </c:pt>
                <c:pt idx="34">
                  <c:v>2125.2871089999999</c:v>
                </c:pt>
                <c:pt idx="35">
                  <c:v>2139.2902829999998</c:v>
                </c:pt>
                <c:pt idx="36">
                  <c:v>2152.9909670000002</c:v>
                </c:pt>
                <c:pt idx="37">
                  <c:v>2168.2299800000001</c:v>
                </c:pt>
                <c:pt idx="38">
                  <c:v>2182.40625</c:v>
                </c:pt>
                <c:pt idx="39">
                  <c:v>2207.8190920000002</c:v>
                </c:pt>
                <c:pt idx="40">
                  <c:v>2224.8930660000001</c:v>
                </c:pt>
              </c:numCache>
            </c:numRef>
          </c:val>
          <c:smooth val="0"/>
        </c:ser>
        <c:ser>
          <c:idx val="1"/>
          <c:order val="1"/>
          <c:tx>
            <c:strRef>
              <c:f>Travel!$B$32</c:f>
              <c:strCache>
                <c:ptCount val="1"/>
                <c:pt idx="0">
                  <c:v>Domestic Marine Shipping</c:v>
                </c:pt>
              </c:strCache>
            </c:strRef>
          </c:tx>
          <c:marker>
            <c:symbol val="none"/>
          </c:marker>
          <c:val>
            <c:numRef>
              <c:f>Travel!$D$32:$AR$32</c:f>
              <c:numCache>
                <c:formatCode>General</c:formatCode>
                <c:ptCount val="41"/>
                <c:pt idx="0">
                  <c:v>502.21170000000001</c:v>
                </c:pt>
                <c:pt idx="1">
                  <c:v>499.74798600000003</c:v>
                </c:pt>
                <c:pt idx="2">
                  <c:v>474.75769000000003</c:v>
                </c:pt>
                <c:pt idx="3">
                  <c:v>465.09136999999998</c:v>
                </c:pt>
                <c:pt idx="4">
                  <c:v>504.49389600000001</c:v>
                </c:pt>
                <c:pt idx="5">
                  <c:v>487.68810999999999</c:v>
                </c:pt>
                <c:pt idx="6">
                  <c:v>452.48870799999997</c:v>
                </c:pt>
                <c:pt idx="7">
                  <c:v>445.68429600000002</c:v>
                </c:pt>
                <c:pt idx="8">
                  <c:v>440.214539</c:v>
                </c:pt>
                <c:pt idx="9">
                  <c:v>444.72119099999998</c:v>
                </c:pt>
                <c:pt idx="10">
                  <c:v>428.48785400000003</c:v>
                </c:pt>
                <c:pt idx="11">
                  <c:v>417.89093000000003</c:v>
                </c:pt>
                <c:pt idx="12">
                  <c:v>409.49151599999999</c:v>
                </c:pt>
                <c:pt idx="13">
                  <c:v>400.65649400000001</c:v>
                </c:pt>
                <c:pt idx="14">
                  <c:v>392.08178700000002</c:v>
                </c:pt>
                <c:pt idx="15">
                  <c:v>382.86346400000002</c:v>
                </c:pt>
                <c:pt idx="16">
                  <c:v>374.290955</c:v>
                </c:pt>
                <c:pt idx="17">
                  <c:v>365.159943</c:v>
                </c:pt>
                <c:pt idx="18">
                  <c:v>355.44424400000003</c:v>
                </c:pt>
                <c:pt idx="19">
                  <c:v>345.67974900000002</c:v>
                </c:pt>
                <c:pt idx="20">
                  <c:v>336.25408900000002</c:v>
                </c:pt>
                <c:pt idx="21">
                  <c:v>331.79992700000003</c:v>
                </c:pt>
                <c:pt idx="22">
                  <c:v>327.24359099999998</c:v>
                </c:pt>
                <c:pt idx="23">
                  <c:v>322.77612299999998</c:v>
                </c:pt>
                <c:pt idx="24">
                  <c:v>318.25079299999999</c:v>
                </c:pt>
                <c:pt idx="25">
                  <c:v>313.77450599999997</c:v>
                </c:pt>
                <c:pt idx="26">
                  <c:v>309.564911</c:v>
                </c:pt>
                <c:pt idx="27">
                  <c:v>305.15698200000003</c:v>
                </c:pt>
                <c:pt idx="28">
                  <c:v>300.79321299999998</c:v>
                </c:pt>
                <c:pt idx="29">
                  <c:v>296.16323899999998</c:v>
                </c:pt>
                <c:pt idx="30">
                  <c:v>291.91317700000002</c:v>
                </c:pt>
                <c:pt idx="31">
                  <c:v>290.47610500000002</c:v>
                </c:pt>
                <c:pt idx="32">
                  <c:v>288.84375</c:v>
                </c:pt>
                <c:pt idx="33">
                  <c:v>287.33187900000001</c:v>
                </c:pt>
                <c:pt idx="34">
                  <c:v>285.85742199999999</c:v>
                </c:pt>
                <c:pt idx="35">
                  <c:v>283.99108899999999</c:v>
                </c:pt>
                <c:pt idx="36">
                  <c:v>282.290527</c:v>
                </c:pt>
                <c:pt idx="37">
                  <c:v>280.84652699999998</c:v>
                </c:pt>
                <c:pt idx="38">
                  <c:v>279.27230800000001</c:v>
                </c:pt>
                <c:pt idx="39">
                  <c:v>277.50775099999998</c:v>
                </c:pt>
                <c:pt idx="40">
                  <c:v>275.84448200000003</c:v>
                </c:pt>
              </c:numCache>
            </c:numRef>
          </c:val>
          <c:smooth val="0"/>
        </c:ser>
        <c:dLbls>
          <c:showLegendKey val="0"/>
          <c:showVal val="0"/>
          <c:showCatName val="0"/>
          <c:showSerName val="0"/>
          <c:showPercent val="0"/>
          <c:showBubbleSize val="0"/>
        </c:dLbls>
        <c:smooth val="0"/>
        <c:axId val="267684144"/>
        <c:axId val="267684704"/>
      </c:lineChart>
      <c:dateAx>
        <c:axId val="267684144"/>
        <c:scaling>
          <c:orientation val="minMax"/>
          <c:max val="54789"/>
        </c:scaling>
        <c:delete val="0"/>
        <c:axPos val="b"/>
        <c:numFmt formatCode="yyyy" sourceLinked="0"/>
        <c:majorTickMark val="out"/>
        <c:minorTickMark val="none"/>
        <c:tickLblPos val="nextTo"/>
        <c:spPr>
          <a:ln w="12700">
            <a:solidFill>
              <a:schemeClr val="tx1"/>
            </a:solidFill>
          </a:ln>
        </c:spPr>
        <c:crossAx val="267684704"/>
        <c:crosses val="autoZero"/>
        <c:auto val="1"/>
        <c:lblOffset val="100"/>
        <c:baseTimeUnit val="years"/>
        <c:majorUnit val="20"/>
        <c:majorTimeUnit val="years"/>
      </c:dateAx>
      <c:valAx>
        <c:axId val="267684704"/>
        <c:scaling>
          <c:orientation val="minMax"/>
        </c:scaling>
        <c:delete val="0"/>
        <c:axPos val="l"/>
        <c:majorGridlines>
          <c:spPr>
            <a:ln>
              <a:solidFill>
                <a:srgbClr val="FFFFFF">
                  <a:lumMod val="85000"/>
                </a:srgbClr>
              </a:solidFill>
            </a:ln>
          </c:spPr>
        </c:majorGridlines>
        <c:numFmt formatCode="#,##0.0" sourceLinked="0"/>
        <c:majorTickMark val="none"/>
        <c:minorTickMark val="none"/>
        <c:tickLblPos val="low"/>
        <c:spPr>
          <a:ln w="22225">
            <a:solidFill>
              <a:srgbClr val="FFFFFF">
                <a:lumMod val="65000"/>
              </a:srgbClr>
            </a:solidFill>
            <a:prstDash val="lgDash"/>
          </a:ln>
        </c:spPr>
        <c:crossAx val="267684144"/>
        <c:crossesAt val="42736"/>
        <c:crossBetween val="midCat"/>
        <c:dispUnits>
          <c:builtInUnit val="thousands"/>
        </c:dispUnits>
      </c:valAx>
    </c:plotArea>
    <c:plotVisOnly val="1"/>
    <c:dispBlanksAs val="gap"/>
    <c:showDLblsOverMax val="0"/>
  </c:chart>
  <c:spPr>
    <a:ln>
      <a:noFill/>
    </a:ln>
  </c:spPr>
  <c:txPr>
    <a:bodyPr/>
    <a:lstStyle/>
    <a:p>
      <a:pPr>
        <a:defRPr sz="1400">
          <a:latin typeface="Arial" panose="020B0604020202020204" pitchFamily="34" charset="0"/>
          <a:cs typeface="Arial" panose="020B0604020202020204" pitchFamily="34" charset="0"/>
        </a:defRPr>
      </a:pPr>
      <a:endParaRPr lang="en-US"/>
    </a:p>
  </c:txPr>
  <c:externalData r:id="rId2">
    <c:autoUpdate val="0"/>
  </c:externalData>
  <c:userShapes r:id="rId3"/>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90551181102378E-2"/>
          <c:y val="9.3588301462317211E-2"/>
          <c:w val="0.74218722659667546"/>
          <c:h val="0.81670091852015425"/>
        </c:manualLayout>
      </c:layout>
      <c:lineChart>
        <c:grouping val="standard"/>
        <c:varyColors val="0"/>
        <c:ser>
          <c:idx val="0"/>
          <c:order val="0"/>
          <c:tx>
            <c:strRef>
              <c:f>Trade_cases!$K$2</c:f>
              <c:strCache>
                <c:ptCount val="1"/>
                <c:pt idx="0">
                  <c:v>High Economic Growth</c:v>
                </c:pt>
              </c:strCache>
            </c:strRef>
          </c:tx>
          <c:spPr>
            <a:ln w="22225" cap="rnd">
              <a:solidFill>
                <a:schemeClr val="accent1"/>
              </a:solidFill>
              <a:round/>
            </a:ln>
            <a:effectLst/>
          </c:spPr>
          <c:marker>
            <c:symbol val="none"/>
          </c:marker>
          <c:cat>
            <c:numRef>
              <c:f>Trade_cases!$AQ$1:$CY$1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Trade_cases!$AQ$2:$CY$2</c:f>
              <c:numCache>
                <c:formatCode>0</c:formatCode>
                <c:ptCount val="61"/>
                <c:pt idx="0">
                  <c:v>14.064774</c:v>
                </c:pt>
                <c:pt idx="1">
                  <c:v>13.193856000000002</c:v>
                </c:pt>
                <c:pt idx="2">
                  <c:v>14.435262</c:v>
                </c:pt>
                <c:pt idx="3">
                  <c:v>16.991661999999998</c:v>
                </c:pt>
                <c:pt idx="4">
                  <c:v>18.271387999999998</c:v>
                </c:pt>
                <c:pt idx="5">
                  <c:v>17.683719</c:v>
                </c:pt>
                <c:pt idx="6">
                  <c:v>19.020703999999999</c:v>
                </c:pt>
                <c:pt idx="7">
                  <c:v>20.625845000000002</c:v>
                </c:pt>
                <c:pt idx="8">
                  <c:v>22.235773999999999</c:v>
                </c:pt>
                <c:pt idx="9">
                  <c:v>23.482793000000001</c:v>
                </c:pt>
                <c:pt idx="10">
                  <c:v>24.903597999999999</c:v>
                </c:pt>
                <c:pt idx="11">
                  <c:v>26.321065999999998</c:v>
                </c:pt>
                <c:pt idx="12">
                  <c:v>25.722303</c:v>
                </c:pt>
                <c:pt idx="13">
                  <c:v>26.993817</c:v>
                </c:pt>
                <c:pt idx="14">
                  <c:v>29.140891000000003</c:v>
                </c:pt>
                <c:pt idx="15">
                  <c:v>30.197381999999998</c:v>
                </c:pt>
                <c:pt idx="16">
                  <c:v>29.921453</c:v>
                </c:pt>
                <c:pt idx="17">
                  <c:v>29.340723999999998</c:v>
                </c:pt>
                <c:pt idx="18">
                  <c:v>26.021185000000003</c:v>
                </c:pt>
                <c:pt idx="19">
                  <c:v>22.770154999999999</c:v>
                </c:pt>
                <c:pt idx="20">
                  <c:v>21.689881</c:v>
                </c:pt>
                <c:pt idx="21">
                  <c:v>18.375311</c:v>
                </c:pt>
                <c:pt idx="22">
                  <c:v>15.800793999999998</c:v>
                </c:pt>
                <c:pt idx="23">
                  <c:v>12.835020999999999</c:v>
                </c:pt>
                <c:pt idx="24">
                  <c:v>10.971211</c:v>
                </c:pt>
                <c:pt idx="25">
                  <c:v>10.891520999999999</c:v>
                </c:pt>
                <c:pt idx="26">
                  <c:v>11.309806999999999</c:v>
                </c:pt>
                <c:pt idx="27">
                  <c:v>8.8807240000000007</c:v>
                </c:pt>
                <c:pt idx="28">
                  <c:v>7.5361359999999991</c:v>
                </c:pt>
                <c:pt idx="29">
                  <c:v>4.8597910000000013</c:v>
                </c:pt>
                <c:pt idx="30">
                  <c:v>2.2216260000000005</c:v>
                </c:pt>
                <c:pt idx="31">
                  <c:v>0.82211300000000165</c:v>
                </c:pt>
                <c:pt idx="32">
                  <c:v>-0.37106700000000004</c:v>
                </c:pt>
                <c:pt idx="33">
                  <c:v>-1.2907699999999984</c:v>
                </c:pt>
                <c:pt idx="34">
                  <c:v>-2.6356490000000008</c:v>
                </c:pt>
                <c:pt idx="35">
                  <c:v>-3.3241750000000003</c:v>
                </c:pt>
                <c:pt idx="36">
                  <c:v>-3.9274309999999986</c:v>
                </c:pt>
                <c:pt idx="37">
                  <c:v>-4.5571540000000006</c:v>
                </c:pt>
                <c:pt idx="38">
                  <c:v>-4.8932490000000008</c:v>
                </c:pt>
                <c:pt idx="39">
                  <c:v>-5.2498049999999985</c:v>
                </c:pt>
                <c:pt idx="40">
                  <c:v>-5.4698910000000005</c:v>
                </c:pt>
                <c:pt idx="41">
                  <c:v>-5.7750109999999992</c:v>
                </c:pt>
                <c:pt idx="42">
                  <c:v>-5.9655070000000023</c:v>
                </c:pt>
                <c:pt idx="43">
                  <c:v>-6.0346949999999993</c:v>
                </c:pt>
                <c:pt idx="44">
                  <c:v>-6.3013300000000001</c:v>
                </c:pt>
                <c:pt idx="45">
                  <c:v>-6.1722119999999983</c:v>
                </c:pt>
                <c:pt idx="46">
                  <c:v>-6.1394890000000011</c:v>
                </c:pt>
                <c:pt idx="47">
                  <c:v>-6.3158080000000005</c:v>
                </c:pt>
                <c:pt idx="48">
                  <c:v>-5.9325030000000005</c:v>
                </c:pt>
                <c:pt idx="49">
                  <c:v>-6.0572319999999991</c:v>
                </c:pt>
                <c:pt idx="50">
                  <c:v>-6.2392800000000008</c:v>
                </c:pt>
                <c:pt idx="51">
                  <c:v>-6.0774730000000012</c:v>
                </c:pt>
                <c:pt idx="52">
                  <c:v>-5.8855799999999974</c:v>
                </c:pt>
                <c:pt idx="53">
                  <c:v>-5.596699000000001</c:v>
                </c:pt>
                <c:pt idx="54">
                  <c:v>-5.3502580000000002</c:v>
                </c:pt>
                <c:pt idx="55">
                  <c:v>-4.6390799999999999</c:v>
                </c:pt>
                <c:pt idx="56">
                  <c:v>-4.4071440000000024</c:v>
                </c:pt>
                <c:pt idx="57">
                  <c:v>-3.9458589999999987</c:v>
                </c:pt>
                <c:pt idx="58">
                  <c:v>-3.2812140000000021</c:v>
                </c:pt>
                <c:pt idx="59">
                  <c:v>-3.0622889999999998</c:v>
                </c:pt>
                <c:pt idx="60">
                  <c:v>-2.6476570000000024</c:v>
                </c:pt>
              </c:numCache>
            </c:numRef>
          </c:val>
          <c:smooth val="0"/>
        </c:ser>
        <c:ser>
          <c:idx val="1"/>
          <c:order val="1"/>
          <c:tx>
            <c:strRef>
              <c:f>Trade_cases!$K$3</c:f>
              <c:strCache>
                <c:ptCount val="1"/>
                <c:pt idx="0">
                  <c:v>Low Oil Price</c:v>
                </c:pt>
              </c:strCache>
            </c:strRef>
          </c:tx>
          <c:spPr>
            <a:ln w="22225" cap="rnd">
              <a:solidFill>
                <a:schemeClr val="accent5"/>
              </a:solidFill>
              <a:round/>
            </a:ln>
            <a:effectLst/>
          </c:spPr>
          <c:marker>
            <c:symbol val="none"/>
          </c:marker>
          <c:cat>
            <c:numRef>
              <c:f>Trade_cases!$AQ$1:$CY$1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Trade_cases!$AQ$3:$CY$3</c:f>
              <c:numCache>
                <c:formatCode>0</c:formatCode>
                <c:ptCount val="61"/>
                <c:pt idx="0">
                  <c:v>14.064774</c:v>
                </c:pt>
                <c:pt idx="1">
                  <c:v>13.193856000000002</c:v>
                </c:pt>
                <c:pt idx="2">
                  <c:v>14.435262</c:v>
                </c:pt>
                <c:pt idx="3">
                  <c:v>16.991661999999998</c:v>
                </c:pt>
                <c:pt idx="4">
                  <c:v>18.271387999999998</c:v>
                </c:pt>
                <c:pt idx="5">
                  <c:v>17.683719</c:v>
                </c:pt>
                <c:pt idx="6">
                  <c:v>19.020703999999999</c:v>
                </c:pt>
                <c:pt idx="7">
                  <c:v>20.625845000000002</c:v>
                </c:pt>
                <c:pt idx="8">
                  <c:v>22.235773999999999</c:v>
                </c:pt>
                <c:pt idx="9">
                  <c:v>23.482793000000001</c:v>
                </c:pt>
                <c:pt idx="10">
                  <c:v>24.903597999999999</c:v>
                </c:pt>
                <c:pt idx="11">
                  <c:v>26.321065999999998</c:v>
                </c:pt>
                <c:pt idx="12">
                  <c:v>25.722303</c:v>
                </c:pt>
                <c:pt idx="13">
                  <c:v>26.993817</c:v>
                </c:pt>
                <c:pt idx="14">
                  <c:v>29.140891000000003</c:v>
                </c:pt>
                <c:pt idx="15">
                  <c:v>30.197381999999998</c:v>
                </c:pt>
                <c:pt idx="16">
                  <c:v>29.921453</c:v>
                </c:pt>
                <c:pt idx="17">
                  <c:v>29.340723999999998</c:v>
                </c:pt>
                <c:pt idx="18">
                  <c:v>26.021185000000003</c:v>
                </c:pt>
                <c:pt idx="19">
                  <c:v>22.770154999999999</c:v>
                </c:pt>
                <c:pt idx="20">
                  <c:v>21.689881</c:v>
                </c:pt>
                <c:pt idx="21">
                  <c:v>18.375311</c:v>
                </c:pt>
                <c:pt idx="22">
                  <c:v>15.800793999999998</c:v>
                </c:pt>
                <c:pt idx="23">
                  <c:v>12.835020999999999</c:v>
                </c:pt>
                <c:pt idx="24">
                  <c:v>10.971211</c:v>
                </c:pt>
                <c:pt idx="25">
                  <c:v>10.891520999999999</c:v>
                </c:pt>
                <c:pt idx="26">
                  <c:v>11.309806999999999</c:v>
                </c:pt>
                <c:pt idx="27">
                  <c:v>9.373662999999997</c:v>
                </c:pt>
                <c:pt idx="28">
                  <c:v>9.5734580000000005</c:v>
                </c:pt>
                <c:pt idx="29">
                  <c:v>8.1602829999999997</c:v>
                </c:pt>
                <c:pt idx="30">
                  <c:v>7.0172430000000023</c:v>
                </c:pt>
                <c:pt idx="31">
                  <c:v>5.8085270000000016</c:v>
                </c:pt>
                <c:pt idx="32">
                  <c:v>5.1731760000000016</c:v>
                </c:pt>
                <c:pt idx="33">
                  <c:v>5.0685120000000019</c:v>
                </c:pt>
                <c:pt idx="34">
                  <c:v>4.5186750000000018</c:v>
                </c:pt>
                <c:pt idx="35">
                  <c:v>4.2127300000000005</c:v>
                </c:pt>
                <c:pt idx="36">
                  <c:v>4.2329399999999993</c:v>
                </c:pt>
                <c:pt idx="37">
                  <c:v>4.2283819999999999</c:v>
                </c:pt>
                <c:pt idx="38">
                  <c:v>4.2424889999999991</c:v>
                </c:pt>
                <c:pt idx="39">
                  <c:v>4.273805000000003</c:v>
                </c:pt>
                <c:pt idx="40">
                  <c:v>4.6479619999999997</c:v>
                </c:pt>
                <c:pt idx="41">
                  <c:v>4.816357</c:v>
                </c:pt>
                <c:pt idx="42">
                  <c:v>5.012395999999999</c:v>
                </c:pt>
                <c:pt idx="43">
                  <c:v>5.1522390000000016</c:v>
                </c:pt>
                <c:pt idx="44">
                  <c:v>5.1950269999999996</c:v>
                </c:pt>
                <c:pt idx="45">
                  <c:v>5.377877999999999</c:v>
                </c:pt>
                <c:pt idx="46">
                  <c:v>5.5127699999999997</c:v>
                </c:pt>
                <c:pt idx="47">
                  <c:v>5.5454710000000027</c:v>
                </c:pt>
                <c:pt idx="48">
                  <c:v>5.770626</c:v>
                </c:pt>
                <c:pt idx="49">
                  <c:v>5.8505549999999999</c:v>
                </c:pt>
                <c:pt idx="50">
                  <c:v>5.9008730000000007</c:v>
                </c:pt>
                <c:pt idx="51">
                  <c:v>5.9582900000000016</c:v>
                </c:pt>
                <c:pt idx="52">
                  <c:v>6.2285729999999973</c:v>
                </c:pt>
                <c:pt idx="53">
                  <c:v>6.4852310000000024</c:v>
                </c:pt>
                <c:pt idx="54">
                  <c:v>6.6148530000000001</c:v>
                </c:pt>
                <c:pt idx="55">
                  <c:v>6.8375990000000009</c:v>
                </c:pt>
                <c:pt idx="56">
                  <c:v>7.1073889999999977</c:v>
                </c:pt>
                <c:pt idx="57">
                  <c:v>7.3929310000000008</c:v>
                </c:pt>
                <c:pt idx="58">
                  <c:v>7.6346759999999989</c:v>
                </c:pt>
                <c:pt idx="59">
                  <c:v>7.8420070000000024</c:v>
                </c:pt>
                <c:pt idx="60">
                  <c:v>8.3167170000000006</c:v>
                </c:pt>
              </c:numCache>
            </c:numRef>
          </c:val>
          <c:smooth val="0"/>
        </c:ser>
        <c:ser>
          <c:idx val="3"/>
          <c:order val="2"/>
          <c:tx>
            <c:strRef>
              <c:f>Trade_cases!$K$4</c:f>
              <c:strCache>
                <c:ptCount val="1"/>
                <c:pt idx="0">
                  <c:v>High Oil Price</c:v>
                </c:pt>
              </c:strCache>
            </c:strRef>
          </c:tx>
          <c:spPr>
            <a:ln w="22225" cap="rnd">
              <a:solidFill>
                <a:schemeClr val="accent4"/>
              </a:solidFill>
              <a:round/>
            </a:ln>
            <a:effectLst/>
          </c:spPr>
          <c:marker>
            <c:symbol val="none"/>
          </c:marker>
          <c:cat>
            <c:numRef>
              <c:f>Trade_cases!$AQ$1:$CY$1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Trade_cases!$AQ$4:$CY$4</c:f>
              <c:numCache>
                <c:formatCode>0</c:formatCode>
                <c:ptCount val="61"/>
                <c:pt idx="0">
                  <c:v>14.064774</c:v>
                </c:pt>
                <c:pt idx="1">
                  <c:v>13.193856000000002</c:v>
                </c:pt>
                <c:pt idx="2">
                  <c:v>14.435262</c:v>
                </c:pt>
                <c:pt idx="3">
                  <c:v>16.991661999999998</c:v>
                </c:pt>
                <c:pt idx="4">
                  <c:v>18.271387999999998</c:v>
                </c:pt>
                <c:pt idx="5">
                  <c:v>17.683719</c:v>
                </c:pt>
                <c:pt idx="6">
                  <c:v>19.020703999999999</c:v>
                </c:pt>
                <c:pt idx="7">
                  <c:v>20.625845000000002</c:v>
                </c:pt>
                <c:pt idx="8">
                  <c:v>22.235773999999999</c:v>
                </c:pt>
                <c:pt idx="9">
                  <c:v>23.482793000000001</c:v>
                </c:pt>
                <c:pt idx="10">
                  <c:v>24.903597999999999</c:v>
                </c:pt>
                <c:pt idx="11">
                  <c:v>26.321065999999998</c:v>
                </c:pt>
                <c:pt idx="12">
                  <c:v>25.722303</c:v>
                </c:pt>
                <c:pt idx="13">
                  <c:v>26.993817</c:v>
                </c:pt>
                <c:pt idx="14">
                  <c:v>29.140891000000003</c:v>
                </c:pt>
                <c:pt idx="15">
                  <c:v>30.197381999999998</c:v>
                </c:pt>
                <c:pt idx="16">
                  <c:v>29.921453</c:v>
                </c:pt>
                <c:pt idx="17">
                  <c:v>29.340723999999998</c:v>
                </c:pt>
                <c:pt idx="18">
                  <c:v>26.021185000000003</c:v>
                </c:pt>
                <c:pt idx="19">
                  <c:v>22.770154999999999</c:v>
                </c:pt>
                <c:pt idx="20">
                  <c:v>21.689881</c:v>
                </c:pt>
                <c:pt idx="21">
                  <c:v>18.375311</c:v>
                </c:pt>
                <c:pt idx="22">
                  <c:v>15.800793999999998</c:v>
                </c:pt>
                <c:pt idx="23">
                  <c:v>12.835020999999999</c:v>
                </c:pt>
                <c:pt idx="24">
                  <c:v>10.971211</c:v>
                </c:pt>
                <c:pt idx="25">
                  <c:v>10.891520999999999</c:v>
                </c:pt>
                <c:pt idx="26">
                  <c:v>11.309806999999999</c:v>
                </c:pt>
                <c:pt idx="27">
                  <c:v>8.903849000000001</c:v>
                </c:pt>
                <c:pt idx="28">
                  <c:v>6.389106</c:v>
                </c:pt>
                <c:pt idx="29">
                  <c:v>0.63872100000000032</c:v>
                </c:pt>
                <c:pt idx="30">
                  <c:v>-3.3499750000000006</c:v>
                </c:pt>
                <c:pt idx="31">
                  <c:v>-6.5200250000000004</c:v>
                </c:pt>
                <c:pt idx="32">
                  <c:v>-8.617954000000001</c:v>
                </c:pt>
                <c:pt idx="33">
                  <c:v>-9.9257680000000015</c:v>
                </c:pt>
                <c:pt idx="34">
                  <c:v>-11.964862999999998</c:v>
                </c:pt>
                <c:pt idx="35">
                  <c:v>-13.203452999999996</c:v>
                </c:pt>
                <c:pt idx="36">
                  <c:v>-14.350228000000001</c:v>
                </c:pt>
                <c:pt idx="37">
                  <c:v>-15.538313000000002</c:v>
                </c:pt>
                <c:pt idx="38">
                  <c:v>-16.703775999999998</c:v>
                </c:pt>
                <c:pt idx="39">
                  <c:v>-17.818087999999996</c:v>
                </c:pt>
                <c:pt idx="40">
                  <c:v>-18.735946999999999</c:v>
                </c:pt>
                <c:pt idx="41">
                  <c:v>-19.233942000000003</c:v>
                </c:pt>
                <c:pt idx="42">
                  <c:v>-20.226818000000002</c:v>
                </c:pt>
                <c:pt idx="43">
                  <c:v>-20.986624999999997</c:v>
                </c:pt>
                <c:pt idx="44">
                  <c:v>-21.453682000000001</c:v>
                </c:pt>
                <c:pt idx="45">
                  <c:v>-21.802327999999999</c:v>
                </c:pt>
                <c:pt idx="46">
                  <c:v>-22.000802999999998</c:v>
                </c:pt>
                <c:pt idx="47">
                  <c:v>-22.098340999999998</c:v>
                </c:pt>
                <c:pt idx="48">
                  <c:v>-21.974565000000002</c:v>
                </c:pt>
                <c:pt idx="49">
                  <c:v>-21.564835999999996</c:v>
                </c:pt>
                <c:pt idx="50">
                  <c:v>-21.482122</c:v>
                </c:pt>
                <c:pt idx="51">
                  <c:v>-20.808396999999999</c:v>
                </c:pt>
                <c:pt idx="52">
                  <c:v>-20.722512999999996</c:v>
                </c:pt>
                <c:pt idx="53">
                  <c:v>-20.326196000000003</c:v>
                </c:pt>
                <c:pt idx="54">
                  <c:v>-20.142256</c:v>
                </c:pt>
                <c:pt idx="55">
                  <c:v>-19.915785999999997</c:v>
                </c:pt>
                <c:pt idx="56">
                  <c:v>-19.973441999999999</c:v>
                </c:pt>
                <c:pt idx="57">
                  <c:v>-19.872388999999998</c:v>
                </c:pt>
                <c:pt idx="58">
                  <c:v>-19.389154999999999</c:v>
                </c:pt>
                <c:pt idx="59">
                  <c:v>-19.167643000000002</c:v>
                </c:pt>
                <c:pt idx="60">
                  <c:v>-19.019886</c:v>
                </c:pt>
              </c:numCache>
            </c:numRef>
          </c:val>
          <c:smooth val="0"/>
        </c:ser>
        <c:ser>
          <c:idx val="4"/>
          <c:order val="3"/>
          <c:tx>
            <c:strRef>
              <c:f>Trade_cases!$K$5</c:f>
              <c:strCache>
                <c:ptCount val="1"/>
                <c:pt idx="0">
                  <c:v>High Oil and Gas Resource and Technology</c:v>
                </c:pt>
              </c:strCache>
            </c:strRef>
          </c:tx>
          <c:spPr>
            <a:ln w="22225" cap="rnd">
              <a:solidFill>
                <a:schemeClr val="accent3"/>
              </a:solidFill>
              <a:round/>
            </a:ln>
            <a:effectLst/>
          </c:spPr>
          <c:marker>
            <c:symbol val="none"/>
          </c:marker>
          <c:cat>
            <c:numRef>
              <c:f>Trade_cases!$AQ$1:$CY$1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Trade_cases!$AQ$5:$CY$5</c:f>
              <c:numCache>
                <c:formatCode>0</c:formatCode>
                <c:ptCount val="61"/>
                <c:pt idx="0">
                  <c:v>14.064774</c:v>
                </c:pt>
                <c:pt idx="1">
                  <c:v>13.193856000000002</c:v>
                </c:pt>
                <c:pt idx="2">
                  <c:v>14.435262</c:v>
                </c:pt>
                <c:pt idx="3">
                  <c:v>16.991661999999998</c:v>
                </c:pt>
                <c:pt idx="4">
                  <c:v>18.271387999999998</c:v>
                </c:pt>
                <c:pt idx="5">
                  <c:v>17.683719</c:v>
                </c:pt>
                <c:pt idx="6">
                  <c:v>19.020703999999999</c:v>
                </c:pt>
                <c:pt idx="7">
                  <c:v>20.625845000000002</c:v>
                </c:pt>
                <c:pt idx="8">
                  <c:v>22.235773999999999</c:v>
                </c:pt>
                <c:pt idx="9">
                  <c:v>23.482793000000001</c:v>
                </c:pt>
                <c:pt idx="10">
                  <c:v>24.903597999999999</c:v>
                </c:pt>
                <c:pt idx="11">
                  <c:v>26.321065999999998</c:v>
                </c:pt>
                <c:pt idx="12">
                  <c:v>25.722303</c:v>
                </c:pt>
                <c:pt idx="13">
                  <c:v>26.993817</c:v>
                </c:pt>
                <c:pt idx="14">
                  <c:v>29.140891000000003</c:v>
                </c:pt>
                <c:pt idx="15">
                  <c:v>30.197381999999998</c:v>
                </c:pt>
                <c:pt idx="16">
                  <c:v>29.921453</c:v>
                </c:pt>
                <c:pt idx="17">
                  <c:v>29.340723999999998</c:v>
                </c:pt>
                <c:pt idx="18">
                  <c:v>26.021185000000003</c:v>
                </c:pt>
                <c:pt idx="19">
                  <c:v>22.770154999999999</c:v>
                </c:pt>
                <c:pt idx="20">
                  <c:v>21.689881</c:v>
                </c:pt>
                <c:pt idx="21">
                  <c:v>18.375311</c:v>
                </c:pt>
                <c:pt idx="22">
                  <c:v>15.800793999999998</c:v>
                </c:pt>
                <c:pt idx="23">
                  <c:v>12.835020999999999</c:v>
                </c:pt>
                <c:pt idx="24">
                  <c:v>10.971211</c:v>
                </c:pt>
                <c:pt idx="25">
                  <c:v>10.891520999999999</c:v>
                </c:pt>
                <c:pt idx="26">
                  <c:v>11.309806999999999</c:v>
                </c:pt>
                <c:pt idx="27">
                  <c:v>8.8868350000000014</c:v>
                </c:pt>
                <c:pt idx="28">
                  <c:v>6.1325820000000011</c:v>
                </c:pt>
                <c:pt idx="29">
                  <c:v>2.1970209999999994</c:v>
                </c:pt>
                <c:pt idx="30">
                  <c:v>-1.1072629999999997</c:v>
                </c:pt>
                <c:pt idx="31">
                  <c:v>-4.8543310000000019</c:v>
                </c:pt>
                <c:pt idx="32">
                  <c:v>-6.9900459999999995</c:v>
                </c:pt>
                <c:pt idx="33">
                  <c:v>-8.922385000000002</c:v>
                </c:pt>
                <c:pt idx="34">
                  <c:v>-10.670261</c:v>
                </c:pt>
                <c:pt idx="35">
                  <c:v>-12.35416</c:v>
                </c:pt>
                <c:pt idx="36">
                  <c:v>-13.432901000000001</c:v>
                </c:pt>
                <c:pt idx="37">
                  <c:v>-14.648429</c:v>
                </c:pt>
                <c:pt idx="38">
                  <c:v>-15.691767000000002</c:v>
                </c:pt>
                <c:pt idx="39">
                  <c:v>-16.554432000000002</c:v>
                </c:pt>
                <c:pt idx="40">
                  <c:v>-17.314738999999999</c:v>
                </c:pt>
                <c:pt idx="41">
                  <c:v>-17.926693999999998</c:v>
                </c:pt>
                <c:pt idx="42">
                  <c:v>-18.719431</c:v>
                </c:pt>
                <c:pt idx="43">
                  <c:v>-19.558720999999998</c:v>
                </c:pt>
                <c:pt idx="44">
                  <c:v>-20.503911000000002</c:v>
                </c:pt>
                <c:pt idx="45">
                  <c:v>-21.068474999999999</c:v>
                </c:pt>
                <c:pt idx="46">
                  <c:v>-21.797725999999997</c:v>
                </c:pt>
                <c:pt idx="47">
                  <c:v>-22.592025000000003</c:v>
                </c:pt>
                <c:pt idx="48">
                  <c:v>-23.064950000000003</c:v>
                </c:pt>
                <c:pt idx="49">
                  <c:v>-23.739835000000003</c:v>
                </c:pt>
                <c:pt idx="50">
                  <c:v>-24.920180000000002</c:v>
                </c:pt>
                <c:pt idx="51">
                  <c:v>-25.626232999999999</c:v>
                </c:pt>
                <c:pt idx="52">
                  <c:v>-26.302419999999998</c:v>
                </c:pt>
                <c:pt idx="53">
                  <c:v>-27.100639000000001</c:v>
                </c:pt>
                <c:pt idx="54">
                  <c:v>-27.909306999999998</c:v>
                </c:pt>
                <c:pt idx="55">
                  <c:v>-28.391993000000003</c:v>
                </c:pt>
                <c:pt idx="56">
                  <c:v>-28.349280000000004</c:v>
                </c:pt>
                <c:pt idx="57">
                  <c:v>-28.837743000000003</c:v>
                </c:pt>
                <c:pt idx="58">
                  <c:v>-29.060196000000005</c:v>
                </c:pt>
                <c:pt idx="59">
                  <c:v>-29.370173000000001</c:v>
                </c:pt>
                <c:pt idx="60">
                  <c:v>-29.687544000000003</c:v>
                </c:pt>
              </c:numCache>
            </c:numRef>
          </c:val>
          <c:smooth val="0"/>
        </c:ser>
        <c:ser>
          <c:idx val="5"/>
          <c:order val="4"/>
          <c:tx>
            <c:strRef>
              <c:f>Trade_cases!$K$6</c:f>
              <c:strCache>
                <c:ptCount val="1"/>
                <c:pt idx="0">
                  <c:v>Reference case</c:v>
                </c:pt>
              </c:strCache>
            </c:strRef>
          </c:tx>
          <c:spPr>
            <a:ln w="22225" cap="rnd">
              <a:solidFill>
                <a:schemeClr val="tx1"/>
              </a:solidFill>
              <a:round/>
            </a:ln>
            <a:effectLst/>
          </c:spPr>
          <c:marker>
            <c:symbol val="none"/>
          </c:marker>
          <c:cat>
            <c:numRef>
              <c:f>Trade_cases!$AQ$1:$CY$1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Trade_cases!$AQ$6:$CY$6</c:f>
              <c:numCache>
                <c:formatCode>0</c:formatCode>
                <c:ptCount val="61"/>
                <c:pt idx="0">
                  <c:v>14.064774</c:v>
                </c:pt>
                <c:pt idx="1">
                  <c:v>13.193856000000002</c:v>
                </c:pt>
                <c:pt idx="2">
                  <c:v>14.435262</c:v>
                </c:pt>
                <c:pt idx="3">
                  <c:v>16.991661999999998</c:v>
                </c:pt>
                <c:pt idx="4">
                  <c:v>18.271387999999998</c:v>
                </c:pt>
                <c:pt idx="5">
                  <c:v>17.683719</c:v>
                </c:pt>
                <c:pt idx="6">
                  <c:v>19.020703999999999</c:v>
                </c:pt>
                <c:pt idx="7">
                  <c:v>20.625845000000002</c:v>
                </c:pt>
                <c:pt idx="8">
                  <c:v>22.235773999999999</c:v>
                </c:pt>
                <c:pt idx="9">
                  <c:v>23.482793000000001</c:v>
                </c:pt>
                <c:pt idx="10">
                  <c:v>24.903597999999999</c:v>
                </c:pt>
                <c:pt idx="11">
                  <c:v>26.321065999999998</c:v>
                </c:pt>
                <c:pt idx="12">
                  <c:v>25.722303</c:v>
                </c:pt>
                <c:pt idx="13">
                  <c:v>26.993817</c:v>
                </c:pt>
                <c:pt idx="14">
                  <c:v>29.140891000000003</c:v>
                </c:pt>
                <c:pt idx="15">
                  <c:v>30.197381999999998</c:v>
                </c:pt>
                <c:pt idx="16">
                  <c:v>29.921453</c:v>
                </c:pt>
                <c:pt idx="17">
                  <c:v>29.340723999999998</c:v>
                </c:pt>
                <c:pt idx="18">
                  <c:v>26.021185000000003</c:v>
                </c:pt>
                <c:pt idx="19">
                  <c:v>22.770154999999999</c:v>
                </c:pt>
                <c:pt idx="20">
                  <c:v>21.689881</c:v>
                </c:pt>
                <c:pt idx="21">
                  <c:v>18.375311</c:v>
                </c:pt>
                <c:pt idx="22">
                  <c:v>15.800793999999998</c:v>
                </c:pt>
                <c:pt idx="23">
                  <c:v>12.835020999999999</c:v>
                </c:pt>
                <c:pt idx="24">
                  <c:v>10.971211</c:v>
                </c:pt>
                <c:pt idx="25">
                  <c:v>10.891520999999999</c:v>
                </c:pt>
                <c:pt idx="26">
                  <c:v>11.309806999999999</c:v>
                </c:pt>
                <c:pt idx="27">
                  <c:v>8.8795699999999975</c:v>
                </c:pt>
                <c:pt idx="28">
                  <c:v>7.4122389999999996</c:v>
                </c:pt>
                <c:pt idx="29">
                  <c:v>4.7454490000000007</c:v>
                </c:pt>
                <c:pt idx="30">
                  <c:v>2.0050029999999985</c:v>
                </c:pt>
                <c:pt idx="31">
                  <c:v>0.5642169999999993</c:v>
                </c:pt>
                <c:pt idx="32">
                  <c:v>-0.62854600000000005</c:v>
                </c:pt>
                <c:pt idx="33">
                  <c:v>-1.6165900000000022</c:v>
                </c:pt>
                <c:pt idx="34">
                  <c:v>-3.0937799999999989</c:v>
                </c:pt>
                <c:pt idx="35">
                  <c:v>-3.9018079999999991</c:v>
                </c:pt>
                <c:pt idx="36">
                  <c:v>-4.6337070000000011</c:v>
                </c:pt>
                <c:pt idx="37">
                  <c:v>-5.4328900000000004</c:v>
                </c:pt>
                <c:pt idx="38">
                  <c:v>-6.0089550000000003</c:v>
                </c:pt>
                <c:pt idx="39">
                  <c:v>-6.3973219999999991</c:v>
                </c:pt>
                <c:pt idx="40">
                  <c:v>-6.7071680000000029</c:v>
                </c:pt>
                <c:pt idx="41">
                  <c:v>-7.0690439999999981</c:v>
                </c:pt>
                <c:pt idx="42">
                  <c:v>-7.3169399999999989</c:v>
                </c:pt>
                <c:pt idx="43">
                  <c:v>-7.4376410000000028</c:v>
                </c:pt>
                <c:pt idx="44">
                  <c:v>-7.6356789999999997</c:v>
                </c:pt>
                <c:pt idx="45">
                  <c:v>-7.7171939999999992</c:v>
                </c:pt>
                <c:pt idx="46">
                  <c:v>-7.7323969999999989</c:v>
                </c:pt>
                <c:pt idx="47">
                  <c:v>-8.1312159999999984</c:v>
                </c:pt>
                <c:pt idx="48">
                  <c:v>-7.8166830000000012</c:v>
                </c:pt>
                <c:pt idx="49">
                  <c:v>-7.9589539999999985</c:v>
                </c:pt>
                <c:pt idx="50">
                  <c:v>-8.2629800000000024</c:v>
                </c:pt>
                <c:pt idx="51">
                  <c:v>-8.3146419999999992</c:v>
                </c:pt>
                <c:pt idx="52">
                  <c:v>-8.3377459999999992</c:v>
                </c:pt>
                <c:pt idx="53">
                  <c:v>-8.210881999999998</c:v>
                </c:pt>
                <c:pt idx="54">
                  <c:v>-7.9911120000000011</c:v>
                </c:pt>
                <c:pt idx="55">
                  <c:v>-7.4230090000000004</c:v>
                </c:pt>
                <c:pt idx="56">
                  <c:v>-7.2420979999999986</c:v>
                </c:pt>
                <c:pt idx="57">
                  <c:v>-7.1703660000000013</c:v>
                </c:pt>
                <c:pt idx="58">
                  <c:v>-6.8272379999999977</c:v>
                </c:pt>
                <c:pt idx="59">
                  <c:v>-6.5249980000000001</c:v>
                </c:pt>
                <c:pt idx="60">
                  <c:v>-6.2596679999999978</c:v>
                </c:pt>
              </c:numCache>
            </c:numRef>
          </c:val>
          <c:smooth val="0"/>
        </c:ser>
        <c:ser>
          <c:idx val="6"/>
          <c:order val="5"/>
          <c:tx>
            <c:strRef>
              <c:f>Trade_cases!$K$7</c:f>
              <c:strCache>
                <c:ptCount val="1"/>
                <c:pt idx="0">
                  <c:v>Low Oil and Gas Resource and Technology</c:v>
                </c:pt>
              </c:strCache>
            </c:strRef>
          </c:tx>
          <c:spPr>
            <a:ln w="22225" cap="rnd">
              <a:solidFill>
                <a:schemeClr val="accent4">
                  <a:lumMod val="75000"/>
                </a:schemeClr>
              </a:solidFill>
              <a:round/>
            </a:ln>
            <a:effectLst/>
          </c:spPr>
          <c:marker>
            <c:symbol val="none"/>
          </c:marker>
          <c:cat>
            <c:numRef>
              <c:f>Trade_cases!$AQ$1:$CY$1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Trade_cases!$AQ$7:$CY$7</c:f>
              <c:numCache>
                <c:formatCode>0</c:formatCode>
                <c:ptCount val="61"/>
                <c:pt idx="0">
                  <c:v>14.064774</c:v>
                </c:pt>
                <c:pt idx="1">
                  <c:v>13.193856000000002</c:v>
                </c:pt>
                <c:pt idx="2">
                  <c:v>14.435262</c:v>
                </c:pt>
                <c:pt idx="3">
                  <c:v>16.991661999999998</c:v>
                </c:pt>
                <c:pt idx="4">
                  <c:v>18.271387999999998</c:v>
                </c:pt>
                <c:pt idx="5">
                  <c:v>17.683719</c:v>
                </c:pt>
                <c:pt idx="6">
                  <c:v>19.020703999999999</c:v>
                </c:pt>
                <c:pt idx="7">
                  <c:v>20.625845000000002</c:v>
                </c:pt>
                <c:pt idx="8">
                  <c:v>22.235773999999999</c:v>
                </c:pt>
                <c:pt idx="9">
                  <c:v>23.482793000000001</c:v>
                </c:pt>
                <c:pt idx="10">
                  <c:v>24.903597999999999</c:v>
                </c:pt>
                <c:pt idx="11">
                  <c:v>26.321065999999998</c:v>
                </c:pt>
                <c:pt idx="12">
                  <c:v>25.722303</c:v>
                </c:pt>
                <c:pt idx="13">
                  <c:v>26.993817</c:v>
                </c:pt>
                <c:pt idx="14">
                  <c:v>29.140891000000003</c:v>
                </c:pt>
                <c:pt idx="15">
                  <c:v>30.197381999999998</c:v>
                </c:pt>
                <c:pt idx="16">
                  <c:v>29.921453</c:v>
                </c:pt>
                <c:pt idx="17">
                  <c:v>29.340723999999998</c:v>
                </c:pt>
                <c:pt idx="18">
                  <c:v>26.021185000000003</c:v>
                </c:pt>
                <c:pt idx="19">
                  <c:v>22.770154999999999</c:v>
                </c:pt>
                <c:pt idx="20">
                  <c:v>21.689881</c:v>
                </c:pt>
                <c:pt idx="21">
                  <c:v>18.375311</c:v>
                </c:pt>
                <c:pt idx="22">
                  <c:v>15.800793999999998</c:v>
                </c:pt>
                <c:pt idx="23">
                  <c:v>12.835020999999999</c:v>
                </c:pt>
                <c:pt idx="24">
                  <c:v>10.971211</c:v>
                </c:pt>
                <c:pt idx="25">
                  <c:v>10.891520999999999</c:v>
                </c:pt>
                <c:pt idx="26">
                  <c:v>11.309806999999999</c:v>
                </c:pt>
                <c:pt idx="27">
                  <c:v>8.8726589999999987</c:v>
                </c:pt>
                <c:pt idx="28">
                  <c:v>10.048353999999998</c:v>
                </c:pt>
                <c:pt idx="29">
                  <c:v>7.9028700000000001</c:v>
                </c:pt>
                <c:pt idx="30">
                  <c:v>5.7749240000000022</c:v>
                </c:pt>
                <c:pt idx="31">
                  <c:v>4.7027619999999999</c:v>
                </c:pt>
                <c:pt idx="32">
                  <c:v>3.9820649999999986</c:v>
                </c:pt>
                <c:pt idx="33">
                  <c:v>3.754607</c:v>
                </c:pt>
                <c:pt idx="34">
                  <c:v>3.537269000000002</c:v>
                </c:pt>
                <c:pt idx="35">
                  <c:v>3.5622320000000016</c:v>
                </c:pt>
                <c:pt idx="36">
                  <c:v>3.5763669999999976</c:v>
                </c:pt>
                <c:pt idx="37">
                  <c:v>3.324424999999998</c:v>
                </c:pt>
                <c:pt idx="38">
                  <c:v>3.6057670000000002</c:v>
                </c:pt>
                <c:pt idx="39">
                  <c:v>3.6751579999999997</c:v>
                </c:pt>
                <c:pt idx="40">
                  <c:v>3.8369140000000002</c:v>
                </c:pt>
                <c:pt idx="41">
                  <c:v>4.1053749999999987</c:v>
                </c:pt>
                <c:pt idx="42">
                  <c:v>4.1800539999999984</c:v>
                </c:pt>
                <c:pt idx="43">
                  <c:v>4.2937739999999991</c:v>
                </c:pt>
                <c:pt idx="44">
                  <c:v>4.5691330000000008</c:v>
                </c:pt>
                <c:pt idx="45">
                  <c:v>4.8182930000000006</c:v>
                </c:pt>
                <c:pt idx="46">
                  <c:v>5.251652</c:v>
                </c:pt>
                <c:pt idx="47">
                  <c:v>5.6268980000000006</c:v>
                </c:pt>
                <c:pt idx="48">
                  <c:v>5.8316139999999983</c:v>
                </c:pt>
                <c:pt idx="49">
                  <c:v>6.3519250000000014</c:v>
                </c:pt>
                <c:pt idx="50">
                  <c:v>6.6416990000000027</c:v>
                </c:pt>
                <c:pt idx="51">
                  <c:v>6.7056599999999982</c:v>
                </c:pt>
                <c:pt idx="52">
                  <c:v>6.9584110000000017</c:v>
                </c:pt>
                <c:pt idx="53">
                  <c:v>7.3856430000000017</c:v>
                </c:pt>
                <c:pt idx="54">
                  <c:v>7.6855100000000007</c:v>
                </c:pt>
                <c:pt idx="55">
                  <c:v>8.0385310000000025</c:v>
                </c:pt>
                <c:pt idx="56">
                  <c:v>8.5685539999999989</c:v>
                </c:pt>
                <c:pt idx="57">
                  <c:v>9.1252649999999988</c:v>
                </c:pt>
                <c:pt idx="58">
                  <c:v>9.3969139999999989</c:v>
                </c:pt>
                <c:pt idx="59">
                  <c:v>9.6805839999999996</c:v>
                </c:pt>
                <c:pt idx="60">
                  <c:v>10.264192999999999</c:v>
                </c:pt>
              </c:numCache>
            </c:numRef>
          </c:val>
          <c:smooth val="0"/>
        </c:ser>
        <c:ser>
          <c:idx val="2"/>
          <c:order val="6"/>
          <c:tx>
            <c:strRef>
              <c:f>Trade_cases!$K$8</c:f>
              <c:strCache>
                <c:ptCount val="1"/>
                <c:pt idx="0">
                  <c:v>Low Economic Growth</c:v>
                </c:pt>
              </c:strCache>
            </c:strRef>
          </c:tx>
          <c:spPr>
            <a:ln w="22225" cap="rnd">
              <a:solidFill>
                <a:schemeClr val="accent6"/>
              </a:solidFill>
              <a:round/>
            </a:ln>
            <a:effectLst/>
          </c:spPr>
          <c:marker>
            <c:symbol val="none"/>
          </c:marker>
          <c:cat>
            <c:numRef>
              <c:f>Trade_cases!$AQ$1:$CY$1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Trade_cases!$AQ$8:$CY$8</c:f>
              <c:numCache>
                <c:formatCode>0</c:formatCode>
                <c:ptCount val="61"/>
                <c:pt idx="0">
                  <c:v>14.064774</c:v>
                </c:pt>
                <c:pt idx="1">
                  <c:v>13.193856000000002</c:v>
                </c:pt>
                <c:pt idx="2">
                  <c:v>14.435262</c:v>
                </c:pt>
                <c:pt idx="3">
                  <c:v>16.991661999999998</c:v>
                </c:pt>
                <c:pt idx="4">
                  <c:v>18.271387999999998</c:v>
                </c:pt>
                <c:pt idx="5">
                  <c:v>17.683719</c:v>
                </c:pt>
                <c:pt idx="6">
                  <c:v>19.020703999999999</c:v>
                </c:pt>
                <c:pt idx="7">
                  <c:v>20.625845000000002</c:v>
                </c:pt>
                <c:pt idx="8">
                  <c:v>22.235773999999999</c:v>
                </c:pt>
                <c:pt idx="9">
                  <c:v>23.482793000000001</c:v>
                </c:pt>
                <c:pt idx="10">
                  <c:v>24.903597999999999</c:v>
                </c:pt>
                <c:pt idx="11">
                  <c:v>26.321065999999998</c:v>
                </c:pt>
                <c:pt idx="12">
                  <c:v>25.722303</c:v>
                </c:pt>
                <c:pt idx="13">
                  <c:v>26.993817</c:v>
                </c:pt>
                <c:pt idx="14">
                  <c:v>29.140891000000003</c:v>
                </c:pt>
                <c:pt idx="15">
                  <c:v>30.197381999999998</c:v>
                </c:pt>
                <c:pt idx="16">
                  <c:v>29.921453</c:v>
                </c:pt>
                <c:pt idx="17">
                  <c:v>29.340723999999998</c:v>
                </c:pt>
                <c:pt idx="18">
                  <c:v>26.021185000000003</c:v>
                </c:pt>
                <c:pt idx="19">
                  <c:v>22.770154999999999</c:v>
                </c:pt>
                <c:pt idx="20">
                  <c:v>21.689881</c:v>
                </c:pt>
                <c:pt idx="21">
                  <c:v>18.375311</c:v>
                </c:pt>
                <c:pt idx="22">
                  <c:v>15.800793999999998</c:v>
                </c:pt>
                <c:pt idx="23">
                  <c:v>12.835020999999999</c:v>
                </c:pt>
                <c:pt idx="24">
                  <c:v>10.971211</c:v>
                </c:pt>
                <c:pt idx="25">
                  <c:v>10.891520999999999</c:v>
                </c:pt>
                <c:pt idx="26">
                  <c:v>11.309806999999999</c:v>
                </c:pt>
                <c:pt idx="27">
                  <c:v>8.8816640000000007</c:v>
                </c:pt>
                <c:pt idx="28">
                  <c:v>7.4278320000000004</c:v>
                </c:pt>
                <c:pt idx="29">
                  <c:v>4.4693910000000017</c:v>
                </c:pt>
                <c:pt idx="30">
                  <c:v>1.5750579999999985</c:v>
                </c:pt>
                <c:pt idx="31">
                  <c:v>-8.5789999999974498E-3</c:v>
                </c:pt>
                <c:pt idx="32">
                  <c:v>-1.2686639999999976</c:v>
                </c:pt>
                <c:pt idx="33">
                  <c:v>-2.3222500000000004</c:v>
                </c:pt>
                <c:pt idx="34">
                  <c:v>-3.9717160000000007</c:v>
                </c:pt>
                <c:pt idx="35">
                  <c:v>-4.8452680000000008</c:v>
                </c:pt>
                <c:pt idx="36">
                  <c:v>-5.5863699999999987</c:v>
                </c:pt>
                <c:pt idx="37">
                  <c:v>-6.5449370000000009</c:v>
                </c:pt>
                <c:pt idx="38">
                  <c:v>-7.5020649999999982</c:v>
                </c:pt>
                <c:pt idx="39">
                  <c:v>-8.0143479999999983</c:v>
                </c:pt>
                <c:pt idx="40">
                  <c:v>-8.4586620000000003</c:v>
                </c:pt>
                <c:pt idx="41">
                  <c:v>-8.9862019999999987</c:v>
                </c:pt>
                <c:pt idx="42">
                  <c:v>-9.2770480000000006</c:v>
                </c:pt>
                <c:pt idx="43">
                  <c:v>-9.4959750000000014</c:v>
                </c:pt>
                <c:pt idx="44">
                  <c:v>-9.8083939999999998</c:v>
                </c:pt>
                <c:pt idx="45">
                  <c:v>-10.269358</c:v>
                </c:pt>
                <c:pt idx="46">
                  <c:v>-10.184639000000001</c:v>
                </c:pt>
                <c:pt idx="47">
                  <c:v>-10.649619999999999</c:v>
                </c:pt>
                <c:pt idx="48">
                  <c:v>-10.737236000000003</c:v>
                </c:pt>
                <c:pt idx="49">
                  <c:v>-10.710529999999999</c:v>
                </c:pt>
                <c:pt idx="50">
                  <c:v>-11.108018999999999</c:v>
                </c:pt>
                <c:pt idx="51">
                  <c:v>-11.427350999999998</c:v>
                </c:pt>
                <c:pt idx="52">
                  <c:v>-11.557633000000003</c:v>
                </c:pt>
                <c:pt idx="53">
                  <c:v>-11.598624999999998</c:v>
                </c:pt>
                <c:pt idx="54">
                  <c:v>-11.663201999999998</c:v>
                </c:pt>
                <c:pt idx="55">
                  <c:v>-11.150127999999999</c:v>
                </c:pt>
                <c:pt idx="56">
                  <c:v>-10.995232999999999</c:v>
                </c:pt>
                <c:pt idx="57">
                  <c:v>-11.088159999999998</c:v>
                </c:pt>
                <c:pt idx="58">
                  <c:v>-11.101901999999999</c:v>
                </c:pt>
                <c:pt idx="59">
                  <c:v>-10.856043</c:v>
                </c:pt>
                <c:pt idx="60">
                  <c:v>-10.602387</c:v>
                </c:pt>
              </c:numCache>
            </c:numRef>
          </c:val>
          <c:smooth val="0"/>
        </c:ser>
        <c:dLbls>
          <c:showLegendKey val="0"/>
          <c:showVal val="0"/>
          <c:showCatName val="0"/>
          <c:showSerName val="0"/>
          <c:showPercent val="0"/>
          <c:showBubbleSize val="0"/>
        </c:dLbls>
        <c:smooth val="0"/>
        <c:axId val="204437056"/>
        <c:axId val="204437616"/>
      </c:lineChart>
      <c:catAx>
        <c:axId val="204437056"/>
        <c:scaling>
          <c:orientation val="minMax"/>
        </c:scaling>
        <c:delete val="0"/>
        <c:axPos val="b"/>
        <c:numFmt formatCode="General" sourceLinked="1"/>
        <c:majorTickMark val="out"/>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04437616"/>
        <c:crosses val="autoZero"/>
        <c:auto val="1"/>
        <c:lblAlgn val="ctr"/>
        <c:lblOffset val="100"/>
        <c:tickLblSkip val="10"/>
        <c:tickMarkSkip val="10"/>
        <c:noMultiLvlLbl val="0"/>
      </c:catAx>
      <c:valAx>
        <c:axId val="2044376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04437056"/>
        <c:crossesAt val="28"/>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8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8973461650627"/>
          <c:y val="0.17129629629629628"/>
          <c:w val="0.81784339457567801"/>
          <c:h val="0.74207531350247891"/>
        </c:manualLayout>
      </c:layout>
      <c:lineChart>
        <c:grouping val="standard"/>
        <c:varyColors val="0"/>
        <c:ser>
          <c:idx val="4"/>
          <c:order val="0"/>
          <c:tx>
            <c:strRef>
              <c:f>FuelEconomy!$C$23</c:f>
              <c:strCache>
                <c:ptCount val="1"/>
                <c:pt idx="0">
                  <c:v>Car</c:v>
                </c:pt>
              </c:strCache>
            </c:strRef>
          </c:tx>
          <c:spPr>
            <a:ln w="28575" cap="rnd">
              <a:solidFill>
                <a:schemeClr val="accent1"/>
              </a:solidFill>
              <a:round/>
            </a:ln>
            <a:effectLst/>
          </c:spPr>
          <c:marker>
            <c:symbol val="none"/>
          </c:marker>
          <c:cat>
            <c:numRef>
              <c:f>[1]cons!$BM$2:$DA$2</c:f>
              <c:numCache>
                <c:formatCode>General</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FuelEconomy!$D$23:$AR$23</c:f>
              <c:numCache>
                <c:formatCode>General</c:formatCode>
                <c:ptCount val="41"/>
                <c:pt idx="0">
                  <c:v>24.004989999999999</c:v>
                </c:pt>
                <c:pt idx="1">
                  <c:v>24.251915</c:v>
                </c:pt>
                <c:pt idx="2">
                  <c:v>24.737257</c:v>
                </c:pt>
                <c:pt idx="3">
                  <c:v>25.226353</c:v>
                </c:pt>
                <c:pt idx="4">
                  <c:v>25.672592000000002</c:v>
                </c:pt>
                <c:pt idx="5">
                  <c:v>26.253426000000001</c:v>
                </c:pt>
                <c:pt idx="6">
                  <c:v>26.791011999999998</c:v>
                </c:pt>
                <c:pt idx="7">
                  <c:v>27.260024999999999</c:v>
                </c:pt>
                <c:pt idx="8">
                  <c:v>27.760131999999999</c:v>
                </c:pt>
                <c:pt idx="9">
                  <c:v>28.314232000000001</c:v>
                </c:pt>
                <c:pt idx="10">
                  <c:v>28.940885999999999</c:v>
                </c:pt>
                <c:pt idx="11">
                  <c:v>29.627521999999999</c:v>
                </c:pt>
                <c:pt idx="12">
                  <c:v>30.381295999999999</c:v>
                </c:pt>
                <c:pt idx="13">
                  <c:v>31.236816000000001</c:v>
                </c:pt>
                <c:pt idx="14">
                  <c:v>32.135295999999997</c:v>
                </c:pt>
                <c:pt idx="15">
                  <c:v>33.139392999999998</c:v>
                </c:pt>
                <c:pt idx="16">
                  <c:v>34.127800000000001</c:v>
                </c:pt>
                <c:pt idx="17">
                  <c:v>35.100929000000001</c:v>
                </c:pt>
                <c:pt idx="18">
                  <c:v>36.043025999999998</c:v>
                </c:pt>
                <c:pt idx="19">
                  <c:v>36.950068999999999</c:v>
                </c:pt>
                <c:pt idx="20">
                  <c:v>37.815666</c:v>
                </c:pt>
                <c:pt idx="21">
                  <c:v>38.631573000000003</c:v>
                </c:pt>
                <c:pt idx="22">
                  <c:v>39.392493999999999</c:v>
                </c:pt>
                <c:pt idx="23">
                  <c:v>40.096783000000002</c:v>
                </c:pt>
                <c:pt idx="24">
                  <c:v>40.749839999999999</c:v>
                </c:pt>
                <c:pt idx="25">
                  <c:v>41.353442999999999</c:v>
                </c:pt>
                <c:pt idx="26">
                  <c:v>41.902583999999997</c:v>
                </c:pt>
                <c:pt idx="27">
                  <c:v>42.404845999999999</c:v>
                </c:pt>
                <c:pt idx="28">
                  <c:v>42.860748000000001</c:v>
                </c:pt>
                <c:pt idx="29">
                  <c:v>43.271664000000001</c:v>
                </c:pt>
                <c:pt idx="30">
                  <c:v>43.637630000000001</c:v>
                </c:pt>
                <c:pt idx="31">
                  <c:v>43.959240000000001</c:v>
                </c:pt>
                <c:pt idx="32">
                  <c:v>44.238430000000001</c:v>
                </c:pt>
                <c:pt idx="33">
                  <c:v>44.478465999999997</c:v>
                </c:pt>
                <c:pt idx="34">
                  <c:v>44.682975999999996</c:v>
                </c:pt>
                <c:pt idx="35">
                  <c:v>44.855269999999997</c:v>
                </c:pt>
                <c:pt idx="36">
                  <c:v>44.997298999999998</c:v>
                </c:pt>
                <c:pt idx="37">
                  <c:v>45.114899000000001</c:v>
                </c:pt>
                <c:pt idx="38">
                  <c:v>45.211319000000003</c:v>
                </c:pt>
                <c:pt idx="39">
                  <c:v>45.288662000000002</c:v>
                </c:pt>
                <c:pt idx="40">
                  <c:v>45.351143</c:v>
                </c:pt>
              </c:numCache>
            </c:numRef>
          </c:val>
          <c:smooth val="0"/>
        </c:ser>
        <c:ser>
          <c:idx val="0"/>
          <c:order val="1"/>
          <c:tx>
            <c:strRef>
              <c:f>FuelEconomy!$C$25</c:f>
              <c:strCache>
                <c:ptCount val="1"/>
                <c:pt idx="0">
                  <c:v>Combined</c:v>
                </c:pt>
              </c:strCache>
            </c:strRef>
          </c:tx>
          <c:spPr>
            <a:ln w="28575" cap="rnd">
              <a:solidFill>
                <a:schemeClr val="accent2"/>
              </a:solidFill>
              <a:round/>
            </a:ln>
            <a:effectLst/>
          </c:spPr>
          <c:marker>
            <c:symbol val="none"/>
          </c:marker>
          <c:val>
            <c:numRef>
              <c:f>FuelEconomy!$D$25:$AR$25</c:f>
              <c:numCache>
                <c:formatCode>General</c:formatCode>
                <c:ptCount val="41"/>
                <c:pt idx="0">
                  <c:v>20.400585</c:v>
                </c:pt>
                <c:pt idx="1">
                  <c:v>20.542358</c:v>
                </c:pt>
                <c:pt idx="2">
                  <c:v>20.852274000000001</c:v>
                </c:pt>
                <c:pt idx="3">
                  <c:v>21.162474</c:v>
                </c:pt>
                <c:pt idx="4">
                  <c:v>21.493860000000002</c:v>
                </c:pt>
                <c:pt idx="5">
                  <c:v>21.951972999999999</c:v>
                </c:pt>
                <c:pt idx="6">
                  <c:v>22.373421</c:v>
                </c:pt>
                <c:pt idx="7">
                  <c:v>22.772141999999999</c:v>
                </c:pt>
                <c:pt idx="8">
                  <c:v>23.206022000000001</c:v>
                </c:pt>
                <c:pt idx="9">
                  <c:v>23.672143999999999</c:v>
                </c:pt>
                <c:pt idx="10">
                  <c:v>24.197102000000001</c:v>
                </c:pt>
                <c:pt idx="11">
                  <c:v>24.784372000000001</c:v>
                </c:pt>
                <c:pt idx="12">
                  <c:v>25.432779</c:v>
                </c:pt>
                <c:pt idx="13">
                  <c:v>26.149325999999999</c:v>
                </c:pt>
                <c:pt idx="14">
                  <c:v>26.926162999999999</c:v>
                </c:pt>
                <c:pt idx="15">
                  <c:v>27.757811</c:v>
                </c:pt>
                <c:pt idx="16">
                  <c:v>28.581015000000001</c:v>
                </c:pt>
                <c:pt idx="17">
                  <c:v>29.390291000000001</c:v>
                </c:pt>
                <c:pt idx="18">
                  <c:v>30.175920000000001</c:v>
                </c:pt>
                <c:pt idx="19">
                  <c:v>30.931622999999998</c:v>
                </c:pt>
                <c:pt idx="20">
                  <c:v>31.654668999999998</c:v>
                </c:pt>
                <c:pt idx="21">
                  <c:v>32.339554</c:v>
                </c:pt>
                <c:pt idx="22">
                  <c:v>32.980946000000003</c:v>
                </c:pt>
                <c:pt idx="23">
                  <c:v>33.580441</c:v>
                </c:pt>
                <c:pt idx="24">
                  <c:v>34.139800999999999</c:v>
                </c:pt>
                <c:pt idx="25">
                  <c:v>34.656826000000002</c:v>
                </c:pt>
                <c:pt idx="26">
                  <c:v>35.128875999999998</c:v>
                </c:pt>
                <c:pt idx="27">
                  <c:v>35.559142999999999</c:v>
                </c:pt>
                <c:pt idx="28">
                  <c:v>35.947665999999998</c:v>
                </c:pt>
                <c:pt idx="29">
                  <c:v>36.297203000000003</c:v>
                </c:pt>
                <c:pt idx="30">
                  <c:v>36.608761000000001</c:v>
                </c:pt>
                <c:pt idx="31">
                  <c:v>36.883381</c:v>
                </c:pt>
                <c:pt idx="32">
                  <c:v>37.122833</c:v>
                </c:pt>
                <c:pt idx="33">
                  <c:v>37.330257000000003</c:v>
                </c:pt>
                <c:pt idx="34">
                  <c:v>37.509464000000001</c:v>
                </c:pt>
                <c:pt idx="35">
                  <c:v>37.663795</c:v>
                </c:pt>
                <c:pt idx="36">
                  <c:v>37.797427999999996</c:v>
                </c:pt>
                <c:pt idx="37">
                  <c:v>37.913249999999998</c:v>
                </c:pt>
                <c:pt idx="38">
                  <c:v>38.013545999999998</c:v>
                </c:pt>
                <c:pt idx="39">
                  <c:v>38.099873000000002</c:v>
                </c:pt>
                <c:pt idx="40">
                  <c:v>38.183917999999998</c:v>
                </c:pt>
              </c:numCache>
            </c:numRef>
          </c:val>
          <c:smooth val="0"/>
        </c:ser>
        <c:ser>
          <c:idx val="2"/>
          <c:order val="2"/>
          <c:tx>
            <c:strRef>
              <c:f>FuelEconomy!$C$24</c:f>
              <c:strCache>
                <c:ptCount val="1"/>
                <c:pt idx="0">
                  <c:v>Light-Truck</c:v>
                </c:pt>
              </c:strCache>
            </c:strRef>
          </c:tx>
          <c:spPr>
            <a:ln w="28575" cap="rnd">
              <a:solidFill>
                <a:schemeClr val="tx2"/>
              </a:solidFill>
              <a:round/>
            </a:ln>
            <a:effectLst/>
          </c:spPr>
          <c:marker>
            <c:symbol val="none"/>
          </c:marker>
          <c:val>
            <c:numRef>
              <c:f>FuelEconomy!$D$24:$AR$24</c:f>
              <c:numCache>
                <c:formatCode>General</c:formatCode>
                <c:ptCount val="41"/>
                <c:pt idx="0">
                  <c:v>17.638805000000001</c:v>
                </c:pt>
                <c:pt idx="1">
                  <c:v>17.794620999999999</c:v>
                </c:pt>
                <c:pt idx="2">
                  <c:v>17.990729999999999</c:v>
                </c:pt>
                <c:pt idx="3">
                  <c:v>18.224789000000001</c:v>
                </c:pt>
                <c:pt idx="4">
                  <c:v>18.504605999999999</c:v>
                </c:pt>
                <c:pt idx="5">
                  <c:v>18.809473000000001</c:v>
                </c:pt>
                <c:pt idx="6">
                  <c:v>19.100348</c:v>
                </c:pt>
                <c:pt idx="7">
                  <c:v>19.404882000000001</c:v>
                </c:pt>
                <c:pt idx="8">
                  <c:v>19.755455000000001</c:v>
                </c:pt>
                <c:pt idx="9">
                  <c:v>20.129995000000001</c:v>
                </c:pt>
                <c:pt idx="10">
                  <c:v>20.534704000000001</c:v>
                </c:pt>
                <c:pt idx="11">
                  <c:v>20.992346000000001</c:v>
                </c:pt>
                <c:pt idx="12">
                  <c:v>21.501550999999999</c:v>
                </c:pt>
                <c:pt idx="13">
                  <c:v>22.054352000000002</c:v>
                </c:pt>
                <c:pt idx="14">
                  <c:v>22.671786999999998</c:v>
                </c:pt>
                <c:pt idx="15">
                  <c:v>23.312328000000001</c:v>
                </c:pt>
                <c:pt idx="16">
                  <c:v>23.95262</c:v>
                </c:pt>
                <c:pt idx="17">
                  <c:v>24.576979000000001</c:v>
                </c:pt>
                <c:pt idx="18">
                  <c:v>25.179613</c:v>
                </c:pt>
                <c:pt idx="19">
                  <c:v>25.753574</c:v>
                </c:pt>
                <c:pt idx="20">
                  <c:v>26.300830999999999</c:v>
                </c:pt>
                <c:pt idx="21">
                  <c:v>26.816105</c:v>
                </c:pt>
                <c:pt idx="22">
                  <c:v>27.296745000000001</c:v>
                </c:pt>
                <c:pt idx="23">
                  <c:v>27.745360999999999</c:v>
                </c:pt>
                <c:pt idx="24">
                  <c:v>28.161808000000001</c:v>
                </c:pt>
                <c:pt idx="25">
                  <c:v>28.543918999999999</c:v>
                </c:pt>
                <c:pt idx="26">
                  <c:v>28.890682000000002</c:v>
                </c:pt>
                <c:pt idx="27">
                  <c:v>29.200571</c:v>
                </c:pt>
                <c:pt idx="28">
                  <c:v>29.476133000000001</c:v>
                </c:pt>
                <c:pt idx="29">
                  <c:v>29.720123000000001</c:v>
                </c:pt>
                <c:pt idx="30">
                  <c:v>29.933693000000002</c:v>
                </c:pt>
                <c:pt idx="31">
                  <c:v>30.118842999999998</c:v>
                </c:pt>
                <c:pt idx="32">
                  <c:v>30.277899000000001</c:v>
                </c:pt>
                <c:pt idx="33">
                  <c:v>30.414341</c:v>
                </c:pt>
                <c:pt idx="34">
                  <c:v>30.531829999999999</c:v>
                </c:pt>
                <c:pt idx="35">
                  <c:v>30.633362000000002</c:v>
                </c:pt>
                <c:pt idx="36">
                  <c:v>30.72644</c:v>
                </c:pt>
                <c:pt idx="37">
                  <c:v>30.810607999999998</c:v>
                </c:pt>
                <c:pt idx="38">
                  <c:v>30.886837</c:v>
                </c:pt>
                <c:pt idx="39">
                  <c:v>30.957121000000001</c:v>
                </c:pt>
                <c:pt idx="40">
                  <c:v>31.037174</c:v>
                </c:pt>
              </c:numCache>
            </c:numRef>
          </c:val>
          <c:smooth val="0"/>
        </c:ser>
        <c:dLbls>
          <c:showLegendKey val="0"/>
          <c:showVal val="0"/>
          <c:showCatName val="0"/>
          <c:showSerName val="0"/>
          <c:showPercent val="0"/>
          <c:showBubbleSize val="0"/>
        </c:dLbls>
        <c:smooth val="0"/>
        <c:axId val="267688064"/>
        <c:axId val="267688624"/>
      </c:lineChart>
      <c:catAx>
        <c:axId val="267688064"/>
        <c:scaling>
          <c:orientation val="minMax"/>
          <c:min val="1"/>
        </c:scaling>
        <c:delete val="0"/>
        <c:axPos val="b"/>
        <c:numFmt formatCode="yyyy"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7688624"/>
        <c:crosses val="autoZero"/>
        <c:auto val="1"/>
        <c:lblAlgn val="ctr"/>
        <c:lblOffset val="100"/>
        <c:tickLblSkip val="10"/>
        <c:tickMarkSkip val="10"/>
        <c:noMultiLvlLbl val="0"/>
      </c:catAx>
      <c:valAx>
        <c:axId val="26768862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7688064"/>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8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133858267716532E-2"/>
          <c:y val="0.17129629629629628"/>
          <c:w val="0.67764909594634004"/>
          <c:h val="0.74207531350247891"/>
        </c:manualLayout>
      </c:layout>
      <c:lineChart>
        <c:grouping val="standard"/>
        <c:varyColors val="0"/>
        <c:ser>
          <c:idx val="4"/>
          <c:order val="0"/>
          <c:tx>
            <c:strRef>
              <c:f>FuelEconomy!$C$28</c:f>
              <c:strCache>
                <c:ptCount val="1"/>
                <c:pt idx="0">
                  <c:v>light-heavy</c:v>
                </c:pt>
              </c:strCache>
            </c:strRef>
          </c:tx>
          <c:spPr>
            <a:ln w="28575" cap="rnd">
              <a:solidFill>
                <a:schemeClr val="accent3"/>
              </a:solidFill>
              <a:round/>
            </a:ln>
            <a:effectLst/>
          </c:spPr>
          <c:marker>
            <c:symbol val="none"/>
          </c:marker>
          <c:cat>
            <c:numRef>
              <c:f>[1]cons!$BM$2:$DA$2</c:f>
              <c:numCache>
                <c:formatCode>General</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FuelEconomy!$D$28:$AR$28</c:f>
              <c:numCache>
                <c:formatCode>General</c:formatCode>
                <c:ptCount val="41"/>
                <c:pt idx="0">
                  <c:v>12.043333000000001</c:v>
                </c:pt>
                <c:pt idx="1">
                  <c:v>12.20168</c:v>
                </c:pt>
                <c:pt idx="2">
                  <c:v>12.223043000000001</c:v>
                </c:pt>
                <c:pt idx="3">
                  <c:v>12.226324999999999</c:v>
                </c:pt>
                <c:pt idx="4">
                  <c:v>12.2186</c:v>
                </c:pt>
                <c:pt idx="5">
                  <c:v>12.252065999999999</c:v>
                </c:pt>
                <c:pt idx="6">
                  <c:v>12.358357</c:v>
                </c:pt>
                <c:pt idx="7">
                  <c:v>12.418386999999999</c:v>
                </c:pt>
                <c:pt idx="8">
                  <c:v>12.583269</c:v>
                </c:pt>
                <c:pt idx="9">
                  <c:v>12.746392999999999</c:v>
                </c:pt>
                <c:pt idx="10">
                  <c:v>12.898908</c:v>
                </c:pt>
                <c:pt idx="11">
                  <c:v>13.049134</c:v>
                </c:pt>
                <c:pt idx="12">
                  <c:v>13.201290999999999</c:v>
                </c:pt>
                <c:pt idx="13">
                  <c:v>13.359423</c:v>
                </c:pt>
                <c:pt idx="14">
                  <c:v>13.525777</c:v>
                </c:pt>
                <c:pt idx="15">
                  <c:v>13.702503999999999</c:v>
                </c:pt>
                <c:pt idx="16">
                  <c:v>13.888247</c:v>
                </c:pt>
                <c:pt idx="17">
                  <c:v>14.081813</c:v>
                </c:pt>
                <c:pt idx="18">
                  <c:v>14.274136</c:v>
                </c:pt>
                <c:pt idx="19">
                  <c:v>14.460837</c:v>
                </c:pt>
                <c:pt idx="20">
                  <c:v>14.641818000000001</c:v>
                </c:pt>
                <c:pt idx="21">
                  <c:v>14.807641</c:v>
                </c:pt>
                <c:pt idx="22">
                  <c:v>14.961637</c:v>
                </c:pt>
                <c:pt idx="23">
                  <c:v>15.097524</c:v>
                </c:pt>
                <c:pt idx="24">
                  <c:v>15.221780000000001</c:v>
                </c:pt>
                <c:pt idx="25">
                  <c:v>15.330606</c:v>
                </c:pt>
                <c:pt idx="26">
                  <c:v>15.425452999999999</c:v>
                </c:pt>
                <c:pt idx="27">
                  <c:v>15.511903999999999</c:v>
                </c:pt>
                <c:pt idx="28">
                  <c:v>15.591557999999999</c:v>
                </c:pt>
                <c:pt idx="29">
                  <c:v>15.668949</c:v>
                </c:pt>
                <c:pt idx="30">
                  <c:v>15.73287</c:v>
                </c:pt>
                <c:pt idx="31">
                  <c:v>15.798691</c:v>
                </c:pt>
                <c:pt idx="32">
                  <c:v>15.854691000000001</c:v>
                </c:pt>
                <c:pt idx="33">
                  <c:v>15.900532</c:v>
                </c:pt>
                <c:pt idx="34">
                  <c:v>15.943541</c:v>
                </c:pt>
                <c:pt idx="35">
                  <c:v>15.986167</c:v>
                </c:pt>
                <c:pt idx="36">
                  <c:v>16.020904999999999</c:v>
                </c:pt>
                <c:pt idx="37">
                  <c:v>16.054818999999998</c:v>
                </c:pt>
                <c:pt idx="38">
                  <c:v>16.084589000000001</c:v>
                </c:pt>
                <c:pt idx="39">
                  <c:v>16.112644</c:v>
                </c:pt>
                <c:pt idx="40">
                  <c:v>16.138611000000001</c:v>
                </c:pt>
              </c:numCache>
            </c:numRef>
          </c:val>
          <c:smooth val="0"/>
        </c:ser>
        <c:ser>
          <c:idx val="0"/>
          <c:order val="1"/>
          <c:tx>
            <c:strRef>
              <c:f>FuelEconomy!$C$29</c:f>
              <c:strCache>
                <c:ptCount val="1"/>
                <c:pt idx="0">
                  <c:v>medium-heavy</c:v>
                </c:pt>
              </c:strCache>
            </c:strRef>
          </c:tx>
          <c:spPr>
            <a:ln w="28575" cap="rnd">
              <a:solidFill>
                <a:schemeClr val="accent5"/>
              </a:solidFill>
              <a:round/>
            </a:ln>
            <a:effectLst/>
          </c:spPr>
          <c:marker>
            <c:symbol val="none"/>
          </c:marker>
          <c:val>
            <c:numRef>
              <c:f>FuelEconomy!$D$29:$AR$29</c:f>
              <c:numCache>
                <c:formatCode>General</c:formatCode>
                <c:ptCount val="41"/>
                <c:pt idx="0">
                  <c:v>7.7662690000000003</c:v>
                </c:pt>
                <c:pt idx="1">
                  <c:v>7.789339</c:v>
                </c:pt>
                <c:pt idx="2">
                  <c:v>7.7224599999999999</c:v>
                </c:pt>
                <c:pt idx="3">
                  <c:v>7.6907579999999998</c:v>
                </c:pt>
                <c:pt idx="4">
                  <c:v>7.6755699999999996</c:v>
                </c:pt>
                <c:pt idx="5">
                  <c:v>7.7321410000000004</c:v>
                </c:pt>
                <c:pt idx="6">
                  <c:v>7.8218160000000001</c:v>
                </c:pt>
                <c:pt idx="7">
                  <c:v>7.882028</c:v>
                </c:pt>
                <c:pt idx="8">
                  <c:v>7.9832689999999999</c:v>
                </c:pt>
                <c:pt idx="9">
                  <c:v>8.0888749999999998</c:v>
                </c:pt>
                <c:pt idx="10">
                  <c:v>8.1924299999999999</c:v>
                </c:pt>
                <c:pt idx="11">
                  <c:v>8.3167369999999998</c:v>
                </c:pt>
                <c:pt idx="12">
                  <c:v>8.4557079999999996</c:v>
                </c:pt>
                <c:pt idx="13">
                  <c:v>8.6060719999999993</c:v>
                </c:pt>
                <c:pt idx="14">
                  <c:v>8.7572460000000003</c:v>
                </c:pt>
                <c:pt idx="15">
                  <c:v>8.9214179999999992</c:v>
                </c:pt>
                <c:pt idx="16">
                  <c:v>9.0968800000000005</c:v>
                </c:pt>
                <c:pt idx="17">
                  <c:v>9.2898549999999993</c:v>
                </c:pt>
                <c:pt idx="18">
                  <c:v>9.4884090000000008</c:v>
                </c:pt>
                <c:pt idx="19">
                  <c:v>9.6929180000000006</c:v>
                </c:pt>
                <c:pt idx="20">
                  <c:v>9.9176310000000001</c:v>
                </c:pt>
                <c:pt idx="21">
                  <c:v>10.132303</c:v>
                </c:pt>
                <c:pt idx="22">
                  <c:v>10.354517</c:v>
                </c:pt>
                <c:pt idx="23">
                  <c:v>10.565807</c:v>
                </c:pt>
                <c:pt idx="24">
                  <c:v>10.751459000000001</c:v>
                </c:pt>
                <c:pt idx="25">
                  <c:v>10.919905</c:v>
                </c:pt>
                <c:pt idx="26">
                  <c:v>11.070138999999999</c:v>
                </c:pt>
                <c:pt idx="27">
                  <c:v>11.210485</c:v>
                </c:pt>
                <c:pt idx="28">
                  <c:v>11.328666</c:v>
                </c:pt>
                <c:pt idx="29">
                  <c:v>11.450369999999999</c:v>
                </c:pt>
                <c:pt idx="30">
                  <c:v>11.560397</c:v>
                </c:pt>
                <c:pt idx="31">
                  <c:v>11.666631000000001</c:v>
                </c:pt>
                <c:pt idx="32">
                  <c:v>11.750579</c:v>
                </c:pt>
                <c:pt idx="33">
                  <c:v>11.814655</c:v>
                </c:pt>
                <c:pt idx="34">
                  <c:v>11.874945</c:v>
                </c:pt>
                <c:pt idx="35">
                  <c:v>11.935534000000001</c:v>
                </c:pt>
                <c:pt idx="36">
                  <c:v>11.988108</c:v>
                </c:pt>
                <c:pt idx="37">
                  <c:v>12.030488</c:v>
                </c:pt>
                <c:pt idx="38">
                  <c:v>12.077446999999999</c:v>
                </c:pt>
                <c:pt idx="39">
                  <c:v>12.119375</c:v>
                </c:pt>
                <c:pt idx="40">
                  <c:v>12.155658000000001</c:v>
                </c:pt>
              </c:numCache>
            </c:numRef>
          </c:val>
          <c:smooth val="0"/>
        </c:ser>
        <c:ser>
          <c:idx val="2"/>
          <c:order val="2"/>
          <c:tx>
            <c:strRef>
              <c:f>FuelEconomy!$C$30</c:f>
              <c:strCache>
                <c:ptCount val="1"/>
                <c:pt idx="0">
                  <c:v>heavy-heavy</c:v>
                </c:pt>
              </c:strCache>
            </c:strRef>
          </c:tx>
          <c:spPr>
            <a:ln w="28575" cap="rnd">
              <a:solidFill>
                <a:schemeClr val="accent6"/>
              </a:solidFill>
              <a:round/>
            </a:ln>
            <a:effectLst/>
          </c:spPr>
          <c:marker>
            <c:symbol val="none"/>
          </c:marker>
          <c:val>
            <c:numRef>
              <c:f>FuelEconomy!$D$30:$AR$30</c:f>
              <c:numCache>
                <c:formatCode>General</c:formatCode>
                <c:ptCount val="41"/>
                <c:pt idx="0">
                  <c:v>6.0957600000000003</c:v>
                </c:pt>
                <c:pt idx="1">
                  <c:v>6.0715310000000002</c:v>
                </c:pt>
                <c:pt idx="2">
                  <c:v>6.0434799999999997</c:v>
                </c:pt>
                <c:pt idx="3">
                  <c:v>6.0106820000000001</c:v>
                </c:pt>
                <c:pt idx="4">
                  <c:v>5.9852829999999999</c:v>
                </c:pt>
                <c:pt idx="5">
                  <c:v>6.0206289999999996</c:v>
                </c:pt>
                <c:pt idx="6">
                  <c:v>6.0687519999999999</c:v>
                </c:pt>
                <c:pt idx="7">
                  <c:v>6.1286769999999997</c:v>
                </c:pt>
                <c:pt idx="8">
                  <c:v>6.2103460000000004</c:v>
                </c:pt>
                <c:pt idx="9">
                  <c:v>6.2952329999999996</c:v>
                </c:pt>
                <c:pt idx="10">
                  <c:v>6.3780749999999999</c:v>
                </c:pt>
                <c:pt idx="11">
                  <c:v>6.4576029999999998</c:v>
                </c:pt>
                <c:pt idx="12">
                  <c:v>6.5414300000000001</c:v>
                </c:pt>
                <c:pt idx="13">
                  <c:v>6.6278309999999996</c:v>
                </c:pt>
                <c:pt idx="14">
                  <c:v>6.7197649999999998</c:v>
                </c:pt>
                <c:pt idx="15">
                  <c:v>6.8195899999999998</c:v>
                </c:pt>
                <c:pt idx="16">
                  <c:v>6.9318160000000004</c:v>
                </c:pt>
                <c:pt idx="17">
                  <c:v>7.0582159999999998</c:v>
                </c:pt>
                <c:pt idx="18">
                  <c:v>7.1923640000000004</c:v>
                </c:pt>
                <c:pt idx="19">
                  <c:v>7.3336490000000003</c:v>
                </c:pt>
                <c:pt idx="20">
                  <c:v>7.4756</c:v>
                </c:pt>
                <c:pt idx="21">
                  <c:v>7.6148449999999999</c:v>
                </c:pt>
                <c:pt idx="22">
                  <c:v>7.7458140000000002</c:v>
                </c:pt>
                <c:pt idx="23">
                  <c:v>7.8663100000000004</c:v>
                </c:pt>
                <c:pt idx="24">
                  <c:v>7.9723930000000003</c:v>
                </c:pt>
                <c:pt idx="25">
                  <c:v>8.0625499999999999</c:v>
                </c:pt>
                <c:pt idx="26">
                  <c:v>8.1419510000000006</c:v>
                </c:pt>
                <c:pt idx="27">
                  <c:v>8.20871</c:v>
                </c:pt>
                <c:pt idx="28">
                  <c:v>8.2691809999999997</c:v>
                </c:pt>
                <c:pt idx="29">
                  <c:v>8.3196720000000006</c:v>
                </c:pt>
                <c:pt idx="30">
                  <c:v>8.3750099999999996</c:v>
                </c:pt>
                <c:pt idx="31">
                  <c:v>8.41404</c:v>
                </c:pt>
                <c:pt idx="32">
                  <c:v>8.4488679999999992</c:v>
                </c:pt>
                <c:pt idx="33">
                  <c:v>8.4758390000000006</c:v>
                </c:pt>
                <c:pt idx="34">
                  <c:v>8.4963949999999997</c:v>
                </c:pt>
                <c:pt idx="35">
                  <c:v>8.5168859999999995</c:v>
                </c:pt>
                <c:pt idx="36">
                  <c:v>8.5353130000000004</c:v>
                </c:pt>
                <c:pt idx="37">
                  <c:v>8.5500349999999994</c:v>
                </c:pt>
                <c:pt idx="38">
                  <c:v>8.5661079999999998</c:v>
                </c:pt>
                <c:pt idx="39">
                  <c:v>8.5797260000000009</c:v>
                </c:pt>
                <c:pt idx="40">
                  <c:v>8.5905850000000008</c:v>
                </c:pt>
              </c:numCache>
            </c:numRef>
          </c:val>
          <c:smooth val="0"/>
        </c:ser>
        <c:dLbls>
          <c:showLegendKey val="0"/>
          <c:showVal val="0"/>
          <c:showCatName val="0"/>
          <c:showSerName val="0"/>
          <c:showPercent val="0"/>
          <c:showBubbleSize val="0"/>
        </c:dLbls>
        <c:smooth val="0"/>
        <c:axId val="267691984"/>
        <c:axId val="267692544"/>
      </c:lineChart>
      <c:catAx>
        <c:axId val="267691984"/>
        <c:scaling>
          <c:orientation val="minMax"/>
          <c:min val="1"/>
        </c:scaling>
        <c:delete val="0"/>
        <c:axPos val="b"/>
        <c:numFmt formatCode="yyyy"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7692544"/>
        <c:crosses val="autoZero"/>
        <c:auto val="1"/>
        <c:lblAlgn val="ctr"/>
        <c:lblOffset val="100"/>
        <c:tickLblSkip val="10"/>
        <c:tickMarkSkip val="10"/>
        <c:noMultiLvlLbl val="0"/>
      </c:catAx>
      <c:valAx>
        <c:axId val="2676925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7691984"/>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8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133858267716532E-2"/>
          <c:y val="0.17129629629629628"/>
          <c:w val="0.59184583777958844"/>
          <c:h val="0.74207531350247891"/>
        </c:manualLayout>
      </c:layout>
      <c:areaChart>
        <c:grouping val="stacked"/>
        <c:varyColors val="0"/>
        <c:ser>
          <c:idx val="4"/>
          <c:order val="0"/>
          <c:tx>
            <c:strRef>
              <c:f>LDV!$C$27</c:f>
              <c:strCache>
                <c:ptCount val="1"/>
                <c:pt idx="0">
                  <c:v>Gasoline</c:v>
                </c:pt>
              </c:strCache>
            </c:strRef>
          </c:tx>
          <c:spPr>
            <a:solidFill>
              <a:schemeClr val="tx2"/>
            </a:solidFill>
            <a:ln>
              <a:noFill/>
            </a:ln>
            <a:effectLst/>
          </c:spPr>
          <c:cat>
            <c:numRef>
              <c:f>[1]cons!$BM$2:$DA$2</c:f>
              <c:numCache>
                <c:formatCode>General</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LDV!$N$27:$BB$27</c:f>
              <c:numCache>
                <c:formatCode>General</c:formatCode>
                <c:ptCount val="41"/>
                <c:pt idx="0">
                  <c:v>9009.2900389999995</c:v>
                </c:pt>
                <c:pt idx="1">
                  <c:v>9900.3447269999997</c:v>
                </c:pt>
                <c:pt idx="2">
                  <c:v>10980.9375</c:v>
                </c:pt>
                <c:pt idx="3">
                  <c:v>11367.953125</c:v>
                </c:pt>
                <c:pt idx="4">
                  <c:v>11676.09375</c:v>
                </c:pt>
                <c:pt idx="5">
                  <c:v>13613.214844</c:v>
                </c:pt>
                <c:pt idx="6">
                  <c:v>14260.837890999999</c:v>
                </c:pt>
                <c:pt idx="7">
                  <c:v>13565.622069999999</c:v>
                </c:pt>
                <c:pt idx="8">
                  <c:v>13864.300781</c:v>
                </c:pt>
                <c:pt idx="9">
                  <c:v>13601.908203000001</c:v>
                </c:pt>
                <c:pt idx="10">
                  <c:v>13242.290039</c:v>
                </c:pt>
                <c:pt idx="11">
                  <c:v>12736.347656</c:v>
                </c:pt>
                <c:pt idx="12">
                  <c:v>12617.813477</c:v>
                </c:pt>
                <c:pt idx="13">
                  <c:v>12565.791992</c:v>
                </c:pt>
                <c:pt idx="14">
                  <c:v>12449.830078000001</c:v>
                </c:pt>
                <c:pt idx="15">
                  <c:v>12266.9375</c:v>
                </c:pt>
                <c:pt idx="16">
                  <c:v>12273.426758</c:v>
                </c:pt>
                <c:pt idx="17">
                  <c:v>12204.063477</c:v>
                </c:pt>
                <c:pt idx="18">
                  <c:v>12184.589844</c:v>
                </c:pt>
                <c:pt idx="19">
                  <c:v>12105.995117</c:v>
                </c:pt>
                <c:pt idx="20">
                  <c:v>12091.972656</c:v>
                </c:pt>
                <c:pt idx="21">
                  <c:v>12088.277344</c:v>
                </c:pt>
                <c:pt idx="22">
                  <c:v>11987.143555000001</c:v>
                </c:pt>
                <c:pt idx="23">
                  <c:v>11867.790039</c:v>
                </c:pt>
                <c:pt idx="24">
                  <c:v>11817.509765999999</c:v>
                </c:pt>
                <c:pt idx="25">
                  <c:v>11780.530273</c:v>
                </c:pt>
                <c:pt idx="26">
                  <c:v>11778.365234000001</c:v>
                </c:pt>
                <c:pt idx="27">
                  <c:v>11759.735352</c:v>
                </c:pt>
                <c:pt idx="28">
                  <c:v>11825.213867</c:v>
                </c:pt>
                <c:pt idx="29">
                  <c:v>11917.278319999999</c:v>
                </c:pt>
                <c:pt idx="30">
                  <c:v>11976.800781</c:v>
                </c:pt>
                <c:pt idx="31">
                  <c:v>12073.465819999999</c:v>
                </c:pt>
                <c:pt idx="32">
                  <c:v>12142.682617</c:v>
                </c:pt>
                <c:pt idx="33">
                  <c:v>12259.901367</c:v>
                </c:pt>
                <c:pt idx="34">
                  <c:v>12412.682617</c:v>
                </c:pt>
                <c:pt idx="35">
                  <c:v>12519.813477</c:v>
                </c:pt>
                <c:pt idx="36">
                  <c:v>12620.985352</c:v>
                </c:pt>
                <c:pt idx="37">
                  <c:v>12698.414062</c:v>
                </c:pt>
                <c:pt idx="38">
                  <c:v>12706.657227</c:v>
                </c:pt>
                <c:pt idx="39">
                  <c:v>12809.960938</c:v>
                </c:pt>
                <c:pt idx="40">
                  <c:v>12884.283203000001</c:v>
                </c:pt>
              </c:numCache>
            </c:numRef>
          </c:val>
        </c:ser>
        <c:ser>
          <c:idx val="0"/>
          <c:order val="1"/>
          <c:tx>
            <c:strRef>
              <c:f>LDV!$C$28</c:f>
              <c:strCache>
                <c:ptCount val="1"/>
                <c:pt idx="0">
                  <c:v>Flex Fuel</c:v>
                </c:pt>
              </c:strCache>
            </c:strRef>
          </c:tx>
          <c:spPr>
            <a:solidFill>
              <a:schemeClr val="accent1"/>
            </a:solidFill>
            <a:ln w="25400">
              <a:noFill/>
            </a:ln>
            <a:effectLst/>
          </c:spPr>
          <c:val>
            <c:numRef>
              <c:f>LDV!$N$28:$BB$28</c:f>
              <c:numCache>
                <c:formatCode>General</c:formatCode>
                <c:ptCount val="41"/>
                <c:pt idx="0">
                  <c:v>1248.056885</c:v>
                </c:pt>
                <c:pt idx="1">
                  <c:v>1732.0864260000001</c:v>
                </c:pt>
                <c:pt idx="2">
                  <c:v>1881.4379879999999</c:v>
                </c:pt>
                <c:pt idx="3">
                  <c:v>1952.7387699999999</c:v>
                </c:pt>
                <c:pt idx="4">
                  <c:v>2774.2932129999999</c:v>
                </c:pt>
                <c:pt idx="5">
                  <c:v>1856.9482419999999</c:v>
                </c:pt>
                <c:pt idx="6">
                  <c:v>1358.6683350000001</c:v>
                </c:pt>
                <c:pt idx="7">
                  <c:v>1273.2939449999999</c:v>
                </c:pt>
                <c:pt idx="8">
                  <c:v>1318.2983400000001</c:v>
                </c:pt>
                <c:pt idx="9">
                  <c:v>1330.5361330000001</c:v>
                </c:pt>
                <c:pt idx="10">
                  <c:v>1292.2204589999999</c:v>
                </c:pt>
                <c:pt idx="11">
                  <c:v>1241.784058</c:v>
                </c:pt>
                <c:pt idx="12">
                  <c:v>1230.6473390000001</c:v>
                </c:pt>
                <c:pt idx="13">
                  <c:v>1236.254639</c:v>
                </c:pt>
                <c:pt idx="14">
                  <c:v>1243.7470699999999</c:v>
                </c:pt>
                <c:pt idx="15">
                  <c:v>1317.8745120000001</c:v>
                </c:pt>
                <c:pt idx="16">
                  <c:v>1350.857544</c:v>
                </c:pt>
                <c:pt idx="17">
                  <c:v>1401.118164</c:v>
                </c:pt>
                <c:pt idx="18">
                  <c:v>1425.772217</c:v>
                </c:pt>
                <c:pt idx="19">
                  <c:v>1436.9135739999999</c:v>
                </c:pt>
                <c:pt idx="20">
                  <c:v>1457.19165</c:v>
                </c:pt>
                <c:pt idx="21">
                  <c:v>1428.5913089999999</c:v>
                </c:pt>
                <c:pt idx="22">
                  <c:v>1418.818481</c:v>
                </c:pt>
                <c:pt idx="23">
                  <c:v>1433.6538089999999</c:v>
                </c:pt>
                <c:pt idx="24">
                  <c:v>1456.2620850000001</c:v>
                </c:pt>
                <c:pt idx="25">
                  <c:v>1477.610107</c:v>
                </c:pt>
                <c:pt idx="26">
                  <c:v>1484.1282960000001</c:v>
                </c:pt>
                <c:pt idx="27">
                  <c:v>1482.8325199999999</c:v>
                </c:pt>
                <c:pt idx="28">
                  <c:v>1487.2667240000001</c:v>
                </c:pt>
                <c:pt idx="29">
                  <c:v>1483.706177</c:v>
                </c:pt>
                <c:pt idx="30">
                  <c:v>1467.538086</c:v>
                </c:pt>
                <c:pt idx="31">
                  <c:v>1450.5985109999999</c:v>
                </c:pt>
                <c:pt idx="32">
                  <c:v>1427.986328</c:v>
                </c:pt>
                <c:pt idx="33">
                  <c:v>1411.096313</c:v>
                </c:pt>
                <c:pt idx="34">
                  <c:v>1380.861328</c:v>
                </c:pt>
                <c:pt idx="35">
                  <c:v>1393.242798</c:v>
                </c:pt>
                <c:pt idx="36">
                  <c:v>1402.071899</c:v>
                </c:pt>
                <c:pt idx="37">
                  <c:v>1385.6577150000001</c:v>
                </c:pt>
                <c:pt idx="38">
                  <c:v>1309.541504</c:v>
                </c:pt>
                <c:pt idx="39">
                  <c:v>1297.873047</c:v>
                </c:pt>
                <c:pt idx="40">
                  <c:v>1302.4099120000001</c:v>
                </c:pt>
              </c:numCache>
            </c:numRef>
          </c:val>
        </c:ser>
        <c:ser>
          <c:idx val="1"/>
          <c:order val="2"/>
          <c:tx>
            <c:strRef>
              <c:f>LDV!$C$29</c:f>
              <c:strCache>
                <c:ptCount val="1"/>
                <c:pt idx="0">
                  <c:v>Diesel</c:v>
                </c:pt>
              </c:strCache>
            </c:strRef>
          </c:tx>
          <c:spPr>
            <a:solidFill>
              <a:schemeClr val="accent2"/>
            </a:solidFill>
            <a:ln w="25400">
              <a:noFill/>
            </a:ln>
            <a:effectLst/>
          </c:spPr>
          <c:val>
            <c:numRef>
              <c:f>LDV!$N$29:$BB$29</c:f>
              <c:numCache>
                <c:formatCode>General</c:formatCode>
                <c:ptCount val="41"/>
                <c:pt idx="0">
                  <c:v>175.41784699999999</c:v>
                </c:pt>
                <c:pt idx="1">
                  <c:v>138.60644500000001</c:v>
                </c:pt>
                <c:pt idx="2">
                  <c:v>249.92036400000001</c:v>
                </c:pt>
                <c:pt idx="3">
                  <c:v>270.56817599999999</c:v>
                </c:pt>
                <c:pt idx="4">
                  <c:v>183.83523600000001</c:v>
                </c:pt>
                <c:pt idx="5">
                  <c:v>111.65033</c:v>
                </c:pt>
                <c:pt idx="6">
                  <c:v>35.910172000000003</c:v>
                </c:pt>
                <c:pt idx="7">
                  <c:v>66.189125000000004</c:v>
                </c:pt>
                <c:pt idx="8">
                  <c:v>101.625626</c:v>
                </c:pt>
                <c:pt idx="9">
                  <c:v>176.284515</c:v>
                </c:pt>
                <c:pt idx="10">
                  <c:v>287.38998400000003</c:v>
                </c:pt>
                <c:pt idx="11">
                  <c:v>301.77761800000002</c:v>
                </c:pt>
                <c:pt idx="12">
                  <c:v>323.629211</c:v>
                </c:pt>
                <c:pt idx="13">
                  <c:v>345.56664999999998</c:v>
                </c:pt>
                <c:pt idx="14">
                  <c:v>359.33871499999998</c:v>
                </c:pt>
                <c:pt idx="15">
                  <c:v>368.12316900000002</c:v>
                </c:pt>
                <c:pt idx="16">
                  <c:v>394.49707000000001</c:v>
                </c:pt>
                <c:pt idx="17">
                  <c:v>416.68487499999998</c:v>
                </c:pt>
                <c:pt idx="18">
                  <c:v>447.22906499999999</c:v>
                </c:pt>
                <c:pt idx="19">
                  <c:v>459.90426600000001</c:v>
                </c:pt>
                <c:pt idx="20">
                  <c:v>469.47885100000002</c:v>
                </c:pt>
                <c:pt idx="21">
                  <c:v>469.44070399999998</c:v>
                </c:pt>
                <c:pt idx="22">
                  <c:v>460.73739599999999</c:v>
                </c:pt>
                <c:pt idx="23">
                  <c:v>446.15096999999997</c:v>
                </c:pt>
                <c:pt idx="24">
                  <c:v>443.69918799999999</c:v>
                </c:pt>
                <c:pt idx="25">
                  <c:v>433.43521099999998</c:v>
                </c:pt>
                <c:pt idx="26">
                  <c:v>423.31527699999998</c:v>
                </c:pt>
                <c:pt idx="27">
                  <c:v>412.70816000000002</c:v>
                </c:pt>
                <c:pt idx="28">
                  <c:v>406.828033</c:v>
                </c:pt>
                <c:pt idx="29">
                  <c:v>401.35098299999999</c:v>
                </c:pt>
                <c:pt idx="30">
                  <c:v>396.87265000000002</c:v>
                </c:pt>
                <c:pt idx="31">
                  <c:v>392.432526</c:v>
                </c:pt>
                <c:pt idx="32">
                  <c:v>390.92373700000002</c:v>
                </c:pt>
                <c:pt idx="33">
                  <c:v>389.40792800000003</c:v>
                </c:pt>
                <c:pt idx="34">
                  <c:v>391.39456200000001</c:v>
                </c:pt>
                <c:pt idx="35">
                  <c:v>389.71630900000002</c:v>
                </c:pt>
                <c:pt idx="36">
                  <c:v>387.07171599999998</c:v>
                </c:pt>
                <c:pt idx="37">
                  <c:v>386.92724600000003</c:v>
                </c:pt>
                <c:pt idx="38">
                  <c:v>387.23223899999999</c:v>
                </c:pt>
                <c:pt idx="39">
                  <c:v>393.80020100000002</c:v>
                </c:pt>
                <c:pt idx="40">
                  <c:v>394.05166600000001</c:v>
                </c:pt>
              </c:numCache>
            </c:numRef>
          </c:val>
        </c:ser>
        <c:ser>
          <c:idx val="2"/>
          <c:order val="3"/>
          <c:tx>
            <c:strRef>
              <c:f>LDV!$C$30</c:f>
              <c:strCache>
                <c:ptCount val="1"/>
                <c:pt idx="0">
                  <c:v>Battery Electric</c:v>
                </c:pt>
              </c:strCache>
            </c:strRef>
          </c:tx>
          <c:spPr>
            <a:solidFill>
              <a:schemeClr val="accent3"/>
            </a:solidFill>
            <a:ln w="25400">
              <a:noFill/>
            </a:ln>
            <a:effectLst/>
          </c:spPr>
          <c:val>
            <c:numRef>
              <c:f>LDV!$N$30:$BB$30</c:f>
              <c:numCache>
                <c:formatCode>General</c:formatCode>
                <c:ptCount val="41"/>
                <c:pt idx="0">
                  <c:v>1.257066</c:v>
                </c:pt>
                <c:pt idx="1">
                  <c:v>9.5242509999999996</c:v>
                </c:pt>
                <c:pt idx="2">
                  <c:v>16.384305999999999</c:v>
                </c:pt>
                <c:pt idx="3">
                  <c:v>94.214202999999998</c:v>
                </c:pt>
                <c:pt idx="4">
                  <c:v>34.127510000000001</c:v>
                </c:pt>
                <c:pt idx="5">
                  <c:v>72.295601000000005</c:v>
                </c:pt>
                <c:pt idx="6">
                  <c:v>64.180533999999994</c:v>
                </c:pt>
                <c:pt idx="7">
                  <c:v>66.310028000000003</c:v>
                </c:pt>
                <c:pt idx="8">
                  <c:v>110.56688699999999</c:v>
                </c:pt>
                <c:pt idx="9">
                  <c:v>202.459091</c:v>
                </c:pt>
                <c:pt idx="10">
                  <c:v>329.14679000000001</c:v>
                </c:pt>
                <c:pt idx="11">
                  <c:v>442.97653200000002</c:v>
                </c:pt>
                <c:pt idx="12">
                  <c:v>547.449341</c:v>
                </c:pt>
                <c:pt idx="13">
                  <c:v>641.67285200000003</c:v>
                </c:pt>
                <c:pt idx="14">
                  <c:v>721.95562700000005</c:v>
                </c:pt>
                <c:pt idx="15">
                  <c:v>864.74060099999997</c:v>
                </c:pt>
                <c:pt idx="16">
                  <c:v>920.05206299999998</c:v>
                </c:pt>
                <c:pt idx="17">
                  <c:v>970.42230199999995</c:v>
                </c:pt>
                <c:pt idx="18">
                  <c:v>1031.4646</c:v>
                </c:pt>
                <c:pt idx="19">
                  <c:v>1091.8118899999999</c:v>
                </c:pt>
                <c:pt idx="20">
                  <c:v>1146.6649170000001</c:v>
                </c:pt>
                <c:pt idx="21">
                  <c:v>1210.64624</c:v>
                </c:pt>
                <c:pt idx="22">
                  <c:v>1266.116577</c:v>
                </c:pt>
                <c:pt idx="23">
                  <c:v>1326.420044</c:v>
                </c:pt>
                <c:pt idx="24">
                  <c:v>1395.4316409999999</c:v>
                </c:pt>
                <c:pt idx="25">
                  <c:v>1458.466919</c:v>
                </c:pt>
                <c:pt idx="26">
                  <c:v>1518.247314</c:v>
                </c:pt>
                <c:pt idx="27">
                  <c:v>1583.970703</c:v>
                </c:pt>
                <c:pt idx="28">
                  <c:v>1645.1595460000001</c:v>
                </c:pt>
                <c:pt idx="29">
                  <c:v>1704.0498050000001</c:v>
                </c:pt>
                <c:pt idx="30">
                  <c:v>1760.80249</c:v>
                </c:pt>
                <c:pt idx="31">
                  <c:v>1808.8428960000001</c:v>
                </c:pt>
                <c:pt idx="32">
                  <c:v>1853.1214600000001</c:v>
                </c:pt>
                <c:pt idx="33">
                  <c:v>1902.2810059999999</c:v>
                </c:pt>
                <c:pt idx="34">
                  <c:v>1956.384888</c:v>
                </c:pt>
                <c:pt idx="35">
                  <c:v>2009.3891599999999</c:v>
                </c:pt>
                <c:pt idx="36">
                  <c:v>2053.7128910000001</c:v>
                </c:pt>
                <c:pt idx="37">
                  <c:v>2105.850586</c:v>
                </c:pt>
                <c:pt idx="38">
                  <c:v>2148.6933589999999</c:v>
                </c:pt>
                <c:pt idx="39">
                  <c:v>2206.9116210000002</c:v>
                </c:pt>
                <c:pt idx="40">
                  <c:v>2269.3244629999999</c:v>
                </c:pt>
              </c:numCache>
            </c:numRef>
          </c:val>
        </c:ser>
        <c:ser>
          <c:idx val="3"/>
          <c:order val="4"/>
          <c:tx>
            <c:strRef>
              <c:f>LDV!$C$31</c:f>
              <c:strCache>
                <c:ptCount val="1"/>
                <c:pt idx="0">
                  <c:v>PHEV</c:v>
                </c:pt>
              </c:strCache>
            </c:strRef>
          </c:tx>
          <c:spPr>
            <a:solidFill>
              <a:schemeClr val="accent4"/>
            </a:solidFill>
            <a:ln w="25400">
              <a:noFill/>
            </a:ln>
            <a:effectLst/>
          </c:spPr>
          <c:val>
            <c:numRef>
              <c:f>LDV!$N$31:$BB$31</c:f>
              <c:numCache>
                <c:formatCode>General</c:formatCode>
                <c:ptCount val="41"/>
                <c:pt idx="0">
                  <c:v>0</c:v>
                </c:pt>
                <c:pt idx="1">
                  <c:v>9.9803669999999993</c:v>
                </c:pt>
                <c:pt idx="2">
                  <c:v>52.160881000000003</c:v>
                </c:pt>
                <c:pt idx="3">
                  <c:v>81.176085999999998</c:v>
                </c:pt>
                <c:pt idx="4">
                  <c:v>62.650084999999997</c:v>
                </c:pt>
                <c:pt idx="5">
                  <c:v>78.420806999999996</c:v>
                </c:pt>
                <c:pt idx="6">
                  <c:v>85.267548000000005</c:v>
                </c:pt>
                <c:pt idx="7">
                  <c:v>85.478127000000001</c:v>
                </c:pt>
                <c:pt idx="8">
                  <c:v>82.810387000000006</c:v>
                </c:pt>
                <c:pt idx="9">
                  <c:v>91.906609000000003</c:v>
                </c:pt>
                <c:pt idx="10">
                  <c:v>131.39901699999999</c:v>
                </c:pt>
                <c:pt idx="11">
                  <c:v>161.34330700000001</c:v>
                </c:pt>
                <c:pt idx="12">
                  <c:v>157.14604199999999</c:v>
                </c:pt>
                <c:pt idx="13">
                  <c:v>186.12915000000001</c:v>
                </c:pt>
                <c:pt idx="14">
                  <c:v>210.610962</c:v>
                </c:pt>
                <c:pt idx="15">
                  <c:v>234.977341</c:v>
                </c:pt>
                <c:pt idx="16">
                  <c:v>239.05392499999999</c:v>
                </c:pt>
                <c:pt idx="17">
                  <c:v>239.440933</c:v>
                </c:pt>
                <c:pt idx="18">
                  <c:v>248.02098100000001</c:v>
                </c:pt>
                <c:pt idx="19">
                  <c:v>261.47512799999998</c:v>
                </c:pt>
                <c:pt idx="20">
                  <c:v>273.54482999999999</c:v>
                </c:pt>
                <c:pt idx="21">
                  <c:v>280.02380399999998</c:v>
                </c:pt>
                <c:pt idx="22">
                  <c:v>285.56924400000003</c:v>
                </c:pt>
                <c:pt idx="23">
                  <c:v>289.86587500000002</c:v>
                </c:pt>
                <c:pt idx="24">
                  <c:v>295.27789300000001</c:v>
                </c:pt>
                <c:pt idx="25">
                  <c:v>298.94345099999998</c:v>
                </c:pt>
                <c:pt idx="26">
                  <c:v>303.10266100000001</c:v>
                </c:pt>
                <c:pt idx="27">
                  <c:v>307.49307299999998</c:v>
                </c:pt>
                <c:pt idx="28">
                  <c:v>310.05007899999998</c:v>
                </c:pt>
                <c:pt idx="29">
                  <c:v>312.81369000000001</c:v>
                </c:pt>
                <c:pt idx="30">
                  <c:v>316.865295</c:v>
                </c:pt>
                <c:pt idx="31">
                  <c:v>319.798157</c:v>
                </c:pt>
                <c:pt idx="32">
                  <c:v>322.58975199999998</c:v>
                </c:pt>
                <c:pt idx="33">
                  <c:v>325.458618</c:v>
                </c:pt>
                <c:pt idx="34">
                  <c:v>329.70196499999997</c:v>
                </c:pt>
                <c:pt idx="35">
                  <c:v>334.07092299999999</c:v>
                </c:pt>
                <c:pt idx="36">
                  <c:v>337.284515</c:v>
                </c:pt>
                <c:pt idx="37">
                  <c:v>341.88119499999999</c:v>
                </c:pt>
                <c:pt idx="38">
                  <c:v>345.17880200000002</c:v>
                </c:pt>
                <c:pt idx="39">
                  <c:v>350.13507099999998</c:v>
                </c:pt>
                <c:pt idx="40">
                  <c:v>355.921021</c:v>
                </c:pt>
              </c:numCache>
            </c:numRef>
          </c:val>
        </c:ser>
        <c:ser>
          <c:idx val="5"/>
          <c:order val="5"/>
          <c:tx>
            <c:strRef>
              <c:f>LDV!$C$32</c:f>
              <c:strCache>
                <c:ptCount val="1"/>
                <c:pt idx="0">
                  <c:v>Hybrid Electric</c:v>
                </c:pt>
              </c:strCache>
            </c:strRef>
          </c:tx>
          <c:spPr>
            <a:solidFill>
              <a:schemeClr val="accent6"/>
            </a:solidFill>
            <a:ln w="25400">
              <a:noFill/>
            </a:ln>
            <a:effectLst/>
          </c:spPr>
          <c:val>
            <c:numRef>
              <c:f>LDV!$N$32:$BB$32</c:f>
              <c:numCache>
                <c:formatCode>General</c:formatCode>
                <c:ptCount val="41"/>
                <c:pt idx="0">
                  <c:v>304.651703</c:v>
                </c:pt>
                <c:pt idx="1">
                  <c:v>308.20049999999998</c:v>
                </c:pt>
                <c:pt idx="2">
                  <c:v>454.16924999999998</c:v>
                </c:pt>
                <c:pt idx="3">
                  <c:v>549.81304899999998</c:v>
                </c:pt>
                <c:pt idx="4">
                  <c:v>461.98788500000001</c:v>
                </c:pt>
                <c:pt idx="5">
                  <c:v>456.21621699999997</c:v>
                </c:pt>
                <c:pt idx="6">
                  <c:v>334.82424900000001</c:v>
                </c:pt>
                <c:pt idx="7">
                  <c:v>469.71343999999999</c:v>
                </c:pt>
                <c:pt idx="8">
                  <c:v>535.07257100000004</c:v>
                </c:pt>
                <c:pt idx="9">
                  <c:v>552.03363000000002</c:v>
                </c:pt>
                <c:pt idx="10">
                  <c:v>584.28411900000003</c:v>
                </c:pt>
                <c:pt idx="11">
                  <c:v>600.04821800000002</c:v>
                </c:pt>
                <c:pt idx="12">
                  <c:v>618.82665999999995</c:v>
                </c:pt>
                <c:pt idx="13">
                  <c:v>641.95721400000002</c:v>
                </c:pt>
                <c:pt idx="14">
                  <c:v>667.59191899999996</c:v>
                </c:pt>
                <c:pt idx="15">
                  <c:v>662.41577099999995</c:v>
                </c:pt>
                <c:pt idx="16">
                  <c:v>680.9375</c:v>
                </c:pt>
                <c:pt idx="17">
                  <c:v>700.76238999999998</c:v>
                </c:pt>
                <c:pt idx="18">
                  <c:v>721.76000999999997</c:v>
                </c:pt>
                <c:pt idx="19">
                  <c:v>737.66253700000004</c:v>
                </c:pt>
                <c:pt idx="20">
                  <c:v>753.07769800000005</c:v>
                </c:pt>
                <c:pt idx="21">
                  <c:v>768.59960899999999</c:v>
                </c:pt>
                <c:pt idx="22">
                  <c:v>775.177368</c:v>
                </c:pt>
                <c:pt idx="23">
                  <c:v>777.41406199999994</c:v>
                </c:pt>
                <c:pt idx="24">
                  <c:v>782.76422100000002</c:v>
                </c:pt>
                <c:pt idx="25">
                  <c:v>785.96307400000001</c:v>
                </c:pt>
                <c:pt idx="26">
                  <c:v>789.08081100000004</c:v>
                </c:pt>
                <c:pt idx="27">
                  <c:v>794.08349599999997</c:v>
                </c:pt>
                <c:pt idx="28">
                  <c:v>801.15368699999999</c:v>
                </c:pt>
                <c:pt idx="29">
                  <c:v>809.36560099999997</c:v>
                </c:pt>
                <c:pt idx="30">
                  <c:v>816.24340800000004</c:v>
                </c:pt>
                <c:pt idx="31">
                  <c:v>824.85955799999999</c:v>
                </c:pt>
                <c:pt idx="32">
                  <c:v>828.84814500000005</c:v>
                </c:pt>
                <c:pt idx="33">
                  <c:v>834.95715299999995</c:v>
                </c:pt>
                <c:pt idx="34">
                  <c:v>842.63470500000005</c:v>
                </c:pt>
                <c:pt idx="35">
                  <c:v>849.12634300000002</c:v>
                </c:pt>
                <c:pt idx="36">
                  <c:v>852.71374500000002</c:v>
                </c:pt>
                <c:pt idx="37">
                  <c:v>855.973389</c:v>
                </c:pt>
                <c:pt idx="38">
                  <c:v>853.61908000000005</c:v>
                </c:pt>
                <c:pt idx="39">
                  <c:v>858.30413799999997</c:v>
                </c:pt>
                <c:pt idx="40">
                  <c:v>861.855591</c:v>
                </c:pt>
              </c:numCache>
            </c:numRef>
          </c:val>
        </c:ser>
        <c:ser>
          <c:idx val="6"/>
          <c:order val="6"/>
          <c:tx>
            <c:strRef>
              <c:f>LDV!$C$35</c:f>
              <c:strCache>
                <c:ptCount val="1"/>
                <c:pt idx="0">
                  <c:v>Other</c:v>
                </c:pt>
              </c:strCache>
            </c:strRef>
          </c:tx>
          <c:spPr>
            <a:solidFill>
              <a:schemeClr val="accent1">
                <a:lumMod val="60000"/>
              </a:schemeClr>
            </a:solidFill>
            <a:ln w="25400">
              <a:noFill/>
            </a:ln>
            <a:effectLst/>
          </c:spPr>
          <c:val>
            <c:numRef>
              <c:f>LDV!$N$35:$BB$35</c:f>
              <c:numCache>
                <c:formatCode>General</c:formatCode>
                <c:ptCount val="41"/>
                <c:pt idx="0">
                  <c:v>59.161839000000001</c:v>
                </c:pt>
                <c:pt idx="1">
                  <c:v>58.567985999999998</c:v>
                </c:pt>
                <c:pt idx="2">
                  <c:v>69.120106000000007</c:v>
                </c:pt>
                <c:pt idx="3">
                  <c:v>63.884014000000001</c:v>
                </c:pt>
                <c:pt idx="4">
                  <c:v>83.388652999999991</c:v>
                </c:pt>
                <c:pt idx="5">
                  <c:v>88.443183000000005</c:v>
                </c:pt>
                <c:pt idx="6">
                  <c:v>104.92242300000001</c:v>
                </c:pt>
                <c:pt idx="7">
                  <c:v>102.824585</c:v>
                </c:pt>
                <c:pt idx="8">
                  <c:v>90.311969999999988</c:v>
                </c:pt>
                <c:pt idx="9">
                  <c:v>96.950310999999999</c:v>
                </c:pt>
                <c:pt idx="10">
                  <c:v>104.288416</c:v>
                </c:pt>
                <c:pt idx="11">
                  <c:v>111.96790299999999</c:v>
                </c:pt>
                <c:pt idx="12">
                  <c:v>118.90279</c:v>
                </c:pt>
                <c:pt idx="13">
                  <c:v>124.829018</c:v>
                </c:pt>
                <c:pt idx="14">
                  <c:v>133.29270600000001</c:v>
                </c:pt>
                <c:pt idx="15">
                  <c:v>141.72211799999999</c:v>
                </c:pt>
                <c:pt idx="16">
                  <c:v>142.33670799999999</c:v>
                </c:pt>
                <c:pt idx="17">
                  <c:v>140.749954</c:v>
                </c:pt>
                <c:pt idx="18">
                  <c:v>141.07153299999999</c:v>
                </c:pt>
                <c:pt idx="19">
                  <c:v>141.536068</c:v>
                </c:pt>
                <c:pt idx="20">
                  <c:v>142.162609</c:v>
                </c:pt>
                <c:pt idx="21">
                  <c:v>142.40420599999999</c:v>
                </c:pt>
                <c:pt idx="22">
                  <c:v>142.400226</c:v>
                </c:pt>
                <c:pt idx="23">
                  <c:v>142.240227</c:v>
                </c:pt>
                <c:pt idx="24">
                  <c:v>142.80348900000001</c:v>
                </c:pt>
                <c:pt idx="25">
                  <c:v>143.01794799999999</c:v>
                </c:pt>
                <c:pt idx="26">
                  <c:v>143.51782599999999</c:v>
                </c:pt>
                <c:pt idx="27">
                  <c:v>143.74432400000001</c:v>
                </c:pt>
                <c:pt idx="28">
                  <c:v>144.08535799999999</c:v>
                </c:pt>
                <c:pt idx="29">
                  <c:v>144.55534699999998</c:v>
                </c:pt>
                <c:pt idx="30">
                  <c:v>145.20053099999998</c:v>
                </c:pt>
                <c:pt idx="31">
                  <c:v>146.00933900000001</c:v>
                </c:pt>
                <c:pt idx="32">
                  <c:v>146.709801</c:v>
                </c:pt>
                <c:pt idx="33">
                  <c:v>147.712006</c:v>
                </c:pt>
                <c:pt idx="34">
                  <c:v>149.23398299999999</c:v>
                </c:pt>
                <c:pt idx="35">
                  <c:v>150.77016800000001</c:v>
                </c:pt>
                <c:pt idx="36">
                  <c:v>152.076325</c:v>
                </c:pt>
                <c:pt idx="37">
                  <c:v>153.43150700000001</c:v>
                </c:pt>
                <c:pt idx="38">
                  <c:v>153.92922200000001</c:v>
                </c:pt>
                <c:pt idx="39">
                  <c:v>155.673485</c:v>
                </c:pt>
                <c:pt idx="40">
                  <c:v>157.46251699999999</c:v>
                </c:pt>
              </c:numCache>
            </c:numRef>
          </c:val>
        </c:ser>
        <c:dLbls>
          <c:showLegendKey val="0"/>
          <c:showVal val="0"/>
          <c:showCatName val="0"/>
          <c:showSerName val="0"/>
          <c:showPercent val="0"/>
          <c:showBubbleSize val="0"/>
        </c:dLbls>
        <c:axId val="267698144"/>
        <c:axId val="267698704"/>
      </c:areaChart>
      <c:catAx>
        <c:axId val="267698144"/>
        <c:scaling>
          <c:orientation val="minMax"/>
          <c:min val="1"/>
        </c:scaling>
        <c:delete val="0"/>
        <c:axPos val="b"/>
        <c:numFmt formatCode="yyyy"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7698704"/>
        <c:crosses val="autoZero"/>
        <c:auto val="1"/>
        <c:lblAlgn val="ctr"/>
        <c:lblOffset val="100"/>
        <c:tickLblSkip val="10"/>
        <c:tickMarkSkip val="10"/>
        <c:noMultiLvlLbl val="1"/>
      </c:catAx>
      <c:valAx>
        <c:axId val="2676987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7698144"/>
        <c:crossesAt val="8"/>
        <c:crossBetween val="midCat"/>
        <c:dispUnits>
          <c:builtInUnit val="thousands"/>
        </c:dispUnits>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8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5475357247011"/>
          <c:y val="0.15935185185185186"/>
          <c:w val="0.78131561679790029"/>
          <c:h val="0.73888888888888893"/>
        </c:manualLayout>
      </c:layout>
      <c:lineChart>
        <c:grouping val="standard"/>
        <c:varyColors val="0"/>
        <c:ser>
          <c:idx val="1"/>
          <c:order val="0"/>
          <c:tx>
            <c:strRef>
              <c:f>LDV!$B$39</c:f>
              <c:strCache>
                <c:ptCount val="1"/>
                <c:pt idx="0">
                  <c:v>new passenger cars share</c:v>
                </c:pt>
              </c:strCache>
            </c:strRef>
          </c:tx>
          <c:spPr>
            <a:ln w="28575" cap="rnd">
              <a:solidFill>
                <a:schemeClr val="accent1"/>
              </a:solidFill>
              <a:round/>
            </a:ln>
            <a:effectLst/>
          </c:spPr>
          <c:marker>
            <c:symbol val="none"/>
          </c:marker>
          <c:cat>
            <c:numRef>
              <c:f>LDV!$N$2:$BB$2</c:f>
              <c:numCache>
                <c:formatCode>m/d/yyyy</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LDV!$N$39:$BB$39</c:f>
              <c:numCache>
                <c:formatCode>0.00</c:formatCode>
                <c:ptCount val="41"/>
                <c:pt idx="0">
                  <c:v>0.53843100426629209</c:v>
                </c:pt>
                <c:pt idx="1">
                  <c:v>0.57788700311958896</c:v>
                </c:pt>
                <c:pt idx="2">
                  <c:v>0.6376027130725751</c:v>
                </c:pt>
                <c:pt idx="3">
                  <c:v>0.63722585268490672</c:v>
                </c:pt>
                <c:pt idx="4">
                  <c:v>0.595209579500106</c:v>
                </c:pt>
                <c:pt idx="5">
                  <c:v>0.57355835268473354</c:v>
                </c:pt>
                <c:pt idx="6">
                  <c:v>0.55308887886492619</c:v>
                </c:pt>
                <c:pt idx="7">
                  <c:v>0.54418565533044649</c:v>
                </c:pt>
                <c:pt idx="8">
                  <c:v>0.5344095279344816</c:v>
                </c:pt>
                <c:pt idx="9">
                  <c:v>0.5310305908444487</c:v>
                </c:pt>
                <c:pt idx="10">
                  <c:v>0.54975864489787163</c:v>
                </c:pt>
                <c:pt idx="11">
                  <c:v>0.56028472401188145</c:v>
                </c:pt>
                <c:pt idx="12">
                  <c:v>0.56462975135344107</c:v>
                </c:pt>
                <c:pt idx="13">
                  <c:v>0.56857866255198186</c:v>
                </c:pt>
                <c:pt idx="14">
                  <c:v>0.57240523493390316</c:v>
                </c:pt>
                <c:pt idx="15">
                  <c:v>0.57318070420611011</c:v>
                </c:pt>
                <c:pt idx="16">
                  <c:v>0.57157241215064758</c:v>
                </c:pt>
                <c:pt idx="17">
                  <c:v>0.57567792694047348</c:v>
                </c:pt>
                <c:pt idx="18">
                  <c:v>0.57936083617548484</c:v>
                </c:pt>
                <c:pt idx="19">
                  <c:v>0.58293449989487767</c:v>
                </c:pt>
                <c:pt idx="20">
                  <c:v>0.58502401338010557</c:v>
                </c:pt>
                <c:pt idx="21">
                  <c:v>0.58798021321642857</c:v>
                </c:pt>
                <c:pt idx="22">
                  <c:v>0.58978184275308532</c:v>
                </c:pt>
                <c:pt idx="23">
                  <c:v>0.59120954711438944</c:v>
                </c:pt>
                <c:pt idx="24">
                  <c:v>0.59298089808474441</c:v>
                </c:pt>
                <c:pt idx="25">
                  <c:v>0.59413010656777654</c:v>
                </c:pt>
                <c:pt idx="26">
                  <c:v>0.59488602805701718</c:v>
                </c:pt>
                <c:pt idx="27">
                  <c:v>0.5973517132010151</c:v>
                </c:pt>
                <c:pt idx="28">
                  <c:v>0.59839235006659064</c:v>
                </c:pt>
                <c:pt idx="29">
                  <c:v>0.5994458675074299</c:v>
                </c:pt>
                <c:pt idx="30">
                  <c:v>0.60059274119798822</c:v>
                </c:pt>
                <c:pt idx="31">
                  <c:v>0.6014224198218181</c:v>
                </c:pt>
                <c:pt idx="32">
                  <c:v>0.6021090334684126</c:v>
                </c:pt>
                <c:pt idx="33">
                  <c:v>0.60243612299318594</c:v>
                </c:pt>
                <c:pt idx="34">
                  <c:v>0.60262658480348574</c:v>
                </c:pt>
                <c:pt idx="35">
                  <c:v>0.60273770874378985</c:v>
                </c:pt>
                <c:pt idx="36">
                  <c:v>0.60186764210109256</c:v>
                </c:pt>
                <c:pt idx="37">
                  <c:v>0.60154364115098868</c:v>
                </c:pt>
                <c:pt idx="38">
                  <c:v>0.60146102159570647</c:v>
                </c:pt>
                <c:pt idx="39">
                  <c:v>0.60072741314821188</c:v>
                </c:pt>
                <c:pt idx="40">
                  <c:v>0.60015166067481085</c:v>
                </c:pt>
              </c:numCache>
            </c:numRef>
          </c:val>
          <c:smooth val="0"/>
        </c:ser>
        <c:ser>
          <c:idx val="0"/>
          <c:order val="1"/>
          <c:tx>
            <c:strRef>
              <c:f>LDV!$B$40</c:f>
              <c:strCache>
                <c:ptCount val="1"/>
                <c:pt idx="0">
                  <c:v>new light trucks share</c:v>
                </c:pt>
              </c:strCache>
            </c:strRef>
          </c:tx>
          <c:spPr>
            <a:ln w="28575" cap="rnd">
              <a:solidFill>
                <a:schemeClr val="tx2"/>
              </a:solidFill>
              <a:round/>
            </a:ln>
            <a:effectLst/>
          </c:spPr>
          <c:marker>
            <c:symbol val="none"/>
          </c:marker>
          <c:cat>
            <c:numRef>
              <c:f>LDV!$N$2:$BB$2</c:f>
              <c:numCache>
                <c:formatCode>m/d/yyyy</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LDV!$N$40:$BB$40</c:f>
              <c:numCache>
                <c:formatCode>0.00</c:formatCode>
                <c:ptCount val="41"/>
                <c:pt idx="0">
                  <c:v>0.46156899564109682</c:v>
                </c:pt>
                <c:pt idx="1">
                  <c:v>0.42211303702086805</c:v>
                </c:pt>
                <c:pt idx="2">
                  <c:v>0.36239732261009633</c:v>
                </c:pt>
                <c:pt idx="3">
                  <c:v>0.36277414731509328</c:v>
                </c:pt>
                <c:pt idx="4">
                  <c:v>0.40479042043443347</c:v>
                </c:pt>
                <c:pt idx="5">
                  <c:v>0.42644167735730781</c:v>
                </c:pt>
                <c:pt idx="6">
                  <c:v>0.44691109109434268</c:v>
                </c:pt>
                <c:pt idx="7">
                  <c:v>0.45581434466955356</c:v>
                </c:pt>
                <c:pt idx="8">
                  <c:v>0.46559047206551835</c:v>
                </c:pt>
                <c:pt idx="9">
                  <c:v>0.46896937869220595</c:v>
                </c:pt>
                <c:pt idx="10">
                  <c:v>0.45024135516474184</c:v>
                </c:pt>
                <c:pt idx="11">
                  <c:v>0.43971527605223643</c:v>
                </c:pt>
                <c:pt idx="12">
                  <c:v>0.43537024864655899</c:v>
                </c:pt>
                <c:pt idx="13">
                  <c:v>0.43142136851101853</c:v>
                </c:pt>
                <c:pt idx="14">
                  <c:v>0.42759476506609684</c:v>
                </c:pt>
                <c:pt idx="15">
                  <c:v>0.42681926501843231</c:v>
                </c:pt>
                <c:pt idx="16">
                  <c:v>0.42842758784935236</c:v>
                </c:pt>
                <c:pt idx="17">
                  <c:v>0.42432204263629303</c:v>
                </c:pt>
                <c:pt idx="18">
                  <c:v>0.42063916382451516</c:v>
                </c:pt>
                <c:pt idx="19">
                  <c:v>0.41706550004352827</c:v>
                </c:pt>
                <c:pt idx="20">
                  <c:v>0.41497598661989449</c:v>
                </c:pt>
                <c:pt idx="21">
                  <c:v>0.41201975700565679</c:v>
                </c:pt>
                <c:pt idx="22">
                  <c:v>0.41021815724691463</c:v>
                </c:pt>
                <c:pt idx="23">
                  <c:v>0.40879045288561044</c:v>
                </c:pt>
                <c:pt idx="24">
                  <c:v>0.40701907203846316</c:v>
                </c:pt>
                <c:pt idx="25">
                  <c:v>0.40586989343222363</c:v>
                </c:pt>
                <c:pt idx="26">
                  <c:v>0.40511397200381088</c:v>
                </c:pt>
                <c:pt idx="27">
                  <c:v>0.4026482867989849</c:v>
                </c:pt>
                <c:pt idx="28">
                  <c:v>0.40160767935622416</c:v>
                </c:pt>
                <c:pt idx="29">
                  <c:v>0.40055407424461542</c:v>
                </c:pt>
                <c:pt idx="30">
                  <c:v>0.39940720092397658</c:v>
                </c:pt>
                <c:pt idx="31">
                  <c:v>0.39857758023695011</c:v>
                </c:pt>
                <c:pt idx="32">
                  <c:v>0.3978909094400308</c:v>
                </c:pt>
                <c:pt idx="33">
                  <c:v>0.39756387700681417</c:v>
                </c:pt>
                <c:pt idx="34">
                  <c:v>0.39737335924931716</c:v>
                </c:pt>
                <c:pt idx="35">
                  <c:v>0.39726231896767034</c:v>
                </c:pt>
                <c:pt idx="36">
                  <c:v>0.39813233049228602</c:v>
                </c:pt>
                <c:pt idx="37">
                  <c:v>0.39845630440944435</c:v>
                </c:pt>
                <c:pt idx="38">
                  <c:v>0.39853897840429359</c:v>
                </c:pt>
                <c:pt idx="39">
                  <c:v>0.39927258685178824</c:v>
                </c:pt>
                <c:pt idx="40">
                  <c:v>0.39984831254923664</c:v>
                </c:pt>
              </c:numCache>
            </c:numRef>
          </c:val>
          <c:smooth val="0"/>
        </c:ser>
        <c:dLbls>
          <c:showLegendKey val="0"/>
          <c:showVal val="0"/>
          <c:showCatName val="0"/>
          <c:showSerName val="0"/>
          <c:showPercent val="0"/>
          <c:showBubbleSize val="0"/>
        </c:dLbls>
        <c:smooth val="0"/>
        <c:axId val="267701504"/>
        <c:axId val="267702064"/>
      </c:lineChart>
      <c:dateAx>
        <c:axId val="267701504"/>
        <c:scaling>
          <c:orientation val="minMax"/>
          <c:max val="54789"/>
        </c:scaling>
        <c:delete val="0"/>
        <c:axPos val="b"/>
        <c:numFmt formatCode="yyyy"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7702064"/>
        <c:crosses val="autoZero"/>
        <c:auto val="1"/>
        <c:lblOffset val="100"/>
        <c:baseTimeUnit val="years"/>
        <c:majorUnit val="10"/>
        <c:majorTimeUnit val="years"/>
      </c:dateAx>
      <c:valAx>
        <c:axId val="267702064"/>
        <c:scaling>
          <c:orientation val="minMax"/>
          <c:min val="0.2"/>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67701504"/>
        <c:crossesAt val="42736"/>
        <c:crossBetween val="midCat"/>
        <c:majorUnit val="0.1"/>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8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192147856517935E-2"/>
          <c:y val="0.16666666666666666"/>
          <c:w val="0.74943095654709835"/>
          <c:h val="0.74670494313210845"/>
        </c:manualLayout>
      </c:layout>
      <c:lineChart>
        <c:grouping val="standard"/>
        <c:varyColors val="0"/>
        <c:ser>
          <c:idx val="0"/>
          <c:order val="0"/>
          <c:tx>
            <c:strRef>
              <c:f>battery!$B$23</c:f>
              <c:strCache>
                <c:ptCount val="1"/>
                <c:pt idx="0">
                  <c:v>electric</c:v>
                </c:pt>
              </c:strCache>
            </c:strRef>
          </c:tx>
          <c:spPr>
            <a:ln>
              <a:solidFill>
                <a:srgbClr val="A33340">
                  <a:lumMod val="50000"/>
                </a:srgbClr>
              </a:solidFill>
            </a:ln>
          </c:spPr>
          <c:marker>
            <c:symbol val="none"/>
          </c:marker>
          <c:cat>
            <c:numRef>
              <c:f>battery!$D$2:$AR$2</c:f>
              <c:numCache>
                <c:formatCode>m/d/yyyy</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battery!$D$23:$AR$23</c:f>
              <c:numCache>
                <c:formatCode>General</c:formatCode>
                <c:ptCount val="41"/>
                <c:pt idx="0">
                  <c:v>1.257066</c:v>
                </c:pt>
                <c:pt idx="1">
                  <c:v>9.5242509999999996</c:v>
                </c:pt>
                <c:pt idx="2">
                  <c:v>16.384305999999999</c:v>
                </c:pt>
                <c:pt idx="3">
                  <c:v>94.214202999999998</c:v>
                </c:pt>
                <c:pt idx="4">
                  <c:v>34.127510000000001</c:v>
                </c:pt>
                <c:pt idx="5">
                  <c:v>72.295601000000005</c:v>
                </c:pt>
                <c:pt idx="6">
                  <c:v>64.180533999999994</c:v>
                </c:pt>
                <c:pt idx="7">
                  <c:v>66.310028000000003</c:v>
                </c:pt>
                <c:pt idx="8">
                  <c:v>110.56688699999999</c:v>
                </c:pt>
                <c:pt idx="9">
                  <c:v>202.459091</c:v>
                </c:pt>
                <c:pt idx="10">
                  <c:v>329.14679000000001</c:v>
                </c:pt>
                <c:pt idx="11">
                  <c:v>442.97653200000002</c:v>
                </c:pt>
                <c:pt idx="12">
                  <c:v>547.449341</c:v>
                </c:pt>
                <c:pt idx="13">
                  <c:v>641.67285200000003</c:v>
                </c:pt>
                <c:pt idx="14">
                  <c:v>721.95562700000005</c:v>
                </c:pt>
                <c:pt idx="15">
                  <c:v>864.74060099999997</c:v>
                </c:pt>
                <c:pt idx="16">
                  <c:v>920.05206299999998</c:v>
                </c:pt>
                <c:pt idx="17">
                  <c:v>970.42230199999995</c:v>
                </c:pt>
                <c:pt idx="18">
                  <c:v>1031.4646</c:v>
                </c:pt>
                <c:pt idx="19">
                  <c:v>1091.8118899999999</c:v>
                </c:pt>
                <c:pt idx="20">
                  <c:v>1146.6649170000001</c:v>
                </c:pt>
                <c:pt idx="21">
                  <c:v>1210.64624</c:v>
                </c:pt>
                <c:pt idx="22">
                  <c:v>1266.116577</c:v>
                </c:pt>
                <c:pt idx="23">
                  <c:v>1326.420044</c:v>
                </c:pt>
                <c:pt idx="24">
                  <c:v>1395.4316409999999</c:v>
                </c:pt>
                <c:pt idx="25">
                  <c:v>1458.466919</c:v>
                </c:pt>
                <c:pt idx="26">
                  <c:v>1518.247314</c:v>
                </c:pt>
                <c:pt idx="27">
                  <c:v>1583.970703</c:v>
                </c:pt>
                <c:pt idx="28">
                  <c:v>1645.1595460000001</c:v>
                </c:pt>
                <c:pt idx="29">
                  <c:v>1704.0498050000001</c:v>
                </c:pt>
                <c:pt idx="30">
                  <c:v>1760.80249</c:v>
                </c:pt>
                <c:pt idx="31">
                  <c:v>1808.8428960000001</c:v>
                </c:pt>
                <c:pt idx="32">
                  <c:v>1853.1214600000001</c:v>
                </c:pt>
                <c:pt idx="33">
                  <c:v>1902.2810059999999</c:v>
                </c:pt>
                <c:pt idx="34">
                  <c:v>1956.384888</c:v>
                </c:pt>
                <c:pt idx="35">
                  <c:v>2009.3891599999999</c:v>
                </c:pt>
                <c:pt idx="36">
                  <c:v>2053.7128910000001</c:v>
                </c:pt>
                <c:pt idx="37">
                  <c:v>2105.850586</c:v>
                </c:pt>
                <c:pt idx="38">
                  <c:v>2148.6933589999999</c:v>
                </c:pt>
                <c:pt idx="39">
                  <c:v>2206.9116210000002</c:v>
                </c:pt>
                <c:pt idx="40">
                  <c:v>2269.3244629999999</c:v>
                </c:pt>
              </c:numCache>
            </c:numRef>
          </c:val>
          <c:smooth val="0"/>
        </c:ser>
        <c:ser>
          <c:idx val="1"/>
          <c:order val="1"/>
          <c:tx>
            <c:strRef>
              <c:f>battery!$B$27</c:f>
              <c:strCache>
                <c:ptCount val="1"/>
                <c:pt idx="0">
                  <c:v>plug-in hybrid</c:v>
                </c:pt>
              </c:strCache>
            </c:strRef>
          </c:tx>
          <c:spPr>
            <a:ln>
              <a:solidFill>
                <a:srgbClr val="A33340">
                  <a:lumMod val="60000"/>
                  <a:lumOff val="40000"/>
                </a:srgbClr>
              </a:solidFill>
            </a:ln>
          </c:spPr>
          <c:marker>
            <c:symbol val="none"/>
          </c:marker>
          <c:cat>
            <c:numRef>
              <c:f>battery!$D$2:$AR$2</c:f>
              <c:numCache>
                <c:formatCode>m/d/yyyy</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battery!$D$27:$AR$27</c:f>
              <c:numCache>
                <c:formatCode>General</c:formatCode>
                <c:ptCount val="41"/>
                <c:pt idx="0">
                  <c:v>0</c:v>
                </c:pt>
                <c:pt idx="1">
                  <c:v>9.9803669999999993</c:v>
                </c:pt>
                <c:pt idx="2">
                  <c:v>52.160881000000003</c:v>
                </c:pt>
                <c:pt idx="3">
                  <c:v>81.176085999999998</c:v>
                </c:pt>
                <c:pt idx="4">
                  <c:v>62.650084999999997</c:v>
                </c:pt>
                <c:pt idx="5">
                  <c:v>78.420806999999996</c:v>
                </c:pt>
                <c:pt idx="6">
                  <c:v>85.267548000000005</c:v>
                </c:pt>
                <c:pt idx="7">
                  <c:v>85.478127000000001</c:v>
                </c:pt>
                <c:pt idx="8">
                  <c:v>82.810387000000006</c:v>
                </c:pt>
                <c:pt idx="9">
                  <c:v>91.906609000000003</c:v>
                </c:pt>
                <c:pt idx="10">
                  <c:v>131.39901699999999</c:v>
                </c:pt>
                <c:pt idx="11">
                  <c:v>161.34330700000001</c:v>
                </c:pt>
                <c:pt idx="12">
                  <c:v>157.14604199999999</c:v>
                </c:pt>
                <c:pt idx="13">
                  <c:v>186.12915000000001</c:v>
                </c:pt>
                <c:pt idx="14">
                  <c:v>210.610962</c:v>
                </c:pt>
                <c:pt idx="15">
                  <c:v>234.977341</c:v>
                </c:pt>
                <c:pt idx="16">
                  <c:v>239.05392499999999</c:v>
                </c:pt>
                <c:pt idx="17">
                  <c:v>239.440933</c:v>
                </c:pt>
                <c:pt idx="18">
                  <c:v>248.02098100000001</c:v>
                </c:pt>
                <c:pt idx="19">
                  <c:v>261.47512799999998</c:v>
                </c:pt>
                <c:pt idx="20">
                  <c:v>273.54482999999999</c:v>
                </c:pt>
                <c:pt idx="21">
                  <c:v>280.02380399999998</c:v>
                </c:pt>
                <c:pt idx="22">
                  <c:v>285.56924400000003</c:v>
                </c:pt>
                <c:pt idx="23">
                  <c:v>289.86587500000002</c:v>
                </c:pt>
                <c:pt idx="24">
                  <c:v>295.27789300000001</c:v>
                </c:pt>
                <c:pt idx="25">
                  <c:v>298.94345099999998</c:v>
                </c:pt>
                <c:pt idx="26">
                  <c:v>303.10266100000001</c:v>
                </c:pt>
                <c:pt idx="27">
                  <c:v>307.49307299999998</c:v>
                </c:pt>
                <c:pt idx="28">
                  <c:v>310.05007899999998</c:v>
                </c:pt>
                <c:pt idx="29">
                  <c:v>312.81369000000001</c:v>
                </c:pt>
                <c:pt idx="30">
                  <c:v>316.865295</c:v>
                </c:pt>
                <c:pt idx="31">
                  <c:v>319.798157</c:v>
                </c:pt>
                <c:pt idx="32">
                  <c:v>322.58975199999998</c:v>
                </c:pt>
                <c:pt idx="33">
                  <c:v>325.458618</c:v>
                </c:pt>
                <c:pt idx="34">
                  <c:v>329.70196499999997</c:v>
                </c:pt>
                <c:pt idx="35">
                  <c:v>334.07092299999999</c:v>
                </c:pt>
                <c:pt idx="36">
                  <c:v>337.284515</c:v>
                </c:pt>
                <c:pt idx="37">
                  <c:v>341.88119499999999</c:v>
                </c:pt>
                <c:pt idx="38">
                  <c:v>345.17880200000002</c:v>
                </c:pt>
                <c:pt idx="39">
                  <c:v>350.13507099999998</c:v>
                </c:pt>
                <c:pt idx="40">
                  <c:v>355.921021</c:v>
                </c:pt>
              </c:numCache>
            </c:numRef>
          </c:val>
          <c:smooth val="0"/>
        </c:ser>
        <c:ser>
          <c:idx val="2"/>
          <c:order val="2"/>
          <c:tx>
            <c:strRef>
              <c:f>battery!$B$28</c:f>
              <c:strCache>
                <c:ptCount val="1"/>
                <c:pt idx="0">
                  <c:v>hybrid</c:v>
                </c:pt>
              </c:strCache>
            </c:strRef>
          </c:tx>
          <c:spPr>
            <a:ln>
              <a:solidFill>
                <a:srgbClr val="A33340"/>
              </a:solidFill>
            </a:ln>
          </c:spPr>
          <c:marker>
            <c:symbol val="none"/>
          </c:marker>
          <c:cat>
            <c:numRef>
              <c:f>battery!$D$2:$AR$2</c:f>
              <c:numCache>
                <c:formatCode>m/d/yyyy</c:formatCode>
                <c:ptCount val="41"/>
                <c:pt idx="0">
                  <c:v>40179</c:v>
                </c:pt>
                <c:pt idx="1">
                  <c:v>40544</c:v>
                </c:pt>
                <c:pt idx="2">
                  <c:v>40909</c:v>
                </c:pt>
                <c:pt idx="3">
                  <c:v>41275</c:v>
                </c:pt>
                <c:pt idx="4">
                  <c:v>41640</c:v>
                </c:pt>
                <c:pt idx="5">
                  <c:v>42005</c:v>
                </c:pt>
                <c:pt idx="6">
                  <c:v>42370</c:v>
                </c:pt>
                <c:pt idx="7">
                  <c:v>42736</c:v>
                </c:pt>
                <c:pt idx="8">
                  <c:v>43101</c:v>
                </c:pt>
                <c:pt idx="9">
                  <c:v>43466</c:v>
                </c:pt>
                <c:pt idx="10">
                  <c:v>43831</c:v>
                </c:pt>
                <c:pt idx="11">
                  <c:v>44197</c:v>
                </c:pt>
                <c:pt idx="12">
                  <c:v>44562</c:v>
                </c:pt>
                <c:pt idx="13">
                  <c:v>44927</c:v>
                </c:pt>
                <c:pt idx="14">
                  <c:v>45292</c:v>
                </c:pt>
                <c:pt idx="15">
                  <c:v>45658</c:v>
                </c:pt>
                <c:pt idx="16">
                  <c:v>46023</c:v>
                </c:pt>
                <c:pt idx="17">
                  <c:v>46388</c:v>
                </c:pt>
                <c:pt idx="18">
                  <c:v>46753</c:v>
                </c:pt>
                <c:pt idx="19">
                  <c:v>47119</c:v>
                </c:pt>
                <c:pt idx="20">
                  <c:v>47484</c:v>
                </c:pt>
                <c:pt idx="21">
                  <c:v>47849</c:v>
                </c:pt>
                <c:pt idx="22">
                  <c:v>48214</c:v>
                </c:pt>
                <c:pt idx="23">
                  <c:v>48580</c:v>
                </c:pt>
                <c:pt idx="24">
                  <c:v>48945</c:v>
                </c:pt>
                <c:pt idx="25">
                  <c:v>49310</c:v>
                </c:pt>
                <c:pt idx="26">
                  <c:v>49675</c:v>
                </c:pt>
                <c:pt idx="27">
                  <c:v>50041</c:v>
                </c:pt>
                <c:pt idx="28">
                  <c:v>50406</c:v>
                </c:pt>
                <c:pt idx="29">
                  <c:v>50771</c:v>
                </c:pt>
                <c:pt idx="30">
                  <c:v>51136</c:v>
                </c:pt>
                <c:pt idx="31">
                  <c:v>51502</c:v>
                </c:pt>
                <c:pt idx="32">
                  <c:v>51867</c:v>
                </c:pt>
                <c:pt idx="33">
                  <c:v>52232</c:v>
                </c:pt>
                <c:pt idx="34">
                  <c:v>52597</c:v>
                </c:pt>
                <c:pt idx="35">
                  <c:v>52963</c:v>
                </c:pt>
                <c:pt idx="36">
                  <c:v>53328</c:v>
                </c:pt>
                <c:pt idx="37">
                  <c:v>53693</c:v>
                </c:pt>
                <c:pt idx="38">
                  <c:v>54058</c:v>
                </c:pt>
                <c:pt idx="39">
                  <c:v>54424</c:v>
                </c:pt>
                <c:pt idx="40">
                  <c:v>54789</c:v>
                </c:pt>
              </c:numCache>
            </c:numRef>
          </c:cat>
          <c:val>
            <c:numRef>
              <c:f>battery!$D$28:$AR$28</c:f>
              <c:numCache>
                <c:formatCode>General</c:formatCode>
                <c:ptCount val="41"/>
                <c:pt idx="0">
                  <c:v>304.651703</c:v>
                </c:pt>
                <c:pt idx="1">
                  <c:v>308.20049999999998</c:v>
                </c:pt>
                <c:pt idx="2">
                  <c:v>454.16924999999998</c:v>
                </c:pt>
                <c:pt idx="3">
                  <c:v>549.81304899999998</c:v>
                </c:pt>
                <c:pt idx="4">
                  <c:v>461.98788500000001</c:v>
                </c:pt>
                <c:pt idx="5">
                  <c:v>456.21621699999997</c:v>
                </c:pt>
                <c:pt idx="6">
                  <c:v>334.82424900000001</c:v>
                </c:pt>
                <c:pt idx="7">
                  <c:v>469.71343999999999</c:v>
                </c:pt>
                <c:pt idx="8">
                  <c:v>535.07257100000004</c:v>
                </c:pt>
                <c:pt idx="9">
                  <c:v>552.03363000000002</c:v>
                </c:pt>
                <c:pt idx="10">
                  <c:v>584.28411900000003</c:v>
                </c:pt>
                <c:pt idx="11">
                  <c:v>600.04821800000002</c:v>
                </c:pt>
                <c:pt idx="12">
                  <c:v>618.82665999999995</c:v>
                </c:pt>
                <c:pt idx="13">
                  <c:v>641.95721400000002</c:v>
                </c:pt>
                <c:pt idx="14">
                  <c:v>667.59191899999996</c:v>
                </c:pt>
                <c:pt idx="15">
                  <c:v>662.41577099999995</c:v>
                </c:pt>
                <c:pt idx="16">
                  <c:v>680.9375</c:v>
                </c:pt>
                <c:pt idx="17">
                  <c:v>700.76238999999998</c:v>
                </c:pt>
                <c:pt idx="18">
                  <c:v>721.76000999999997</c:v>
                </c:pt>
                <c:pt idx="19">
                  <c:v>737.66253700000004</c:v>
                </c:pt>
                <c:pt idx="20">
                  <c:v>753.07769800000005</c:v>
                </c:pt>
                <c:pt idx="21">
                  <c:v>768.59960899999999</c:v>
                </c:pt>
                <c:pt idx="22">
                  <c:v>775.177368</c:v>
                </c:pt>
                <c:pt idx="23">
                  <c:v>777.41406199999994</c:v>
                </c:pt>
                <c:pt idx="24">
                  <c:v>782.76422100000002</c:v>
                </c:pt>
                <c:pt idx="25">
                  <c:v>785.96307400000001</c:v>
                </c:pt>
                <c:pt idx="26">
                  <c:v>789.08081100000004</c:v>
                </c:pt>
                <c:pt idx="27">
                  <c:v>794.08349599999997</c:v>
                </c:pt>
                <c:pt idx="28">
                  <c:v>801.15368699999999</c:v>
                </c:pt>
                <c:pt idx="29">
                  <c:v>809.36560099999997</c:v>
                </c:pt>
                <c:pt idx="30">
                  <c:v>816.24340800000004</c:v>
                </c:pt>
                <c:pt idx="31">
                  <c:v>824.85955799999999</c:v>
                </c:pt>
                <c:pt idx="32">
                  <c:v>828.84814500000005</c:v>
                </c:pt>
                <c:pt idx="33">
                  <c:v>834.95715299999995</c:v>
                </c:pt>
                <c:pt idx="34">
                  <c:v>842.63470500000005</c:v>
                </c:pt>
                <c:pt idx="35">
                  <c:v>849.12634300000002</c:v>
                </c:pt>
                <c:pt idx="36">
                  <c:v>852.71374500000002</c:v>
                </c:pt>
                <c:pt idx="37">
                  <c:v>855.973389</c:v>
                </c:pt>
                <c:pt idx="38">
                  <c:v>853.61908000000005</c:v>
                </c:pt>
                <c:pt idx="39">
                  <c:v>858.30413799999997</c:v>
                </c:pt>
                <c:pt idx="40">
                  <c:v>861.855591</c:v>
                </c:pt>
              </c:numCache>
            </c:numRef>
          </c:val>
          <c:smooth val="0"/>
        </c:ser>
        <c:ser>
          <c:idx val="3"/>
          <c:order val="3"/>
          <c:tx>
            <c:strRef>
              <c:f>battery!$B$24</c:f>
              <c:strCache>
                <c:ptCount val="1"/>
                <c:pt idx="0">
                  <c:v>   100 Mile Electric Vehicle</c:v>
                </c:pt>
              </c:strCache>
            </c:strRef>
          </c:tx>
          <c:spPr>
            <a:ln>
              <a:prstDash val="sysDash"/>
            </a:ln>
          </c:spPr>
          <c:marker>
            <c:symbol val="none"/>
          </c:marker>
          <c:val>
            <c:numRef>
              <c:f>battery!$D$24:$AR$24</c:f>
              <c:numCache>
                <c:formatCode>General</c:formatCode>
                <c:ptCount val="41"/>
                <c:pt idx="0">
                  <c:v>1.2484920000000002</c:v>
                </c:pt>
                <c:pt idx="1">
                  <c:v>9.5219360000000002</c:v>
                </c:pt>
                <c:pt idx="2">
                  <c:v>16.384305000000001</c:v>
                </c:pt>
                <c:pt idx="3">
                  <c:v>58.823296999999997</c:v>
                </c:pt>
                <c:pt idx="4">
                  <c:v>28.700402</c:v>
                </c:pt>
                <c:pt idx="5">
                  <c:v>55.813144999999999</c:v>
                </c:pt>
                <c:pt idx="6">
                  <c:v>38.305304000000007</c:v>
                </c:pt>
                <c:pt idx="7">
                  <c:v>36.040337000000001</c:v>
                </c:pt>
                <c:pt idx="8">
                  <c:v>37.046655000000001</c:v>
                </c:pt>
                <c:pt idx="9">
                  <c:v>47.633156999999997</c:v>
                </c:pt>
                <c:pt idx="10">
                  <c:v>69.843668000000008</c:v>
                </c:pt>
                <c:pt idx="11">
                  <c:v>91.034081</c:v>
                </c:pt>
                <c:pt idx="12">
                  <c:v>107.45388800000001</c:v>
                </c:pt>
                <c:pt idx="13">
                  <c:v>118.378559</c:v>
                </c:pt>
                <c:pt idx="14">
                  <c:v>137.090767</c:v>
                </c:pt>
                <c:pt idx="15">
                  <c:v>156.81400300000001</c:v>
                </c:pt>
                <c:pt idx="16">
                  <c:v>157.04376200000002</c:v>
                </c:pt>
                <c:pt idx="17">
                  <c:v>155.29969</c:v>
                </c:pt>
                <c:pt idx="18">
                  <c:v>157.423946</c:v>
                </c:pt>
                <c:pt idx="19">
                  <c:v>161.00941399999999</c:v>
                </c:pt>
                <c:pt idx="20">
                  <c:v>163.72777600000001</c:v>
                </c:pt>
                <c:pt idx="21">
                  <c:v>166.43111400000001</c:v>
                </c:pt>
                <c:pt idx="22">
                  <c:v>168.86855300000002</c:v>
                </c:pt>
                <c:pt idx="23">
                  <c:v>170.65138999999999</c:v>
                </c:pt>
                <c:pt idx="24">
                  <c:v>173.37863900000002</c:v>
                </c:pt>
                <c:pt idx="25">
                  <c:v>175.156113</c:v>
                </c:pt>
                <c:pt idx="26">
                  <c:v>177.44461100000001</c:v>
                </c:pt>
                <c:pt idx="27">
                  <c:v>180.39546200000001</c:v>
                </c:pt>
                <c:pt idx="28">
                  <c:v>182.008545</c:v>
                </c:pt>
                <c:pt idx="29">
                  <c:v>184.243988</c:v>
                </c:pt>
                <c:pt idx="30">
                  <c:v>187.45426900000001</c:v>
                </c:pt>
                <c:pt idx="31">
                  <c:v>190.14643100000001</c:v>
                </c:pt>
                <c:pt idx="32">
                  <c:v>193.27806099999998</c:v>
                </c:pt>
                <c:pt idx="33">
                  <c:v>196.72212300000001</c:v>
                </c:pt>
                <c:pt idx="34">
                  <c:v>201.21935300000001</c:v>
                </c:pt>
                <c:pt idx="35">
                  <c:v>205.88926699999999</c:v>
                </c:pt>
                <c:pt idx="36">
                  <c:v>209.689888</c:v>
                </c:pt>
                <c:pt idx="37">
                  <c:v>214.96150999999998</c:v>
                </c:pt>
                <c:pt idx="38">
                  <c:v>219.27188100000001</c:v>
                </c:pt>
                <c:pt idx="39">
                  <c:v>224.61440299999998</c:v>
                </c:pt>
                <c:pt idx="40">
                  <c:v>230.95208</c:v>
                </c:pt>
              </c:numCache>
            </c:numRef>
          </c:val>
          <c:smooth val="0"/>
        </c:ser>
        <c:ser>
          <c:idx val="4"/>
          <c:order val="4"/>
          <c:tx>
            <c:strRef>
              <c:f>battery!$B$25</c:f>
              <c:strCache>
                <c:ptCount val="1"/>
                <c:pt idx="0">
                  <c:v>   200 Mile Electric Vehicle</c:v>
                </c:pt>
              </c:strCache>
            </c:strRef>
          </c:tx>
          <c:spPr>
            <a:ln>
              <a:solidFill>
                <a:srgbClr val="0096D7"/>
              </a:solidFill>
              <a:prstDash val="sysDash"/>
            </a:ln>
          </c:spPr>
          <c:marker>
            <c:symbol val="none"/>
          </c:marker>
          <c:val>
            <c:numRef>
              <c:f>battery!$D$25:$AR$25</c:f>
              <c:numCache>
                <c:formatCode>General</c:formatCode>
                <c:ptCount val="41"/>
                <c:pt idx="0">
                  <c:v>8.574E-3</c:v>
                </c:pt>
                <c:pt idx="1">
                  <c:v>2.3149999999999998E-3</c:v>
                </c:pt>
                <c:pt idx="2">
                  <c:v>0</c:v>
                </c:pt>
                <c:pt idx="3">
                  <c:v>35.390906999999999</c:v>
                </c:pt>
                <c:pt idx="4">
                  <c:v>5.4271089999999997</c:v>
                </c:pt>
                <c:pt idx="5">
                  <c:v>13.994747</c:v>
                </c:pt>
                <c:pt idx="6">
                  <c:v>22.372188999999999</c:v>
                </c:pt>
                <c:pt idx="7">
                  <c:v>17.375285999999999</c:v>
                </c:pt>
                <c:pt idx="8">
                  <c:v>42.927174999999998</c:v>
                </c:pt>
                <c:pt idx="9">
                  <c:v>84.918044999999992</c:v>
                </c:pt>
                <c:pt idx="10">
                  <c:v>128.94686999999999</c:v>
                </c:pt>
                <c:pt idx="11">
                  <c:v>164.80912799999999</c:v>
                </c:pt>
                <c:pt idx="12">
                  <c:v>200.23403500000001</c:v>
                </c:pt>
                <c:pt idx="13">
                  <c:v>233.75432799999999</c:v>
                </c:pt>
                <c:pt idx="14">
                  <c:v>270.09240599999998</c:v>
                </c:pt>
                <c:pt idx="15">
                  <c:v>331.09696199999996</c:v>
                </c:pt>
                <c:pt idx="16">
                  <c:v>352.02901100000003</c:v>
                </c:pt>
                <c:pt idx="17">
                  <c:v>370.13072599999998</c:v>
                </c:pt>
                <c:pt idx="18">
                  <c:v>391.46733500000005</c:v>
                </c:pt>
                <c:pt idx="19">
                  <c:v>412.64414599999998</c:v>
                </c:pt>
                <c:pt idx="20">
                  <c:v>432.16102999999998</c:v>
                </c:pt>
                <c:pt idx="21">
                  <c:v>468.20574999999997</c:v>
                </c:pt>
                <c:pt idx="22">
                  <c:v>505.94979499999999</c:v>
                </c:pt>
                <c:pt idx="23">
                  <c:v>538.60019999999997</c:v>
                </c:pt>
                <c:pt idx="24">
                  <c:v>573.91997900000001</c:v>
                </c:pt>
                <c:pt idx="25">
                  <c:v>607.44676200000004</c:v>
                </c:pt>
                <c:pt idx="26">
                  <c:v>641.12669300000005</c:v>
                </c:pt>
                <c:pt idx="27">
                  <c:v>680.54077499999994</c:v>
                </c:pt>
                <c:pt idx="28">
                  <c:v>719.45465799999999</c:v>
                </c:pt>
                <c:pt idx="29">
                  <c:v>760.49507199999994</c:v>
                </c:pt>
                <c:pt idx="30">
                  <c:v>803.0656009999999</c:v>
                </c:pt>
                <c:pt idx="31">
                  <c:v>830.97061200000007</c:v>
                </c:pt>
                <c:pt idx="32">
                  <c:v>853.82161699999995</c:v>
                </c:pt>
                <c:pt idx="33">
                  <c:v>878.09346400000004</c:v>
                </c:pt>
                <c:pt idx="34">
                  <c:v>904.34157900000002</c:v>
                </c:pt>
                <c:pt idx="35">
                  <c:v>929.94918399999995</c:v>
                </c:pt>
                <c:pt idx="36">
                  <c:v>950.87169700000004</c:v>
                </c:pt>
                <c:pt idx="37">
                  <c:v>976.86413900000002</c:v>
                </c:pt>
                <c:pt idx="38">
                  <c:v>998.11704599999996</c:v>
                </c:pt>
                <c:pt idx="39">
                  <c:v>1026.1821709999999</c:v>
                </c:pt>
                <c:pt idx="40">
                  <c:v>1056.697739</c:v>
                </c:pt>
              </c:numCache>
            </c:numRef>
          </c:val>
          <c:smooth val="0"/>
        </c:ser>
        <c:ser>
          <c:idx val="5"/>
          <c:order val="5"/>
          <c:tx>
            <c:strRef>
              <c:f>battery!$B$26</c:f>
              <c:strCache>
                <c:ptCount val="1"/>
                <c:pt idx="0">
                  <c:v>   300 Mile Electric Vehicle</c:v>
                </c:pt>
              </c:strCache>
            </c:strRef>
          </c:tx>
          <c:spPr>
            <a:ln>
              <a:prstDash val="sysDash"/>
            </a:ln>
          </c:spPr>
          <c:marker>
            <c:symbol val="none"/>
          </c:marker>
          <c:val>
            <c:numRef>
              <c:f>battery!$D$26:$AR$26</c:f>
              <c:numCache>
                <c:formatCode>General</c:formatCode>
                <c:ptCount val="41"/>
                <c:pt idx="0">
                  <c:v>0</c:v>
                </c:pt>
                <c:pt idx="1">
                  <c:v>0</c:v>
                </c:pt>
                <c:pt idx="2">
                  <c:v>0</c:v>
                </c:pt>
                <c:pt idx="3">
                  <c:v>0</c:v>
                </c:pt>
                <c:pt idx="4">
                  <c:v>0</c:v>
                </c:pt>
                <c:pt idx="5">
                  <c:v>2.4877020000000001</c:v>
                </c:pt>
                <c:pt idx="6">
                  <c:v>3.5030420000000002</c:v>
                </c:pt>
                <c:pt idx="7">
                  <c:v>12.894404999999999</c:v>
                </c:pt>
                <c:pt idx="8">
                  <c:v>30.593052</c:v>
                </c:pt>
                <c:pt idx="9">
                  <c:v>69.907901999999993</c:v>
                </c:pt>
                <c:pt idx="10">
                  <c:v>130.356246</c:v>
                </c:pt>
                <c:pt idx="11">
                  <c:v>187.13334700000001</c:v>
                </c:pt>
                <c:pt idx="12">
                  <c:v>239.76145000000002</c:v>
                </c:pt>
                <c:pt idx="13">
                  <c:v>289.53997800000002</c:v>
                </c:pt>
                <c:pt idx="14">
                  <c:v>314.77248600000001</c:v>
                </c:pt>
                <c:pt idx="15">
                  <c:v>376.82963699999999</c:v>
                </c:pt>
                <c:pt idx="16">
                  <c:v>410.979332</c:v>
                </c:pt>
                <c:pt idx="17">
                  <c:v>444.99189999999999</c:v>
                </c:pt>
                <c:pt idx="18">
                  <c:v>482.57328799999999</c:v>
                </c:pt>
                <c:pt idx="19">
                  <c:v>518.15837699999997</c:v>
                </c:pt>
                <c:pt idx="20">
                  <c:v>550.77598999999998</c:v>
                </c:pt>
                <c:pt idx="21">
                  <c:v>576.009502</c:v>
                </c:pt>
                <c:pt idx="22">
                  <c:v>591.29834300000005</c:v>
                </c:pt>
                <c:pt idx="23">
                  <c:v>617.16838299999995</c:v>
                </c:pt>
                <c:pt idx="24">
                  <c:v>648.13315999999998</c:v>
                </c:pt>
                <c:pt idx="25">
                  <c:v>675.86401000000001</c:v>
                </c:pt>
                <c:pt idx="26">
                  <c:v>699.67616899999996</c:v>
                </c:pt>
                <c:pt idx="27">
                  <c:v>723.03443500000003</c:v>
                </c:pt>
                <c:pt idx="28">
                  <c:v>743.69637599999999</c:v>
                </c:pt>
                <c:pt idx="29">
                  <c:v>759.310698</c:v>
                </c:pt>
                <c:pt idx="30">
                  <c:v>770.28262299999994</c:v>
                </c:pt>
                <c:pt idx="31">
                  <c:v>787.72592600000007</c:v>
                </c:pt>
                <c:pt idx="32">
                  <c:v>806.02185400000008</c:v>
                </c:pt>
                <c:pt idx="33">
                  <c:v>827.46548499999994</c:v>
                </c:pt>
                <c:pt idx="34">
                  <c:v>850.82389999999998</c:v>
                </c:pt>
                <c:pt idx="35">
                  <c:v>873.55076499999996</c:v>
                </c:pt>
                <c:pt idx="36">
                  <c:v>893.15137100000004</c:v>
                </c:pt>
                <c:pt idx="37">
                  <c:v>914.02499799999998</c:v>
                </c:pt>
                <c:pt idx="38">
                  <c:v>931.30449799999997</c:v>
                </c:pt>
                <c:pt idx="39">
                  <c:v>956.11501699999997</c:v>
                </c:pt>
                <c:pt idx="40">
                  <c:v>981.67470700000001</c:v>
                </c:pt>
              </c:numCache>
            </c:numRef>
          </c:val>
          <c:smooth val="0"/>
        </c:ser>
        <c:dLbls>
          <c:showLegendKey val="0"/>
          <c:showVal val="0"/>
          <c:showCatName val="0"/>
          <c:showSerName val="0"/>
          <c:showPercent val="0"/>
          <c:showBubbleSize val="0"/>
        </c:dLbls>
        <c:smooth val="0"/>
        <c:axId val="267707104"/>
        <c:axId val="267707664"/>
      </c:lineChart>
      <c:dateAx>
        <c:axId val="267707104"/>
        <c:scaling>
          <c:orientation val="minMax"/>
          <c:max val="54789"/>
        </c:scaling>
        <c:delete val="0"/>
        <c:axPos val="b"/>
        <c:numFmt formatCode="yyyy" sourceLinked="0"/>
        <c:majorTickMark val="out"/>
        <c:minorTickMark val="none"/>
        <c:tickLblPos val="nextTo"/>
        <c:spPr>
          <a:ln w="12700">
            <a:solidFill>
              <a:schemeClr val="tx1"/>
            </a:solidFill>
          </a:ln>
        </c:spPr>
        <c:crossAx val="267707664"/>
        <c:crosses val="autoZero"/>
        <c:auto val="1"/>
        <c:lblOffset val="100"/>
        <c:baseTimeUnit val="years"/>
        <c:majorUnit val="5"/>
        <c:majorTimeUnit val="years"/>
      </c:dateAx>
      <c:valAx>
        <c:axId val="267707664"/>
        <c:scaling>
          <c:orientation val="minMax"/>
        </c:scaling>
        <c:delete val="0"/>
        <c:axPos val="l"/>
        <c:majorGridlines>
          <c:spPr>
            <a:ln>
              <a:solidFill>
                <a:srgbClr val="FFFFFF">
                  <a:lumMod val="85000"/>
                </a:srgbClr>
              </a:solidFill>
            </a:ln>
          </c:spPr>
        </c:majorGridlines>
        <c:numFmt formatCode="#,##0" sourceLinked="0"/>
        <c:majorTickMark val="none"/>
        <c:minorTickMark val="none"/>
        <c:tickLblPos val="low"/>
        <c:spPr>
          <a:ln w="22225">
            <a:solidFill>
              <a:srgbClr val="FFFFFF">
                <a:lumMod val="65000"/>
              </a:srgbClr>
            </a:solidFill>
            <a:prstDash val="lgDash"/>
          </a:ln>
        </c:spPr>
        <c:crossAx val="267707104"/>
        <c:crossesAt val="42736"/>
        <c:crossBetween val="midCat"/>
      </c:valAx>
    </c:plotArea>
    <c:plotVisOnly val="1"/>
    <c:dispBlanksAs val="gap"/>
    <c:showDLblsOverMax val="0"/>
  </c:chart>
  <c:spPr>
    <a:ln>
      <a:noFill/>
    </a:ln>
  </c:spPr>
  <c:txPr>
    <a:bodyPr/>
    <a:lstStyle/>
    <a:p>
      <a:pPr>
        <a:defRPr sz="1400">
          <a:latin typeface="Arial" panose="020B0604020202020204" pitchFamily="34" charset="0"/>
          <a:cs typeface="Arial" panose="020B0604020202020204" pitchFamily="34" charset="0"/>
        </a:defRPr>
      </a:pPr>
      <a:endParaRPr lang="en-US"/>
    </a:p>
  </c:txPr>
  <c:externalData r:id="rId2">
    <c:autoUpdate val="0"/>
  </c:externalData>
  <c:userShapes r:id="rId3"/>
</c:chartSpace>
</file>

<file path=ppt/charts/chart8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6023111694371539"/>
          <c:w val="0.74603164560602309"/>
          <c:h val="0.74083333333333345"/>
        </c:manualLayout>
      </c:layout>
      <c:areaChart>
        <c:grouping val="stacked"/>
        <c:varyColors val="0"/>
        <c:ser>
          <c:idx val="6"/>
          <c:order val="0"/>
          <c:tx>
            <c:strRef>
              <c:f>other!$C$38</c:f>
              <c:strCache>
                <c:ptCount val="1"/>
                <c:pt idx="0">
                  <c:v>Hydrogen</c:v>
                </c:pt>
              </c:strCache>
            </c:strRef>
          </c:tx>
          <c:spPr>
            <a:solidFill>
              <a:schemeClr val="accent1">
                <a:lumMod val="60000"/>
              </a:schemeClr>
            </a:solidFill>
            <a:ln w="25400">
              <a:noFill/>
            </a:ln>
            <a:effectLst/>
          </c:spPr>
          <c:cat>
            <c:numRef>
              <c:f>other!$BM$1:$DA$1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other!$BM$38:$DA$38</c:f>
              <c:numCache>
                <c:formatCode>General</c:formatCode>
                <c:ptCount val="41"/>
                <c:pt idx="0">
                  <c:v>1.1E-5</c:v>
                </c:pt>
                <c:pt idx="1">
                  <c:v>1.5999999999999999E-5</c:v>
                </c:pt>
                <c:pt idx="2">
                  <c:v>1.2999999999999999E-5</c:v>
                </c:pt>
                <c:pt idx="3">
                  <c:v>1.8E-5</c:v>
                </c:pt>
                <c:pt idx="4">
                  <c:v>1.7E-5</c:v>
                </c:pt>
                <c:pt idx="5">
                  <c:v>2.4699999999999999E-4</c:v>
                </c:pt>
                <c:pt idx="6">
                  <c:v>5.31E-4</c:v>
                </c:pt>
                <c:pt idx="7">
                  <c:v>8.0400000000000003E-4</c:v>
                </c:pt>
                <c:pt idx="8">
                  <c:v>1.604E-3</c:v>
                </c:pt>
                <c:pt idx="9">
                  <c:v>2.7529999999999998E-3</c:v>
                </c:pt>
                <c:pt idx="10">
                  <c:v>4.6059999999999999E-3</c:v>
                </c:pt>
                <c:pt idx="11">
                  <c:v>6.9740000000000002E-3</c:v>
                </c:pt>
                <c:pt idx="12">
                  <c:v>9.5750000000000002E-3</c:v>
                </c:pt>
                <c:pt idx="13">
                  <c:v>1.2144E-2</c:v>
                </c:pt>
                <c:pt idx="14">
                  <c:v>1.4865E-2</c:v>
                </c:pt>
                <c:pt idx="15">
                  <c:v>1.7935E-2</c:v>
                </c:pt>
                <c:pt idx="16">
                  <c:v>2.0823000000000001E-2</c:v>
                </c:pt>
                <c:pt idx="17">
                  <c:v>2.3317000000000001E-2</c:v>
                </c:pt>
                <c:pt idx="18">
                  <c:v>2.5422E-2</c:v>
                </c:pt>
                <c:pt idx="19">
                  <c:v>2.7414000000000001E-2</c:v>
                </c:pt>
                <c:pt idx="20">
                  <c:v>2.9328E-2</c:v>
                </c:pt>
                <c:pt idx="21">
                  <c:v>3.1102999999999999E-2</c:v>
                </c:pt>
                <c:pt idx="22">
                  <c:v>3.2771000000000002E-2</c:v>
                </c:pt>
                <c:pt idx="23">
                  <c:v>3.4352000000000001E-2</c:v>
                </c:pt>
                <c:pt idx="24">
                  <c:v>3.5864E-2</c:v>
                </c:pt>
                <c:pt idx="25">
                  <c:v>3.7282000000000003E-2</c:v>
                </c:pt>
                <c:pt idx="26">
                  <c:v>3.8663999999999997E-2</c:v>
                </c:pt>
                <c:pt idx="27">
                  <c:v>3.993E-2</c:v>
                </c:pt>
                <c:pt idx="28">
                  <c:v>4.1100999999999999E-2</c:v>
                </c:pt>
                <c:pt idx="29">
                  <c:v>4.2174000000000003E-2</c:v>
                </c:pt>
                <c:pt idx="30">
                  <c:v>4.3233000000000001E-2</c:v>
                </c:pt>
                <c:pt idx="31">
                  <c:v>4.4232E-2</c:v>
                </c:pt>
                <c:pt idx="32">
                  <c:v>4.5194999999999999E-2</c:v>
                </c:pt>
                <c:pt idx="33">
                  <c:v>4.6112E-2</c:v>
                </c:pt>
                <c:pt idx="34">
                  <c:v>4.7030000000000002E-2</c:v>
                </c:pt>
                <c:pt idx="35">
                  <c:v>4.7969999999999999E-2</c:v>
                </c:pt>
                <c:pt idx="36">
                  <c:v>4.8937000000000001E-2</c:v>
                </c:pt>
                <c:pt idx="37">
                  <c:v>4.9944000000000002E-2</c:v>
                </c:pt>
                <c:pt idx="38">
                  <c:v>5.0993999999999998E-2</c:v>
                </c:pt>
                <c:pt idx="39">
                  <c:v>5.2089000000000003E-2</c:v>
                </c:pt>
                <c:pt idx="40">
                  <c:v>5.3260000000000002E-2</c:v>
                </c:pt>
              </c:numCache>
            </c:numRef>
          </c:val>
        </c:ser>
        <c:ser>
          <c:idx val="4"/>
          <c:order val="1"/>
          <c:tx>
            <c:strRef>
              <c:f>other!$C$33</c:f>
              <c:strCache>
                <c:ptCount val="1"/>
                <c:pt idx="0">
                  <c:v>Propane</c:v>
                </c:pt>
              </c:strCache>
            </c:strRef>
          </c:tx>
          <c:spPr>
            <a:solidFill>
              <a:schemeClr val="accent3">
                <a:lumMod val="60000"/>
                <a:lumOff val="40000"/>
              </a:schemeClr>
            </a:solidFill>
            <a:ln>
              <a:noFill/>
            </a:ln>
            <a:effectLst/>
          </c:spPr>
          <c:cat>
            <c:numRef>
              <c:f>other!$BM$1:$DA$1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other!$BM$33:$DA$33</c:f>
              <c:numCache>
                <c:formatCode>General</c:formatCode>
                <c:ptCount val="41"/>
                <c:pt idx="0">
                  <c:v>8.3079999999999994E-3</c:v>
                </c:pt>
                <c:pt idx="1">
                  <c:v>1.1294999999999999E-2</c:v>
                </c:pt>
                <c:pt idx="2">
                  <c:v>1.0430999999999999E-2</c:v>
                </c:pt>
                <c:pt idx="3">
                  <c:v>9.3559999999999997E-3</c:v>
                </c:pt>
                <c:pt idx="4">
                  <c:v>9.1839999999999995E-3</c:v>
                </c:pt>
                <c:pt idx="5">
                  <c:v>9.3519999999999992E-3</c:v>
                </c:pt>
                <c:pt idx="6">
                  <c:v>9.6740000000000003E-3</c:v>
                </c:pt>
                <c:pt idx="7">
                  <c:v>1.0134000000000001E-2</c:v>
                </c:pt>
                <c:pt idx="8">
                  <c:v>1.0763E-2</c:v>
                </c:pt>
                <c:pt idx="9">
                  <c:v>1.1259E-2</c:v>
                </c:pt>
                <c:pt idx="10">
                  <c:v>1.234E-2</c:v>
                </c:pt>
                <c:pt idx="11">
                  <c:v>1.2614E-2</c:v>
                </c:pt>
                <c:pt idx="12">
                  <c:v>1.2351000000000001E-2</c:v>
                </c:pt>
                <c:pt idx="13">
                  <c:v>1.2194999999999999E-2</c:v>
                </c:pt>
                <c:pt idx="14">
                  <c:v>1.2123E-2</c:v>
                </c:pt>
                <c:pt idx="15">
                  <c:v>1.1988E-2</c:v>
                </c:pt>
                <c:pt idx="16">
                  <c:v>1.1990000000000001E-2</c:v>
                </c:pt>
                <c:pt idx="17">
                  <c:v>1.2198000000000001E-2</c:v>
                </c:pt>
                <c:pt idx="18">
                  <c:v>1.2453000000000001E-2</c:v>
                </c:pt>
                <c:pt idx="19">
                  <c:v>1.2666999999999999E-2</c:v>
                </c:pt>
                <c:pt idx="20">
                  <c:v>1.2865E-2</c:v>
                </c:pt>
                <c:pt idx="21">
                  <c:v>1.307E-2</c:v>
                </c:pt>
                <c:pt idx="22">
                  <c:v>1.3221E-2</c:v>
                </c:pt>
                <c:pt idx="23">
                  <c:v>1.3356E-2</c:v>
                </c:pt>
                <c:pt idx="24">
                  <c:v>1.3533999999999999E-2</c:v>
                </c:pt>
                <c:pt idx="25">
                  <c:v>1.3686E-2</c:v>
                </c:pt>
                <c:pt idx="26">
                  <c:v>1.3852E-2</c:v>
                </c:pt>
                <c:pt idx="27">
                  <c:v>1.4177E-2</c:v>
                </c:pt>
                <c:pt idx="28">
                  <c:v>1.4343E-2</c:v>
                </c:pt>
                <c:pt idx="29">
                  <c:v>1.4612999999999999E-2</c:v>
                </c:pt>
                <c:pt idx="30">
                  <c:v>1.4930000000000001E-2</c:v>
                </c:pt>
                <c:pt idx="31">
                  <c:v>1.5228999999999999E-2</c:v>
                </c:pt>
                <c:pt idx="32">
                  <c:v>1.5525000000000001E-2</c:v>
                </c:pt>
                <c:pt idx="33">
                  <c:v>1.5809E-2</c:v>
                </c:pt>
                <c:pt idx="34">
                  <c:v>1.6132000000000001E-2</c:v>
                </c:pt>
                <c:pt idx="35">
                  <c:v>1.6466999999999999E-2</c:v>
                </c:pt>
                <c:pt idx="36">
                  <c:v>1.6784E-2</c:v>
                </c:pt>
                <c:pt idx="37">
                  <c:v>1.7191999999999999E-2</c:v>
                </c:pt>
                <c:pt idx="38">
                  <c:v>1.7583000000000001E-2</c:v>
                </c:pt>
                <c:pt idx="39">
                  <c:v>1.7956E-2</c:v>
                </c:pt>
                <c:pt idx="40">
                  <c:v>1.8397E-2</c:v>
                </c:pt>
              </c:numCache>
            </c:numRef>
          </c:val>
        </c:ser>
        <c:ser>
          <c:idx val="0"/>
          <c:order val="2"/>
          <c:tx>
            <c:strRef>
              <c:f>other!$C$35</c:f>
              <c:strCache>
                <c:ptCount val="1"/>
                <c:pt idx="0">
                  <c:v>Other Petroleum</c:v>
                </c:pt>
              </c:strCache>
            </c:strRef>
          </c:tx>
          <c:spPr>
            <a:solidFill>
              <a:schemeClr val="accent2"/>
            </a:solidFill>
            <a:ln>
              <a:noFill/>
            </a:ln>
            <a:effectLst/>
          </c:spPr>
          <c:cat>
            <c:numRef>
              <c:f>other!$BM$1:$DA$1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other!$BM$35:$DA$35</c:f>
              <c:numCache>
                <c:formatCode>General</c:formatCode>
                <c:ptCount val="41"/>
                <c:pt idx="0">
                  <c:v>0.16822500000000001</c:v>
                </c:pt>
                <c:pt idx="1">
                  <c:v>0.16100500000000001</c:v>
                </c:pt>
                <c:pt idx="2">
                  <c:v>0.14835300000000001</c:v>
                </c:pt>
                <c:pt idx="3">
                  <c:v>0.15206500000000001</c:v>
                </c:pt>
                <c:pt idx="4">
                  <c:v>0.15337899999999999</c:v>
                </c:pt>
                <c:pt idx="5">
                  <c:v>0.15457199999999999</c:v>
                </c:pt>
                <c:pt idx="6">
                  <c:v>0.15821099999999999</c:v>
                </c:pt>
                <c:pt idx="7">
                  <c:v>0.15839800000000001</c:v>
                </c:pt>
                <c:pt idx="8">
                  <c:v>0.15829499999999999</c:v>
                </c:pt>
                <c:pt idx="9">
                  <c:v>0.15834699999999999</c:v>
                </c:pt>
                <c:pt idx="10">
                  <c:v>0.15860399999999999</c:v>
                </c:pt>
                <c:pt idx="11">
                  <c:v>0.15842400000000001</c:v>
                </c:pt>
                <c:pt idx="12">
                  <c:v>0.15820899999999999</c:v>
                </c:pt>
                <c:pt idx="13">
                  <c:v>0.15809699999999999</c:v>
                </c:pt>
                <c:pt idx="14">
                  <c:v>0.15821299999999999</c:v>
                </c:pt>
                <c:pt idx="15">
                  <c:v>0.15837999999999999</c:v>
                </c:pt>
                <c:pt idx="16">
                  <c:v>0.15860299999999999</c:v>
                </c:pt>
                <c:pt idx="17">
                  <c:v>0.15883700000000001</c:v>
                </c:pt>
                <c:pt idx="18">
                  <c:v>0.15912100000000001</c:v>
                </c:pt>
                <c:pt idx="19">
                  <c:v>0.15937000000000001</c:v>
                </c:pt>
                <c:pt idx="20">
                  <c:v>0.159633</c:v>
                </c:pt>
                <c:pt idx="21">
                  <c:v>0.15985099999999999</c:v>
                </c:pt>
                <c:pt idx="22">
                  <c:v>0.16001499999999999</c:v>
                </c:pt>
                <c:pt idx="23">
                  <c:v>0.16009999999999999</c:v>
                </c:pt>
                <c:pt idx="24">
                  <c:v>0.160195</c:v>
                </c:pt>
                <c:pt idx="25">
                  <c:v>0.16034599999999999</c:v>
                </c:pt>
                <c:pt idx="26">
                  <c:v>0.16056799999999999</c:v>
                </c:pt>
                <c:pt idx="27">
                  <c:v>0.16081400000000001</c:v>
                </c:pt>
                <c:pt idx="28">
                  <c:v>0.16114500000000001</c:v>
                </c:pt>
                <c:pt idx="29">
                  <c:v>0.16155600000000001</c:v>
                </c:pt>
                <c:pt idx="30">
                  <c:v>0.162021</c:v>
                </c:pt>
                <c:pt idx="31">
                  <c:v>0.162518</c:v>
                </c:pt>
                <c:pt idx="32">
                  <c:v>0.16302</c:v>
                </c:pt>
                <c:pt idx="33">
                  <c:v>0.163575</c:v>
                </c:pt>
                <c:pt idx="34">
                  <c:v>0.164189</c:v>
                </c:pt>
                <c:pt idx="35">
                  <c:v>0.164877</c:v>
                </c:pt>
                <c:pt idx="36">
                  <c:v>0.16559599999999999</c:v>
                </c:pt>
                <c:pt idx="37">
                  <c:v>0.16631399999999999</c:v>
                </c:pt>
                <c:pt idx="38">
                  <c:v>0.16694899999999999</c:v>
                </c:pt>
                <c:pt idx="39">
                  <c:v>0.16761999999999999</c:v>
                </c:pt>
                <c:pt idx="40">
                  <c:v>0.16833100000000001</c:v>
                </c:pt>
              </c:numCache>
            </c:numRef>
          </c:val>
        </c:ser>
        <c:ser>
          <c:idx val="3"/>
          <c:order val="3"/>
          <c:tx>
            <c:strRef>
              <c:f>other!$C$36</c:f>
              <c:strCache>
                <c:ptCount val="1"/>
                <c:pt idx="0">
                  <c:v>Pipeline Fuel Natural Gas</c:v>
                </c:pt>
              </c:strCache>
            </c:strRef>
          </c:tx>
          <c:spPr>
            <a:solidFill>
              <a:schemeClr val="accent6"/>
            </a:solidFill>
            <a:ln>
              <a:noFill/>
            </a:ln>
            <a:effectLst/>
          </c:spPr>
          <c:cat>
            <c:numRef>
              <c:f>other!$BM$1:$DA$1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other!$BM$36:$DA$36</c:f>
              <c:numCache>
                <c:formatCode>General</c:formatCode>
                <c:ptCount val="41"/>
                <c:pt idx="0">
                  <c:v>0.68451099999999998</c:v>
                </c:pt>
                <c:pt idx="1">
                  <c:v>0.69065100000000001</c:v>
                </c:pt>
                <c:pt idx="2">
                  <c:v>0.68688199999999999</c:v>
                </c:pt>
                <c:pt idx="3">
                  <c:v>0.63783000000000001</c:v>
                </c:pt>
                <c:pt idx="4">
                  <c:v>0.72255400000000003</c:v>
                </c:pt>
                <c:pt idx="5">
                  <c:v>0.70327499999999998</c:v>
                </c:pt>
                <c:pt idx="6">
                  <c:v>0.70331699999999997</c:v>
                </c:pt>
                <c:pt idx="7">
                  <c:v>0.63502999999999998</c:v>
                </c:pt>
                <c:pt idx="8">
                  <c:v>0.66512700000000002</c:v>
                </c:pt>
                <c:pt idx="9">
                  <c:v>0.68149499999999996</c:v>
                </c:pt>
                <c:pt idx="10">
                  <c:v>0.68377600000000005</c:v>
                </c:pt>
                <c:pt idx="11">
                  <c:v>0.68032700000000002</c:v>
                </c:pt>
                <c:pt idx="12">
                  <c:v>0.68626299999999996</c:v>
                </c:pt>
                <c:pt idx="13">
                  <c:v>0.69203499999999996</c:v>
                </c:pt>
                <c:pt idx="14">
                  <c:v>0.69708999999999999</c:v>
                </c:pt>
                <c:pt idx="15">
                  <c:v>0.70089000000000001</c:v>
                </c:pt>
                <c:pt idx="16">
                  <c:v>0.69781099999999996</c:v>
                </c:pt>
                <c:pt idx="17">
                  <c:v>0.70085399999999998</c:v>
                </c:pt>
                <c:pt idx="18">
                  <c:v>0.70348900000000003</c:v>
                </c:pt>
                <c:pt idx="19">
                  <c:v>0.70496700000000001</c:v>
                </c:pt>
                <c:pt idx="20">
                  <c:v>0.70318700000000001</c:v>
                </c:pt>
                <c:pt idx="21">
                  <c:v>0.703592</c:v>
                </c:pt>
                <c:pt idx="22">
                  <c:v>0.70528800000000003</c:v>
                </c:pt>
                <c:pt idx="23">
                  <c:v>0.70484500000000005</c:v>
                </c:pt>
                <c:pt idx="24">
                  <c:v>0.70651299999999995</c:v>
                </c:pt>
                <c:pt idx="25">
                  <c:v>0.70836699999999997</c:v>
                </c:pt>
                <c:pt idx="26">
                  <c:v>0.712036</c:v>
                </c:pt>
                <c:pt idx="27">
                  <c:v>0.71381300000000003</c:v>
                </c:pt>
                <c:pt idx="28">
                  <c:v>0.71540899999999996</c:v>
                </c:pt>
                <c:pt idx="29">
                  <c:v>0.71719900000000003</c:v>
                </c:pt>
                <c:pt idx="30">
                  <c:v>0.717391</c:v>
                </c:pt>
                <c:pt idx="31">
                  <c:v>0.71892900000000004</c:v>
                </c:pt>
                <c:pt idx="32">
                  <c:v>0.72311999999999999</c:v>
                </c:pt>
                <c:pt idx="33">
                  <c:v>0.72718499999999997</c:v>
                </c:pt>
                <c:pt idx="34">
                  <c:v>0.72877899999999995</c:v>
                </c:pt>
                <c:pt idx="35">
                  <c:v>0.73229200000000005</c:v>
                </c:pt>
                <c:pt idx="36">
                  <c:v>0.735375</c:v>
                </c:pt>
                <c:pt idx="37">
                  <c:v>0.73656999999999995</c:v>
                </c:pt>
                <c:pt idx="38">
                  <c:v>0.73999800000000004</c:v>
                </c:pt>
                <c:pt idx="39">
                  <c:v>0.74276699999999996</c:v>
                </c:pt>
                <c:pt idx="40">
                  <c:v>0.74714499999999995</c:v>
                </c:pt>
              </c:numCache>
            </c:numRef>
          </c:val>
        </c:ser>
        <c:ser>
          <c:idx val="1"/>
          <c:order val="4"/>
          <c:tx>
            <c:strRef>
              <c:f>other!$C$34</c:f>
              <c:strCache>
                <c:ptCount val="1"/>
                <c:pt idx="0">
                  <c:v>Residual Fuel Oil</c:v>
                </c:pt>
              </c:strCache>
            </c:strRef>
          </c:tx>
          <c:spPr>
            <a:solidFill>
              <a:schemeClr val="accent4"/>
            </a:solidFill>
            <a:ln>
              <a:noFill/>
            </a:ln>
            <a:effectLst/>
          </c:spPr>
          <c:cat>
            <c:numRef>
              <c:f>other!$BM$1:$DA$1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other!$BM$34:$DA$34</c:f>
              <c:numCache>
                <c:formatCode>General</c:formatCode>
                <c:ptCount val="41"/>
                <c:pt idx="0">
                  <c:v>0.89198</c:v>
                </c:pt>
                <c:pt idx="1">
                  <c:v>0.77632100000000004</c:v>
                </c:pt>
                <c:pt idx="2">
                  <c:v>0.67052</c:v>
                </c:pt>
                <c:pt idx="3">
                  <c:v>0.581152</c:v>
                </c:pt>
                <c:pt idx="4">
                  <c:v>0.44653500000000002</c:v>
                </c:pt>
                <c:pt idx="5">
                  <c:v>0.46339900000000001</c:v>
                </c:pt>
                <c:pt idx="6">
                  <c:v>0.69508499999999995</c:v>
                </c:pt>
                <c:pt idx="7">
                  <c:v>0.698963</c:v>
                </c:pt>
                <c:pt idx="8">
                  <c:v>0.69167999999999996</c:v>
                </c:pt>
                <c:pt idx="9">
                  <c:v>0.676014</c:v>
                </c:pt>
                <c:pt idx="10">
                  <c:v>0.49335200000000001</c:v>
                </c:pt>
                <c:pt idx="11">
                  <c:v>0.71995299999999995</c:v>
                </c:pt>
                <c:pt idx="12">
                  <c:v>0.66490499999999997</c:v>
                </c:pt>
                <c:pt idx="13">
                  <c:v>0.65169999999999995</c:v>
                </c:pt>
                <c:pt idx="14">
                  <c:v>0.68579699999999999</c:v>
                </c:pt>
                <c:pt idx="15">
                  <c:v>0.69412099999999999</c:v>
                </c:pt>
                <c:pt idx="16">
                  <c:v>0.67013999999999996</c:v>
                </c:pt>
                <c:pt idx="17">
                  <c:v>0.67192799999999997</c:v>
                </c:pt>
                <c:pt idx="18">
                  <c:v>0.67078800000000005</c:v>
                </c:pt>
                <c:pt idx="19">
                  <c:v>0.668651</c:v>
                </c:pt>
                <c:pt idx="20">
                  <c:v>0.66595400000000005</c:v>
                </c:pt>
                <c:pt idx="21">
                  <c:v>0.661941</c:v>
                </c:pt>
                <c:pt idx="22">
                  <c:v>0.65712199999999998</c:v>
                </c:pt>
                <c:pt idx="23">
                  <c:v>0.65212899999999996</c:v>
                </c:pt>
                <c:pt idx="24">
                  <c:v>0.64655300000000004</c:v>
                </c:pt>
                <c:pt idx="25">
                  <c:v>0.64085899999999996</c:v>
                </c:pt>
                <c:pt idx="26">
                  <c:v>0.63830900000000002</c:v>
                </c:pt>
                <c:pt idx="27">
                  <c:v>0.62229599999999996</c:v>
                </c:pt>
                <c:pt idx="28">
                  <c:v>0.61601799999999995</c:v>
                </c:pt>
                <c:pt idx="29">
                  <c:v>0.60710900000000001</c:v>
                </c:pt>
                <c:pt idx="30">
                  <c:v>0.597993</c:v>
                </c:pt>
                <c:pt idx="31">
                  <c:v>0.587619</c:v>
                </c:pt>
                <c:pt idx="32">
                  <c:v>0.58342700000000003</c:v>
                </c:pt>
                <c:pt idx="33">
                  <c:v>0.57921900000000004</c:v>
                </c:pt>
                <c:pt idx="34">
                  <c:v>0.57754799999999995</c:v>
                </c:pt>
                <c:pt idx="35">
                  <c:v>0.57670600000000005</c:v>
                </c:pt>
                <c:pt idx="36">
                  <c:v>0.58020700000000003</c:v>
                </c:pt>
                <c:pt idx="37">
                  <c:v>0.57803700000000002</c:v>
                </c:pt>
                <c:pt idx="38">
                  <c:v>0.570824</c:v>
                </c:pt>
                <c:pt idx="39">
                  <c:v>0.56846600000000003</c:v>
                </c:pt>
                <c:pt idx="40">
                  <c:v>0.561697</c:v>
                </c:pt>
              </c:numCache>
            </c:numRef>
          </c:val>
        </c:ser>
        <c:ser>
          <c:idx val="5"/>
          <c:order val="5"/>
          <c:tx>
            <c:strRef>
              <c:f>other!$C$37</c:f>
              <c:strCache>
                <c:ptCount val="1"/>
                <c:pt idx="0">
                  <c:v>Compressed / Liquefied Natural Gas</c:v>
                </c:pt>
              </c:strCache>
            </c:strRef>
          </c:tx>
          <c:spPr>
            <a:solidFill>
              <a:schemeClr val="accent1"/>
            </a:solidFill>
            <a:ln w="25400">
              <a:noFill/>
            </a:ln>
            <a:effectLst/>
          </c:spPr>
          <c:cat>
            <c:numRef>
              <c:f>other!$BM$1:$DA$1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other!$BM$37:$DA$37</c:f>
              <c:numCache>
                <c:formatCode>General</c:formatCode>
                <c:ptCount val="41"/>
                <c:pt idx="0">
                  <c:v>3.2045999999999998E-2</c:v>
                </c:pt>
                <c:pt idx="1">
                  <c:v>3.3729000000000002E-2</c:v>
                </c:pt>
                <c:pt idx="2">
                  <c:v>3.3611000000000002E-2</c:v>
                </c:pt>
                <c:pt idx="3">
                  <c:v>4.7106000000000002E-2</c:v>
                </c:pt>
                <c:pt idx="4">
                  <c:v>5.6778000000000002E-2</c:v>
                </c:pt>
                <c:pt idx="5">
                  <c:v>6.6244999999999998E-2</c:v>
                </c:pt>
                <c:pt idx="6">
                  <c:v>7.3834999999999998E-2</c:v>
                </c:pt>
                <c:pt idx="7">
                  <c:v>8.2532999999999995E-2</c:v>
                </c:pt>
                <c:pt idx="8">
                  <c:v>9.3437999999999993E-2</c:v>
                </c:pt>
                <c:pt idx="9">
                  <c:v>0.103356</c:v>
                </c:pt>
                <c:pt idx="10">
                  <c:v>0.108517</c:v>
                </c:pt>
                <c:pt idx="11">
                  <c:v>0.14741199999999999</c:v>
                </c:pt>
                <c:pt idx="12">
                  <c:v>0.16004499999999999</c:v>
                </c:pt>
                <c:pt idx="13">
                  <c:v>0.16871700000000001</c:v>
                </c:pt>
                <c:pt idx="14">
                  <c:v>0.171097</c:v>
                </c:pt>
                <c:pt idx="15">
                  <c:v>0.179537</c:v>
                </c:pt>
                <c:pt idx="16">
                  <c:v>0.19269700000000001</c:v>
                </c:pt>
                <c:pt idx="17">
                  <c:v>0.20458699999999999</c:v>
                </c:pt>
                <c:pt idx="18">
                  <c:v>0.21727099999999999</c:v>
                </c:pt>
                <c:pt idx="19">
                  <c:v>0.230098</c:v>
                </c:pt>
                <c:pt idx="20">
                  <c:v>0.24315899999999999</c:v>
                </c:pt>
                <c:pt idx="21">
                  <c:v>0.25706499999999999</c:v>
                </c:pt>
                <c:pt idx="22">
                  <c:v>0.27060400000000001</c:v>
                </c:pt>
                <c:pt idx="23">
                  <c:v>0.284551</c:v>
                </c:pt>
                <c:pt idx="24">
                  <c:v>0.29964800000000003</c:v>
                </c:pt>
                <c:pt idx="25">
                  <c:v>0.31393199999999999</c:v>
                </c:pt>
                <c:pt idx="26">
                  <c:v>0.32768999999999998</c:v>
                </c:pt>
                <c:pt idx="27">
                  <c:v>0.34745900000000002</c:v>
                </c:pt>
                <c:pt idx="28">
                  <c:v>0.363091</c:v>
                </c:pt>
                <c:pt idx="29">
                  <c:v>0.37994499999999998</c:v>
                </c:pt>
                <c:pt idx="30">
                  <c:v>0.39869300000000002</c:v>
                </c:pt>
                <c:pt idx="31">
                  <c:v>0.41869899999999999</c:v>
                </c:pt>
                <c:pt idx="32">
                  <c:v>0.435249</c:v>
                </c:pt>
                <c:pt idx="33">
                  <c:v>0.45407700000000001</c:v>
                </c:pt>
                <c:pt idx="34">
                  <c:v>0.4728</c:v>
                </c:pt>
                <c:pt idx="35">
                  <c:v>0.49266399999999999</c:v>
                </c:pt>
                <c:pt idx="36">
                  <c:v>0.51188400000000001</c:v>
                </c:pt>
                <c:pt idx="37">
                  <c:v>0.53423500000000002</c:v>
                </c:pt>
                <c:pt idx="38">
                  <c:v>0.55755500000000002</c:v>
                </c:pt>
                <c:pt idx="39">
                  <c:v>0.58124100000000001</c:v>
                </c:pt>
                <c:pt idx="40">
                  <c:v>0.60649799999999998</c:v>
                </c:pt>
              </c:numCache>
            </c:numRef>
          </c:val>
        </c:ser>
        <c:ser>
          <c:idx val="2"/>
          <c:order val="6"/>
          <c:tx>
            <c:strRef>
              <c:f>other!$C$31</c:f>
              <c:strCache>
                <c:ptCount val="1"/>
                <c:pt idx="0">
                  <c:v>electricity</c:v>
                </c:pt>
              </c:strCache>
            </c:strRef>
          </c:tx>
          <c:spPr>
            <a:solidFill>
              <a:schemeClr val="accent5"/>
            </a:solidFill>
            <a:ln>
              <a:noFill/>
            </a:ln>
            <a:effectLst/>
          </c:spPr>
          <c:cat>
            <c:numRef>
              <c:f>other!$BM$1:$DA$1</c:f>
              <c:numCache>
                <c:formatCode>General</c:formatCode>
                <c:ptCount val="4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pt idx="25">
                  <c:v>2035</c:v>
                </c:pt>
                <c:pt idx="26">
                  <c:v>2036</c:v>
                </c:pt>
                <c:pt idx="27">
                  <c:v>2037</c:v>
                </c:pt>
                <c:pt idx="28">
                  <c:v>2038</c:v>
                </c:pt>
                <c:pt idx="29">
                  <c:v>2039</c:v>
                </c:pt>
                <c:pt idx="30">
                  <c:v>2040</c:v>
                </c:pt>
                <c:pt idx="31">
                  <c:v>2041</c:v>
                </c:pt>
                <c:pt idx="32">
                  <c:v>2042</c:v>
                </c:pt>
                <c:pt idx="33">
                  <c:v>2043</c:v>
                </c:pt>
                <c:pt idx="34">
                  <c:v>2044</c:v>
                </c:pt>
                <c:pt idx="35">
                  <c:v>2045</c:v>
                </c:pt>
                <c:pt idx="36">
                  <c:v>2046</c:v>
                </c:pt>
                <c:pt idx="37">
                  <c:v>2047</c:v>
                </c:pt>
                <c:pt idx="38">
                  <c:v>2048</c:v>
                </c:pt>
                <c:pt idx="39">
                  <c:v>2049</c:v>
                </c:pt>
                <c:pt idx="40">
                  <c:v>2050</c:v>
                </c:pt>
              </c:numCache>
            </c:numRef>
          </c:cat>
          <c:val>
            <c:numRef>
              <c:f>other!$BM$31:$DA$31</c:f>
              <c:numCache>
                <c:formatCode>General</c:formatCode>
                <c:ptCount val="41"/>
                <c:pt idx="0">
                  <c:v>2.6315000000000002E-2</c:v>
                </c:pt>
                <c:pt idx="1">
                  <c:v>2.6176999999999999E-2</c:v>
                </c:pt>
                <c:pt idx="2">
                  <c:v>2.4975999999999998E-2</c:v>
                </c:pt>
                <c:pt idx="3">
                  <c:v>2.6016999999999998E-2</c:v>
                </c:pt>
                <c:pt idx="4">
                  <c:v>2.6468999999999999E-2</c:v>
                </c:pt>
                <c:pt idx="5">
                  <c:v>2.6055999999999999E-2</c:v>
                </c:pt>
                <c:pt idx="6">
                  <c:v>3.4224999999999998E-2</c:v>
                </c:pt>
                <c:pt idx="7">
                  <c:v>3.8371000000000002E-2</c:v>
                </c:pt>
                <c:pt idx="8">
                  <c:v>4.2713000000000001E-2</c:v>
                </c:pt>
                <c:pt idx="9">
                  <c:v>4.9297000000000001E-2</c:v>
                </c:pt>
                <c:pt idx="10">
                  <c:v>5.9221999999999997E-2</c:v>
                </c:pt>
                <c:pt idx="11">
                  <c:v>7.1994000000000002E-2</c:v>
                </c:pt>
                <c:pt idx="12">
                  <c:v>8.609E-2</c:v>
                </c:pt>
                <c:pt idx="13">
                  <c:v>0.100956</c:v>
                </c:pt>
                <c:pt idx="14">
                  <c:v>0.116505</c:v>
                </c:pt>
                <c:pt idx="15">
                  <c:v>0.13430700000000001</c:v>
                </c:pt>
                <c:pt idx="16">
                  <c:v>0.152473</c:v>
                </c:pt>
                <c:pt idx="17">
                  <c:v>0.16975399999999999</c:v>
                </c:pt>
                <c:pt idx="18">
                  <c:v>0.18689900000000001</c:v>
                </c:pt>
                <c:pt idx="19">
                  <c:v>0.204621</c:v>
                </c:pt>
                <c:pt idx="20">
                  <c:v>0.22293399999999999</c:v>
                </c:pt>
                <c:pt idx="21">
                  <c:v>0.241951</c:v>
                </c:pt>
                <c:pt idx="22">
                  <c:v>0.26235999999999998</c:v>
                </c:pt>
                <c:pt idx="23">
                  <c:v>0.28126600000000002</c:v>
                </c:pt>
                <c:pt idx="24">
                  <c:v>0.29915700000000001</c:v>
                </c:pt>
                <c:pt idx="25">
                  <c:v>0.31701600000000002</c:v>
                </c:pt>
                <c:pt idx="26">
                  <c:v>0.33529900000000001</c:v>
                </c:pt>
                <c:pt idx="27">
                  <c:v>0.35341899999999998</c:v>
                </c:pt>
                <c:pt idx="28">
                  <c:v>0.37132300000000001</c:v>
                </c:pt>
                <c:pt idx="29">
                  <c:v>0.38901799999999997</c:v>
                </c:pt>
                <c:pt idx="30">
                  <c:v>0.40664</c:v>
                </c:pt>
                <c:pt idx="31">
                  <c:v>0.42380800000000002</c:v>
                </c:pt>
                <c:pt idx="32">
                  <c:v>0.44068099999999999</c:v>
                </c:pt>
                <c:pt idx="33">
                  <c:v>0.45716000000000001</c:v>
                </c:pt>
                <c:pt idx="34">
                  <c:v>0.473412</c:v>
                </c:pt>
                <c:pt idx="35">
                  <c:v>0.48948199999999997</c:v>
                </c:pt>
                <c:pt idx="36">
                  <c:v>0.50543899999999997</c:v>
                </c:pt>
                <c:pt idx="37">
                  <c:v>0.52145699999999995</c:v>
                </c:pt>
                <c:pt idx="38">
                  <c:v>0.53745799999999999</c:v>
                </c:pt>
                <c:pt idx="39">
                  <c:v>0.55355900000000002</c:v>
                </c:pt>
                <c:pt idx="40">
                  <c:v>0.57003300000000001</c:v>
                </c:pt>
              </c:numCache>
            </c:numRef>
          </c:val>
        </c:ser>
        <c:dLbls>
          <c:showLegendKey val="0"/>
          <c:showVal val="0"/>
          <c:showCatName val="0"/>
          <c:showSerName val="0"/>
          <c:showPercent val="0"/>
          <c:showBubbleSize val="0"/>
        </c:dLbls>
        <c:axId val="273331888"/>
        <c:axId val="273332448"/>
      </c:areaChart>
      <c:catAx>
        <c:axId val="27333188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3332448"/>
        <c:crosses val="autoZero"/>
        <c:auto val="1"/>
        <c:lblAlgn val="ctr"/>
        <c:lblOffset val="100"/>
        <c:tickLblSkip val="10"/>
        <c:tickMarkSkip val="10"/>
        <c:noMultiLvlLbl val="0"/>
      </c:catAx>
      <c:valAx>
        <c:axId val="27333244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3331888"/>
        <c:crossesAt val="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8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8169569712876801"/>
          <c:w val="0.8414814814814815"/>
          <c:h val="0.7238006044698958"/>
        </c:manualLayout>
      </c:layout>
      <c:lineChart>
        <c:grouping val="standard"/>
        <c:varyColors val="0"/>
        <c:ser>
          <c:idx val="3"/>
          <c:order val="0"/>
          <c:tx>
            <c:strRef>
              <c:f>consumption!$C$26</c:f>
              <c:strCache>
                <c:ptCount val="1"/>
                <c:pt idx="0">
                  <c:v>petroleum and other liquids</c:v>
                </c:pt>
              </c:strCache>
            </c:strRef>
          </c:tx>
          <c:spPr>
            <a:ln w="28575" cap="rnd">
              <a:solidFill>
                <a:schemeClr val="accent4">
                  <a:lumMod val="50000"/>
                </a:schemeClr>
              </a:solidFill>
              <a:round/>
            </a:ln>
            <a:effectLst/>
          </c:spPr>
          <c:marker>
            <c:symbol val="none"/>
          </c:marker>
          <c:cat>
            <c:numRef>
              <c:f>consumption!$E$1:$BW$1</c:f>
              <c:numCache>
                <c:formatCode>General</c:formatCode>
                <c:ptCount val="71"/>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pt idx="43">
                  <c:v>2023</c:v>
                </c:pt>
                <c:pt idx="44">
                  <c:v>2024</c:v>
                </c:pt>
                <c:pt idx="45">
                  <c:v>2025</c:v>
                </c:pt>
                <c:pt idx="46">
                  <c:v>2026</c:v>
                </c:pt>
                <c:pt idx="47">
                  <c:v>2027</c:v>
                </c:pt>
                <c:pt idx="48">
                  <c:v>2028</c:v>
                </c:pt>
                <c:pt idx="49">
                  <c:v>2029</c:v>
                </c:pt>
                <c:pt idx="50">
                  <c:v>2030</c:v>
                </c:pt>
                <c:pt idx="51">
                  <c:v>2031</c:v>
                </c:pt>
                <c:pt idx="52">
                  <c:v>2032</c:v>
                </c:pt>
                <c:pt idx="53">
                  <c:v>2033</c:v>
                </c:pt>
                <c:pt idx="54">
                  <c:v>2034</c:v>
                </c:pt>
                <c:pt idx="55">
                  <c:v>2035</c:v>
                </c:pt>
                <c:pt idx="56">
                  <c:v>2036</c:v>
                </c:pt>
                <c:pt idx="57">
                  <c:v>2037</c:v>
                </c:pt>
                <c:pt idx="58">
                  <c:v>2038</c:v>
                </c:pt>
                <c:pt idx="59">
                  <c:v>2039</c:v>
                </c:pt>
                <c:pt idx="60">
                  <c:v>2040</c:v>
                </c:pt>
                <c:pt idx="61">
                  <c:v>2041</c:v>
                </c:pt>
                <c:pt idx="62">
                  <c:v>2042</c:v>
                </c:pt>
                <c:pt idx="63">
                  <c:v>2043</c:v>
                </c:pt>
                <c:pt idx="64">
                  <c:v>2044</c:v>
                </c:pt>
                <c:pt idx="65">
                  <c:v>2045</c:v>
                </c:pt>
                <c:pt idx="66">
                  <c:v>2046</c:v>
                </c:pt>
                <c:pt idx="67">
                  <c:v>2047</c:v>
                </c:pt>
                <c:pt idx="68">
                  <c:v>2048</c:v>
                </c:pt>
                <c:pt idx="69">
                  <c:v>2049</c:v>
                </c:pt>
                <c:pt idx="70">
                  <c:v>2050</c:v>
                </c:pt>
              </c:numCache>
            </c:numRef>
          </c:cat>
          <c:val>
            <c:numRef>
              <c:f>consumption!$E$26:$BW$26</c:f>
              <c:numCache>
                <c:formatCode>General</c:formatCode>
                <c:ptCount val="71"/>
                <c:pt idx="0">
                  <c:v>1.3182129999999999</c:v>
                </c:pt>
                <c:pt idx="1">
                  <c:v>1.1218759999999999</c:v>
                </c:pt>
                <c:pt idx="2">
                  <c:v>1.0371569999999999</c:v>
                </c:pt>
                <c:pt idx="3">
                  <c:v>1.1699680000000001</c:v>
                </c:pt>
                <c:pt idx="4">
                  <c:v>1.2270150000000002</c:v>
                </c:pt>
                <c:pt idx="5">
                  <c:v>1.082627</c:v>
                </c:pt>
                <c:pt idx="6">
                  <c:v>1.162458</c:v>
                </c:pt>
                <c:pt idx="7">
                  <c:v>1.1309179999999999</c:v>
                </c:pt>
                <c:pt idx="8">
                  <c:v>1.099394</c:v>
                </c:pt>
                <c:pt idx="9">
                  <c:v>1.0407690000000001</c:v>
                </c:pt>
                <c:pt idx="10">
                  <c:v>0.99096600000000001</c:v>
                </c:pt>
                <c:pt idx="11">
                  <c:v>0.9346810000000001</c:v>
                </c:pt>
                <c:pt idx="12">
                  <c:v>0.89343399999999995</c:v>
                </c:pt>
                <c:pt idx="13">
                  <c:v>0.81847099999999995</c:v>
                </c:pt>
                <c:pt idx="14">
                  <c:v>0.82435099999999994</c:v>
                </c:pt>
                <c:pt idx="15">
                  <c:v>0.76889599999999991</c:v>
                </c:pt>
                <c:pt idx="16">
                  <c:v>0.78963300000000003</c:v>
                </c:pt>
                <c:pt idx="17">
                  <c:v>0.74214400000000003</c:v>
                </c:pt>
                <c:pt idx="18">
                  <c:v>0.70115499999999997</c:v>
                </c:pt>
                <c:pt idx="19">
                  <c:v>0.70672699999999999</c:v>
                </c:pt>
                <c:pt idx="20">
                  <c:v>0.8064349999999999</c:v>
                </c:pt>
                <c:pt idx="21">
                  <c:v>0.78909299999999993</c:v>
                </c:pt>
                <c:pt idx="22">
                  <c:v>0.72508399999999995</c:v>
                </c:pt>
                <c:pt idx="23">
                  <c:v>0.84146799999999999</c:v>
                </c:pt>
                <c:pt idx="24">
                  <c:v>0.80878300000000003</c:v>
                </c:pt>
                <c:pt idx="25">
                  <c:v>0.76070100000000007</c:v>
                </c:pt>
                <c:pt idx="26">
                  <c:v>0.66076099999999993</c:v>
                </c:pt>
                <c:pt idx="27">
                  <c:v>0.6459450000000001</c:v>
                </c:pt>
                <c:pt idx="28">
                  <c:v>0.660358</c:v>
                </c:pt>
                <c:pt idx="29">
                  <c:v>0.65885000000000005</c:v>
                </c:pt>
                <c:pt idx="30">
                  <c:v>0.64673000000000003</c:v>
                </c:pt>
                <c:pt idx="31">
                  <c:v>0.63056800000000002</c:v>
                </c:pt>
                <c:pt idx="32">
                  <c:v>0.56154300000000001</c:v>
                </c:pt>
                <c:pt idx="33">
                  <c:v>0.56083000000000005</c:v>
                </c:pt>
                <c:pt idx="34">
                  <c:v>0.568326</c:v>
                </c:pt>
                <c:pt idx="35">
                  <c:v>0.86319199999999996</c:v>
                </c:pt>
                <c:pt idx="36">
                  <c:v>0.88780000000000003</c:v>
                </c:pt>
                <c:pt idx="37">
                  <c:v>0.91885799999999995</c:v>
                </c:pt>
                <c:pt idx="38">
                  <c:v>1.0267120000000001</c:v>
                </c:pt>
                <c:pt idx="39">
                  <c:v>0.99682999999999999</c:v>
                </c:pt>
                <c:pt idx="40">
                  <c:v>0.92841099999999999</c:v>
                </c:pt>
                <c:pt idx="41">
                  <c:v>0.89917599999999998</c:v>
                </c:pt>
                <c:pt idx="42">
                  <c:v>0.88550499999999999</c:v>
                </c:pt>
                <c:pt idx="43">
                  <c:v>0.88103200000000004</c:v>
                </c:pt>
                <c:pt idx="44">
                  <c:v>0.87615600000000005</c:v>
                </c:pt>
                <c:pt idx="45">
                  <c:v>0.87727200000000005</c:v>
                </c:pt>
                <c:pt idx="46">
                  <c:v>0.877552</c:v>
                </c:pt>
                <c:pt idx="47">
                  <c:v>0.87757099999999999</c:v>
                </c:pt>
                <c:pt idx="48">
                  <c:v>0.87677400000000005</c:v>
                </c:pt>
                <c:pt idx="49">
                  <c:v>0.873525</c:v>
                </c:pt>
                <c:pt idx="50">
                  <c:v>0.87358899999999995</c:v>
                </c:pt>
                <c:pt idx="51">
                  <c:v>0.87163800000000002</c:v>
                </c:pt>
                <c:pt idx="52">
                  <c:v>0.87156999999999996</c:v>
                </c:pt>
                <c:pt idx="53">
                  <c:v>0.87109700000000001</c:v>
                </c:pt>
                <c:pt idx="54">
                  <c:v>0.87043300000000001</c:v>
                </c:pt>
                <c:pt idx="55">
                  <c:v>0.87037299999999995</c:v>
                </c:pt>
                <c:pt idx="56">
                  <c:v>0.87144100000000002</c:v>
                </c:pt>
                <c:pt idx="57">
                  <c:v>0.86875100000000005</c:v>
                </c:pt>
                <c:pt idx="58">
                  <c:v>0.86847399999999997</c:v>
                </c:pt>
                <c:pt idx="59">
                  <c:v>0.86840200000000001</c:v>
                </c:pt>
                <c:pt idx="60">
                  <c:v>0.86878100000000003</c:v>
                </c:pt>
                <c:pt idx="61">
                  <c:v>0.86915200000000004</c:v>
                </c:pt>
                <c:pt idx="62">
                  <c:v>0.87053800000000003</c:v>
                </c:pt>
                <c:pt idx="63">
                  <c:v>0.87235200000000002</c:v>
                </c:pt>
                <c:pt idx="64">
                  <c:v>0.87493200000000004</c:v>
                </c:pt>
                <c:pt idx="65">
                  <c:v>0.87698500000000001</c:v>
                </c:pt>
                <c:pt idx="66">
                  <c:v>0.88061900000000004</c:v>
                </c:pt>
                <c:pt idx="67">
                  <c:v>0.88253700000000002</c:v>
                </c:pt>
                <c:pt idx="68">
                  <c:v>0.88384099999999999</c:v>
                </c:pt>
                <c:pt idx="69">
                  <c:v>0.88565099999999997</c:v>
                </c:pt>
                <c:pt idx="70">
                  <c:v>0.88742500000000002</c:v>
                </c:pt>
              </c:numCache>
            </c:numRef>
          </c:val>
          <c:smooth val="0"/>
        </c:ser>
        <c:ser>
          <c:idx val="0"/>
          <c:order val="1"/>
          <c:tx>
            <c:strRef>
              <c:f>consumption!$C$27</c:f>
              <c:strCache>
                <c:ptCount val="1"/>
                <c:pt idx="0">
                  <c:v>natural gas</c:v>
                </c:pt>
              </c:strCache>
            </c:strRef>
          </c:tx>
          <c:spPr>
            <a:ln w="28575" cap="rnd">
              <a:solidFill>
                <a:schemeClr val="accent1"/>
              </a:solidFill>
              <a:round/>
            </a:ln>
            <a:effectLst/>
          </c:spPr>
          <c:marker>
            <c:symbol val="none"/>
          </c:marker>
          <c:cat>
            <c:numRef>
              <c:f>consumption!$E$1:$BW$1</c:f>
              <c:numCache>
                <c:formatCode>General</c:formatCode>
                <c:ptCount val="71"/>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pt idx="43">
                  <c:v>2023</c:v>
                </c:pt>
                <c:pt idx="44">
                  <c:v>2024</c:v>
                </c:pt>
                <c:pt idx="45">
                  <c:v>2025</c:v>
                </c:pt>
                <c:pt idx="46">
                  <c:v>2026</c:v>
                </c:pt>
                <c:pt idx="47">
                  <c:v>2027</c:v>
                </c:pt>
                <c:pt idx="48">
                  <c:v>2028</c:v>
                </c:pt>
                <c:pt idx="49">
                  <c:v>2029</c:v>
                </c:pt>
                <c:pt idx="50">
                  <c:v>2030</c:v>
                </c:pt>
                <c:pt idx="51">
                  <c:v>2031</c:v>
                </c:pt>
                <c:pt idx="52">
                  <c:v>2032</c:v>
                </c:pt>
                <c:pt idx="53">
                  <c:v>2033</c:v>
                </c:pt>
                <c:pt idx="54">
                  <c:v>2034</c:v>
                </c:pt>
                <c:pt idx="55">
                  <c:v>2035</c:v>
                </c:pt>
                <c:pt idx="56">
                  <c:v>2036</c:v>
                </c:pt>
                <c:pt idx="57">
                  <c:v>2037</c:v>
                </c:pt>
                <c:pt idx="58">
                  <c:v>2038</c:v>
                </c:pt>
                <c:pt idx="59">
                  <c:v>2039</c:v>
                </c:pt>
                <c:pt idx="60">
                  <c:v>2040</c:v>
                </c:pt>
                <c:pt idx="61">
                  <c:v>2041</c:v>
                </c:pt>
                <c:pt idx="62">
                  <c:v>2042</c:v>
                </c:pt>
                <c:pt idx="63">
                  <c:v>2043</c:v>
                </c:pt>
                <c:pt idx="64">
                  <c:v>2044</c:v>
                </c:pt>
                <c:pt idx="65">
                  <c:v>2045</c:v>
                </c:pt>
                <c:pt idx="66">
                  <c:v>2046</c:v>
                </c:pt>
                <c:pt idx="67">
                  <c:v>2047</c:v>
                </c:pt>
                <c:pt idx="68">
                  <c:v>2048</c:v>
                </c:pt>
                <c:pt idx="69">
                  <c:v>2049</c:v>
                </c:pt>
                <c:pt idx="70">
                  <c:v>2050</c:v>
                </c:pt>
              </c:numCache>
            </c:numRef>
          </c:cat>
          <c:val>
            <c:numRef>
              <c:f>consumption!$E$27:$BW$27</c:f>
              <c:numCache>
                <c:formatCode>General</c:formatCode>
                <c:ptCount val="71"/>
                <c:pt idx="0">
                  <c:v>2.650868</c:v>
                </c:pt>
                <c:pt idx="1">
                  <c:v>2.5573399999999999</c:v>
                </c:pt>
                <c:pt idx="2">
                  <c:v>2.6495100000000003</c:v>
                </c:pt>
                <c:pt idx="3">
                  <c:v>2.4864299999999999</c:v>
                </c:pt>
                <c:pt idx="4">
                  <c:v>2.5824769999999999</c:v>
                </c:pt>
                <c:pt idx="5">
                  <c:v>2.4877440000000002</c:v>
                </c:pt>
                <c:pt idx="6">
                  <c:v>2.3673389999999999</c:v>
                </c:pt>
                <c:pt idx="7">
                  <c:v>2.4890529999999997</c:v>
                </c:pt>
                <c:pt idx="8">
                  <c:v>2.73088</c:v>
                </c:pt>
                <c:pt idx="9">
                  <c:v>2.7848060000000001</c:v>
                </c:pt>
                <c:pt idx="10">
                  <c:v>2.6822010000000001</c:v>
                </c:pt>
                <c:pt idx="11">
                  <c:v>2.795401</c:v>
                </c:pt>
                <c:pt idx="12">
                  <c:v>2.8711860000000002</c:v>
                </c:pt>
                <c:pt idx="13">
                  <c:v>2.9232600000000004</c:v>
                </c:pt>
                <c:pt idx="14">
                  <c:v>2.9619810000000002</c:v>
                </c:pt>
                <c:pt idx="15">
                  <c:v>3.0959889999999999</c:v>
                </c:pt>
                <c:pt idx="16">
                  <c:v>3.2263169999999999</c:v>
                </c:pt>
                <c:pt idx="17">
                  <c:v>3.28532</c:v>
                </c:pt>
                <c:pt idx="18">
                  <c:v>3.0829749999999998</c:v>
                </c:pt>
                <c:pt idx="19">
                  <c:v>3.1150310000000001</c:v>
                </c:pt>
                <c:pt idx="20">
                  <c:v>3.2515259999999997</c:v>
                </c:pt>
                <c:pt idx="21">
                  <c:v>3.0972620000000002</c:v>
                </c:pt>
                <c:pt idx="22">
                  <c:v>3.212456</c:v>
                </c:pt>
                <c:pt idx="23">
                  <c:v>3.2609160000000004</c:v>
                </c:pt>
                <c:pt idx="24">
                  <c:v>3.2009720000000002</c:v>
                </c:pt>
                <c:pt idx="25">
                  <c:v>3.0732159999999999</c:v>
                </c:pt>
                <c:pt idx="26">
                  <c:v>2.9016869999999999</c:v>
                </c:pt>
                <c:pt idx="27">
                  <c:v>3.0850520000000001</c:v>
                </c:pt>
                <c:pt idx="28">
                  <c:v>3.2284290000000002</c:v>
                </c:pt>
                <c:pt idx="29">
                  <c:v>3.1865939999999999</c:v>
                </c:pt>
                <c:pt idx="30">
                  <c:v>3.1646779999999999</c:v>
                </c:pt>
                <c:pt idx="31">
                  <c:v>3.2161</c:v>
                </c:pt>
                <c:pt idx="32">
                  <c:v>2.959511</c:v>
                </c:pt>
                <c:pt idx="33">
                  <c:v>3.3797930000000003</c:v>
                </c:pt>
                <c:pt idx="34">
                  <c:v>3.5719250000000002</c:v>
                </c:pt>
                <c:pt idx="35">
                  <c:v>3.3093600000000003</c:v>
                </c:pt>
                <c:pt idx="36">
                  <c:v>3.2203849999999998</c:v>
                </c:pt>
                <c:pt idx="37">
                  <c:v>3.263458</c:v>
                </c:pt>
                <c:pt idx="38">
                  <c:v>3.442482</c:v>
                </c:pt>
                <c:pt idx="39">
                  <c:v>3.3932470000000001</c:v>
                </c:pt>
                <c:pt idx="40">
                  <c:v>3.375769</c:v>
                </c:pt>
                <c:pt idx="41">
                  <c:v>3.359426</c:v>
                </c:pt>
                <c:pt idx="42">
                  <c:v>3.349129</c:v>
                </c:pt>
                <c:pt idx="43">
                  <c:v>3.3428819999999999</c:v>
                </c:pt>
                <c:pt idx="44">
                  <c:v>3.3359890000000001</c:v>
                </c:pt>
                <c:pt idx="45">
                  <c:v>3.3362530000000001</c:v>
                </c:pt>
                <c:pt idx="46">
                  <c:v>3.3473630000000001</c:v>
                </c:pt>
                <c:pt idx="47">
                  <c:v>3.3631139999999999</c:v>
                </c:pt>
                <c:pt idx="48">
                  <c:v>3.384217</c:v>
                </c:pt>
                <c:pt idx="49">
                  <c:v>3.4020830000000002</c:v>
                </c:pt>
                <c:pt idx="50">
                  <c:v>3.4249900000000002</c:v>
                </c:pt>
                <c:pt idx="51">
                  <c:v>3.450637</c:v>
                </c:pt>
                <c:pt idx="52">
                  <c:v>3.477881</c:v>
                </c:pt>
                <c:pt idx="53">
                  <c:v>3.5056609999999999</c:v>
                </c:pt>
                <c:pt idx="54">
                  <c:v>3.5336539999999999</c:v>
                </c:pt>
                <c:pt idx="55">
                  <c:v>3.562856</c:v>
                </c:pt>
                <c:pt idx="56">
                  <c:v>3.5894460000000001</c:v>
                </c:pt>
                <c:pt idx="57">
                  <c:v>3.6165150000000001</c:v>
                </c:pt>
                <c:pt idx="58">
                  <c:v>3.6445419999999999</c:v>
                </c:pt>
                <c:pt idx="59">
                  <c:v>3.6748210000000001</c:v>
                </c:pt>
                <c:pt idx="60">
                  <c:v>3.7076319999999998</c:v>
                </c:pt>
                <c:pt idx="61">
                  <c:v>3.741139</c:v>
                </c:pt>
                <c:pt idx="62">
                  <c:v>3.773771</c:v>
                </c:pt>
                <c:pt idx="63">
                  <c:v>3.8099789999999998</c:v>
                </c:pt>
                <c:pt idx="64">
                  <c:v>3.8493430000000002</c:v>
                </c:pt>
                <c:pt idx="65">
                  <c:v>3.8898730000000001</c:v>
                </c:pt>
                <c:pt idx="66">
                  <c:v>3.9297629999999999</c:v>
                </c:pt>
                <c:pt idx="67">
                  <c:v>3.969973</c:v>
                </c:pt>
                <c:pt idx="68">
                  <c:v>4.0108750000000004</c:v>
                </c:pt>
                <c:pt idx="69">
                  <c:v>4.0504540000000002</c:v>
                </c:pt>
                <c:pt idx="70">
                  <c:v>4.088965</c:v>
                </c:pt>
              </c:numCache>
            </c:numRef>
          </c:val>
          <c:smooth val="0"/>
        </c:ser>
        <c:ser>
          <c:idx val="1"/>
          <c:order val="2"/>
          <c:tx>
            <c:strRef>
              <c:f>consumption!$C$28</c:f>
              <c:strCache>
                <c:ptCount val="1"/>
                <c:pt idx="0">
                  <c:v>electricity</c:v>
                </c:pt>
              </c:strCache>
            </c:strRef>
          </c:tx>
          <c:spPr>
            <a:ln w="28575" cap="rnd">
              <a:solidFill>
                <a:schemeClr val="tx2"/>
              </a:solidFill>
              <a:round/>
            </a:ln>
            <a:effectLst/>
          </c:spPr>
          <c:marker>
            <c:symbol val="none"/>
          </c:marker>
          <c:cat>
            <c:numRef>
              <c:f>consumption!$E$1:$BW$1</c:f>
              <c:numCache>
                <c:formatCode>General</c:formatCode>
                <c:ptCount val="71"/>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pt idx="43">
                  <c:v>2023</c:v>
                </c:pt>
                <c:pt idx="44">
                  <c:v>2024</c:v>
                </c:pt>
                <c:pt idx="45">
                  <c:v>2025</c:v>
                </c:pt>
                <c:pt idx="46">
                  <c:v>2026</c:v>
                </c:pt>
                <c:pt idx="47">
                  <c:v>2027</c:v>
                </c:pt>
                <c:pt idx="48">
                  <c:v>2028</c:v>
                </c:pt>
                <c:pt idx="49">
                  <c:v>2029</c:v>
                </c:pt>
                <c:pt idx="50">
                  <c:v>2030</c:v>
                </c:pt>
                <c:pt idx="51">
                  <c:v>2031</c:v>
                </c:pt>
                <c:pt idx="52">
                  <c:v>2032</c:v>
                </c:pt>
                <c:pt idx="53">
                  <c:v>2033</c:v>
                </c:pt>
                <c:pt idx="54">
                  <c:v>2034</c:v>
                </c:pt>
                <c:pt idx="55">
                  <c:v>2035</c:v>
                </c:pt>
                <c:pt idx="56">
                  <c:v>2036</c:v>
                </c:pt>
                <c:pt idx="57">
                  <c:v>2037</c:v>
                </c:pt>
                <c:pt idx="58">
                  <c:v>2038</c:v>
                </c:pt>
                <c:pt idx="59">
                  <c:v>2039</c:v>
                </c:pt>
                <c:pt idx="60">
                  <c:v>2040</c:v>
                </c:pt>
                <c:pt idx="61">
                  <c:v>2041</c:v>
                </c:pt>
                <c:pt idx="62">
                  <c:v>2042</c:v>
                </c:pt>
                <c:pt idx="63">
                  <c:v>2043</c:v>
                </c:pt>
                <c:pt idx="64">
                  <c:v>2044</c:v>
                </c:pt>
                <c:pt idx="65">
                  <c:v>2045</c:v>
                </c:pt>
                <c:pt idx="66">
                  <c:v>2046</c:v>
                </c:pt>
                <c:pt idx="67">
                  <c:v>2047</c:v>
                </c:pt>
                <c:pt idx="68">
                  <c:v>2048</c:v>
                </c:pt>
                <c:pt idx="69">
                  <c:v>2049</c:v>
                </c:pt>
                <c:pt idx="70">
                  <c:v>2050</c:v>
                </c:pt>
              </c:numCache>
            </c:numRef>
          </c:cat>
          <c:val>
            <c:numRef>
              <c:f>consumption!$E$28:$BW$28</c:f>
              <c:numCache>
                <c:formatCode>General</c:formatCode>
                <c:ptCount val="71"/>
                <c:pt idx="0">
                  <c:v>1.9060889999999999</c:v>
                </c:pt>
                <c:pt idx="1">
                  <c:v>2.033239</c:v>
                </c:pt>
                <c:pt idx="2">
                  <c:v>2.0770479999999996</c:v>
                </c:pt>
                <c:pt idx="3">
                  <c:v>2.1164369999999999</c:v>
                </c:pt>
                <c:pt idx="4">
                  <c:v>2.264475</c:v>
                </c:pt>
                <c:pt idx="5">
                  <c:v>2.3512820000000003</c:v>
                </c:pt>
                <c:pt idx="6">
                  <c:v>2.4386289999999997</c:v>
                </c:pt>
                <c:pt idx="7">
                  <c:v>2.5387559999999998</c:v>
                </c:pt>
                <c:pt idx="8">
                  <c:v>2.6751080000000003</c:v>
                </c:pt>
                <c:pt idx="9">
                  <c:v>2.7666399999999998</c:v>
                </c:pt>
                <c:pt idx="10">
                  <c:v>2.8601540000000001</c:v>
                </c:pt>
                <c:pt idx="11">
                  <c:v>2.9180920000000001</c:v>
                </c:pt>
                <c:pt idx="12">
                  <c:v>2.9002240000000001</c:v>
                </c:pt>
                <c:pt idx="13">
                  <c:v>3.0187550000000001</c:v>
                </c:pt>
                <c:pt idx="14">
                  <c:v>3.1155169999999996</c:v>
                </c:pt>
                <c:pt idx="15">
                  <c:v>3.2520359999999999</c:v>
                </c:pt>
                <c:pt idx="16">
                  <c:v>3.343969</c:v>
                </c:pt>
                <c:pt idx="17">
                  <c:v>3.5028479999999997</c:v>
                </c:pt>
                <c:pt idx="18">
                  <c:v>3.6779890000000002</c:v>
                </c:pt>
                <c:pt idx="19">
                  <c:v>3.766238</c:v>
                </c:pt>
                <c:pt idx="20">
                  <c:v>3.9556909999999998</c:v>
                </c:pt>
                <c:pt idx="21">
                  <c:v>4.0620469999999997</c:v>
                </c:pt>
                <c:pt idx="22">
                  <c:v>4.1098609999999995</c:v>
                </c:pt>
                <c:pt idx="23">
                  <c:v>4.0900590000000001</c:v>
                </c:pt>
                <c:pt idx="24">
                  <c:v>4.1982089999999994</c:v>
                </c:pt>
                <c:pt idx="25">
                  <c:v>4.3505699999999994</c:v>
                </c:pt>
                <c:pt idx="26">
                  <c:v>4.4347250000000003</c:v>
                </c:pt>
                <c:pt idx="27">
                  <c:v>4.559507</c:v>
                </c:pt>
                <c:pt idx="28">
                  <c:v>4.5588869999999995</c:v>
                </c:pt>
                <c:pt idx="29">
                  <c:v>4.4589809999999996</c:v>
                </c:pt>
                <c:pt idx="30">
                  <c:v>4.53864</c:v>
                </c:pt>
                <c:pt idx="31">
                  <c:v>4.5313319999999999</c:v>
                </c:pt>
                <c:pt idx="32">
                  <c:v>4.5280690000000003</c:v>
                </c:pt>
                <c:pt idx="33">
                  <c:v>4.5621130000000001</c:v>
                </c:pt>
                <c:pt idx="34">
                  <c:v>4.6135640000000002</c:v>
                </c:pt>
                <c:pt idx="35">
                  <c:v>4.6428840000000005</c:v>
                </c:pt>
                <c:pt idx="36">
                  <c:v>4.6390120000000001</c:v>
                </c:pt>
                <c:pt idx="37">
                  <c:v>4.6082890000000001</c:v>
                </c:pt>
                <c:pt idx="38">
                  <c:v>4.6197059999999999</c:v>
                </c:pt>
                <c:pt idx="39">
                  <c:v>4.6837390000000001</c:v>
                </c:pt>
                <c:pt idx="40">
                  <c:v>4.6878760000000002</c:v>
                </c:pt>
                <c:pt idx="41">
                  <c:v>4.6986239999999997</c:v>
                </c:pt>
                <c:pt idx="42">
                  <c:v>4.7144500000000003</c:v>
                </c:pt>
                <c:pt idx="43">
                  <c:v>4.7330019999999999</c:v>
                </c:pt>
                <c:pt idx="44">
                  <c:v>4.7517160000000001</c:v>
                </c:pt>
                <c:pt idx="45">
                  <c:v>4.7680309999999997</c:v>
                </c:pt>
                <c:pt idx="46">
                  <c:v>4.7781520000000004</c:v>
                </c:pt>
                <c:pt idx="47">
                  <c:v>4.7915869999999998</c:v>
                </c:pt>
                <c:pt idx="48">
                  <c:v>4.8089279999999999</c:v>
                </c:pt>
                <c:pt idx="49">
                  <c:v>4.8288539999999998</c:v>
                </c:pt>
                <c:pt idx="50">
                  <c:v>4.8363170000000002</c:v>
                </c:pt>
                <c:pt idx="51">
                  <c:v>4.8472239999999998</c:v>
                </c:pt>
                <c:pt idx="52">
                  <c:v>4.8626389999999997</c:v>
                </c:pt>
                <c:pt idx="53">
                  <c:v>4.8802649999999996</c:v>
                </c:pt>
                <c:pt idx="54">
                  <c:v>4.9005409999999996</c:v>
                </c:pt>
                <c:pt idx="55">
                  <c:v>4.9230099999999997</c:v>
                </c:pt>
                <c:pt idx="56">
                  <c:v>4.9471400000000001</c:v>
                </c:pt>
                <c:pt idx="57">
                  <c:v>4.9732440000000002</c:v>
                </c:pt>
                <c:pt idx="58">
                  <c:v>5.0009990000000002</c:v>
                </c:pt>
                <c:pt idx="59">
                  <c:v>5.0306790000000001</c:v>
                </c:pt>
                <c:pt idx="60">
                  <c:v>5.0530989999999996</c:v>
                </c:pt>
                <c:pt idx="61">
                  <c:v>5.080514</c:v>
                </c:pt>
                <c:pt idx="62">
                  <c:v>5.1118269999999999</c:v>
                </c:pt>
                <c:pt idx="63">
                  <c:v>5.1480319999999997</c:v>
                </c:pt>
                <c:pt idx="64">
                  <c:v>5.1871989999999997</c:v>
                </c:pt>
                <c:pt idx="65">
                  <c:v>5.2302850000000003</c:v>
                </c:pt>
                <c:pt idx="66">
                  <c:v>5.278562</c:v>
                </c:pt>
                <c:pt idx="67">
                  <c:v>5.3316679999999996</c:v>
                </c:pt>
                <c:pt idx="68">
                  <c:v>5.3853619999999998</c:v>
                </c:pt>
                <c:pt idx="69">
                  <c:v>5.443695</c:v>
                </c:pt>
                <c:pt idx="70">
                  <c:v>5.5086870000000001</c:v>
                </c:pt>
              </c:numCache>
            </c:numRef>
          </c:val>
          <c:smooth val="0"/>
        </c:ser>
        <c:ser>
          <c:idx val="2"/>
          <c:order val="3"/>
          <c:tx>
            <c:strRef>
              <c:f>consumption!$C$29</c:f>
              <c:strCache>
                <c:ptCount val="1"/>
                <c:pt idx="0">
                  <c:v>other</c:v>
                </c:pt>
              </c:strCache>
            </c:strRef>
          </c:tx>
          <c:spPr>
            <a:ln w="28575" cap="rnd">
              <a:solidFill>
                <a:schemeClr val="bg1">
                  <a:lumMod val="65000"/>
                </a:schemeClr>
              </a:solidFill>
              <a:round/>
            </a:ln>
            <a:effectLst/>
          </c:spPr>
          <c:marker>
            <c:symbol val="none"/>
          </c:marker>
          <c:cat>
            <c:numRef>
              <c:f>consumption!$E$1:$BW$1</c:f>
              <c:numCache>
                <c:formatCode>General</c:formatCode>
                <c:ptCount val="71"/>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pt idx="43">
                  <c:v>2023</c:v>
                </c:pt>
                <c:pt idx="44">
                  <c:v>2024</c:v>
                </c:pt>
                <c:pt idx="45">
                  <c:v>2025</c:v>
                </c:pt>
                <c:pt idx="46">
                  <c:v>2026</c:v>
                </c:pt>
                <c:pt idx="47">
                  <c:v>2027</c:v>
                </c:pt>
                <c:pt idx="48">
                  <c:v>2028</c:v>
                </c:pt>
                <c:pt idx="49">
                  <c:v>2029</c:v>
                </c:pt>
                <c:pt idx="50">
                  <c:v>2030</c:v>
                </c:pt>
                <c:pt idx="51">
                  <c:v>2031</c:v>
                </c:pt>
                <c:pt idx="52">
                  <c:v>2032</c:v>
                </c:pt>
                <c:pt idx="53">
                  <c:v>2033</c:v>
                </c:pt>
                <c:pt idx="54">
                  <c:v>2034</c:v>
                </c:pt>
                <c:pt idx="55">
                  <c:v>2035</c:v>
                </c:pt>
                <c:pt idx="56">
                  <c:v>2036</c:v>
                </c:pt>
                <c:pt idx="57">
                  <c:v>2037</c:v>
                </c:pt>
                <c:pt idx="58">
                  <c:v>2038</c:v>
                </c:pt>
                <c:pt idx="59">
                  <c:v>2039</c:v>
                </c:pt>
                <c:pt idx="60">
                  <c:v>2040</c:v>
                </c:pt>
                <c:pt idx="61">
                  <c:v>2041</c:v>
                </c:pt>
                <c:pt idx="62">
                  <c:v>2042</c:v>
                </c:pt>
                <c:pt idx="63">
                  <c:v>2043</c:v>
                </c:pt>
                <c:pt idx="64">
                  <c:v>2044</c:v>
                </c:pt>
                <c:pt idx="65">
                  <c:v>2045</c:v>
                </c:pt>
                <c:pt idx="66">
                  <c:v>2046</c:v>
                </c:pt>
                <c:pt idx="67">
                  <c:v>2047</c:v>
                </c:pt>
                <c:pt idx="68">
                  <c:v>2048</c:v>
                </c:pt>
                <c:pt idx="69">
                  <c:v>2049</c:v>
                </c:pt>
                <c:pt idx="70">
                  <c:v>2050</c:v>
                </c:pt>
              </c:numCache>
            </c:numRef>
          </c:cat>
          <c:val>
            <c:numRef>
              <c:f>consumption!$E$29:$BW$29</c:f>
              <c:numCache>
                <c:formatCode>General</c:formatCode>
                <c:ptCount val="71"/>
                <c:pt idx="0">
                  <c:v>0.13590300000000002</c:v>
                </c:pt>
                <c:pt idx="1">
                  <c:v>0.157809</c:v>
                </c:pt>
                <c:pt idx="2">
                  <c:v>0.177346</c:v>
                </c:pt>
                <c:pt idx="3">
                  <c:v>0.183895</c:v>
                </c:pt>
                <c:pt idx="4">
                  <c:v>0.19128700000000001</c:v>
                </c:pt>
                <c:pt idx="5">
                  <c:v>0.16178499999999998</c:v>
                </c:pt>
                <c:pt idx="6">
                  <c:v>0.162939</c:v>
                </c:pt>
                <c:pt idx="7">
                  <c:v>0.154142</c:v>
                </c:pt>
                <c:pt idx="8">
                  <c:v>0.16362499999999999</c:v>
                </c:pt>
                <c:pt idx="9">
                  <c:v>0.21421199999999999</c:v>
                </c:pt>
                <c:pt idx="10">
                  <c:v>0.21845400000000001</c:v>
                </c:pt>
                <c:pt idx="11">
                  <c:v>0.210872</c:v>
                </c:pt>
                <c:pt idx="12">
                  <c:v>0.22151199999999999</c:v>
                </c:pt>
                <c:pt idx="13">
                  <c:v>0.22648700000000002</c:v>
                </c:pt>
                <c:pt idx="14">
                  <c:v>0.22454099999999999</c:v>
                </c:pt>
                <c:pt idx="15">
                  <c:v>0.22950499999999999</c:v>
                </c:pt>
                <c:pt idx="16">
                  <c:v>0.25045299999999998</c:v>
                </c:pt>
                <c:pt idx="17">
                  <c:v>0.26067399999999996</c:v>
                </c:pt>
                <c:pt idx="18">
                  <c:v>0.21189600000000003</c:v>
                </c:pt>
                <c:pt idx="19">
                  <c:v>0.223272</c:v>
                </c:pt>
                <c:pt idx="20">
                  <c:v>0.21099599999999999</c:v>
                </c:pt>
                <c:pt idx="21">
                  <c:v>0.18851899999999999</c:v>
                </c:pt>
                <c:pt idx="22">
                  <c:v>0.18481400000000001</c:v>
                </c:pt>
                <c:pt idx="23">
                  <c:v>0.18324700000000002</c:v>
                </c:pt>
                <c:pt idx="24">
                  <c:v>0.20822300000000002</c:v>
                </c:pt>
                <c:pt idx="25">
                  <c:v>0.20212099999999997</c:v>
                </c:pt>
                <c:pt idx="26">
                  <c:v>0.16745499999999999</c:v>
                </c:pt>
                <c:pt idx="27">
                  <c:v>0.17275799999999999</c:v>
                </c:pt>
                <c:pt idx="28">
                  <c:v>0.19000400000000001</c:v>
                </c:pt>
                <c:pt idx="29">
                  <c:v>0.18512399999999998</c:v>
                </c:pt>
                <c:pt idx="30">
                  <c:v>0.18053699999999998</c:v>
                </c:pt>
                <c:pt idx="31">
                  <c:v>0.176316</c:v>
                </c:pt>
                <c:pt idx="32">
                  <c:v>0.152035</c:v>
                </c:pt>
                <c:pt idx="33">
                  <c:v>0.16133400000000001</c:v>
                </c:pt>
                <c:pt idx="34">
                  <c:v>0.16605699999999998</c:v>
                </c:pt>
                <c:pt idx="35">
                  <c:v>0.18546499999999999</c:v>
                </c:pt>
                <c:pt idx="36">
                  <c:v>0.15903899999999993</c:v>
                </c:pt>
                <c:pt idx="37">
                  <c:v>0.1527270000000005</c:v>
                </c:pt>
                <c:pt idx="38">
                  <c:v>0.15646700000000102</c:v>
                </c:pt>
                <c:pt idx="39">
                  <c:v>0.16019499999999987</c:v>
                </c:pt>
                <c:pt idx="40">
                  <c:v>0.16391899999999993</c:v>
                </c:pt>
                <c:pt idx="41">
                  <c:v>0.16767900000000147</c:v>
                </c:pt>
                <c:pt idx="42">
                  <c:v>0.17145300000000141</c:v>
                </c:pt>
                <c:pt idx="43">
                  <c:v>0.17147500000000093</c:v>
                </c:pt>
                <c:pt idx="44">
                  <c:v>0.17148799999999831</c:v>
                </c:pt>
                <c:pt idx="45">
                  <c:v>0.17147199999999962</c:v>
                </c:pt>
                <c:pt idx="46">
                  <c:v>0.17146399999999851</c:v>
                </c:pt>
                <c:pt idx="47">
                  <c:v>0.1714840000000013</c:v>
                </c:pt>
                <c:pt idx="48">
                  <c:v>0.17148700000000083</c:v>
                </c:pt>
                <c:pt idx="49">
                  <c:v>0.17152800000000035</c:v>
                </c:pt>
                <c:pt idx="50">
                  <c:v>0.17150599999999905</c:v>
                </c:pt>
                <c:pt idx="51">
                  <c:v>0.17150099999999924</c:v>
                </c:pt>
                <c:pt idx="52">
                  <c:v>0.17149900000000073</c:v>
                </c:pt>
                <c:pt idx="53">
                  <c:v>0.17149599999999943</c:v>
                </c:pt>
                <c:pt idx="54">
                  <c:v>0.17149800000000148</c:v>
                </c:pt>
                <c:pt idx="55">
                  <c:v>0.17148800000000186</c:v>
                </c:pt>
                <c:pt idx="56">
                  <c:v>0.17148599999999981</c:v>
                </c:pt>
                <c:pt idx="57">
                  <c:v>0.171462</c:v>
                </c:pt>
                <c:pt idx="58">
                  <c:v>0.17145499999999991</c:v>
                </c:pt>
                <c:pt idx="59">
                  <c:v>0.17143499999999889</c:v>
                </c:pt>
                <c:pt idx="60">
                  <c:v>0.17142900000000161</c:v>
                </c:pt>
                <c:pt idx="61">
                  <c:v>0.17141699999999815</c:v>
                </c:pt>
                <c:pt idx="62">
                  <c:v>0.1714020000000005</c:v>
                </c:pt>
                <c:pt idx="63">
                  <c:v>0.17138900000000135</c:v>
                </c:pt>
                <c:pt idx="64">
                  <c:v>0.17137699999999967</c:v>
                </c:pt>
                <c:pt idx="65">
                  <c:v>0.17136299999999949</c:v>
                </c:pt>
                <c:pt idx="66">
                  <c:v>0.17135799999999968</c:v>
                </c:pt>
                <c:pt idx="67">
                  <c:v>0.17135000000000034</c:v>
                </c:pt>
                <c:pt idx="68">
                  <c:v>0.17134099999999997</c:v>
                </c:pt>
                <c:pt idx="69">
                  <c:v>0.17132600000000053</c:v>
                </c:pt>
                <c:pt idx="70">
                  <c:v>0.17131399999999886</c:v>
                </c:pt>
              </c:numCache>
            </c:numRef>
          </c:val>
          <c:smooth val="0"/>
        </c:ser>
        <c:dLbls>
          <c:showLegendKey val="0"/>
          <c:showVal val="0"/>
          <c:showCatName val="0"/>
          <c:showSerName val="0"/>
          <c:showPercent val="0"/>
          <c:showBubbleSize val="0"/>
        </c:dLbls>
        <c:smooth val="0"/>
        <c:axId val="273341408"/>
        <c:axId val="273341968"/>
      </c:lineChart>
      <c:catAx>
        <c:axId val="27334140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3341968"/>
        <c:crosses val="autoZero"/>
        <c:auto val="1"/>
        <c:lblAlgn val="ctr"/>
        <c:lblOffset val="100"/>
        <c:tickLblSkip val="10"/>
        <c:tickMarkSkip val="10"/>
        <c:noMultiLvlLbl val="0"/>
      </c:catAx>
      <c:valAx>
        <c:axId val="273341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3341408"/>
        <c:crossesAt val="3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8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7664519207826296"/>
          <c:w val="0.86654243625579286"/>
          <c:h val="0.728851109520401"/>
        </c:manualLayout>
      </c:layout>
      <c:lineChart>
        <c:grouping val="standard"/>
        <c:varyColors val="0"/>
        <c:ser>
          <c:idx val="3"/>
          <c:order val="0"/>
          <c:tx>
            <c:strRef>
              <c:f>consumption!$C$27</c:f>
              <c:strCache>
                <c:ptCount val="1"/>
                <c:pt idx="0">
                  <c:v>petroleum and other liquids</c:v>
                </c:pt>
              </c:strCache>
            </c:strRef>
          </c:tx>
          <c:spPr>
            <a:ln w="28575" cap="rnd">
              <a:solidFill>
                <a:schemeClr val="accent4">
                  <a:lumMod val="50000"/>
                </a:schemeClr>
              </a:solidFill>
              <a:round/>
            </a:ln>
            <a:effectLst/>
          </c:spPr>
          <c:marker>
            <c:symbol val="none"/>
          </c:marker>
          <c:cat>
            <c:numRef>
              <c:f>consumption!$E$1:$BW$1</c:f>
              <c:numCache>
                <c:formatCode>General</c:formatCode>
                <c:ptCount val="71"/>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pt idx="43">
                  <c:v>2023</c:v>
                </c:pt>
                <c:pt idx="44">
                  <c:v>2024</c:v>
                </c:pt>
                <c:pt idx="45">
                  <c:v>2025</c:v>
                </c:pt>
                <c:pt idx="46">
                  <c:v>2026</c:v>
                </c:pt>
                <c:pt idx="47">
                  <c:v>2027</c:v>
                </c:pt>
                <c:pt idx="48">
                  <c:v>2028</c:v>
                </c:pt>
                <c:pt idx="49">
                  <c:v>2029</c:v>
                </c:pt>
                <c:pt idx="50">
                  <c:v>2030</c:v>
                </c:pt>
                <c:pt idx="51">
                  <c:v>2031</c:v>
                </c:pt>
                <c:pt idx="52">
                  <c:v>2032</c:v>
                </c:pt>
                <c:pt idx="53">
                  <c:v>2033</c:v>
                </c:pt>
                <c:pt idx="54">
                  <c:v>2034</c:v>
                </c:pt>
                <c:pt idx="55">
                  <c:v>2035</c:v>
                </c:pt>
                <c:pt idx="56">
                  <c:v>2036</c:v>
                </c:pt>
                <c:pt idx="57">
                  <c:v>2037</c:v>
                </c:pt>
                <c:pt idx="58">
                  <c:v>2038</c:v>
                </c:pt>
                <c:pt idx="59">
                  <c:v>2039</c:v>
                </c:pt>
                <c:pt idx="60">
                  <c:v>2040</c:v>
                </c:pt>
                <c:pt idx="61">
                  <c:v>2041</c:v>
                </c:pt>
                <c:pt idx="62">
                  <c:v>2042</c:v>
                </c:pt>
                <c:pt idx="63">
                  <c:v>2043</c:v>
                </c:pt>
                <c:pt idx="64">
                  <c:v>2044</c:v>
                </c:pt>
                <c:pt idx="65">
                  <c:v>2045</c:v>
                </c:pt>
                <c:pt idx="66">
                  <c:v>2046</c:v>
                </c:pt>
                <c:pt idx="67">
                  <c:v>2047</c:v>
                </c:pt>
                <c:pt idx="68">
                  <c:v>2048</c:v>
                </c:pt>
                <c:pt idx="69">
                  <c:v>2049</c:v>
                </c:pt>
                <c:pt idx="70">
                  <c:v>2050</c:v>
                </c:pt>
              </c:numCache>
            </c:numRef>
          </c:cat>
          <c:val>
            <c:numRef>
              <c:f>consumption!$E$27:$BW$27</c:f>
              <c:numCache>
                <c:formatCode>General</c:formatCode>
                <c:ptCount val="71"/>
                <c:pt idx="0">
                  <c:v>1.7340250000000001</c:v>
                </c:pt>
                <c:pt idx="1">
                  <c:v>1.5310650000000001</c:v>
                </c:pt>
                <c:pt idx="2">
                  <c:v>1.4335450000000001</c:v>
                </c:pt>
                <c:pt idx="3">
                  <c:v>1.3534059999999999</c:v>
                </c:pt>
                <c:pt idx="4">
                  <c:v>1.5307139999999999</c:v>
                </c:pt>
                <c:pt idx="5">
                  <c:v>1.56518</c:v>
                </c:pt>
                <c:pt idx="6">
                  <c:v>1.540567</c:v>
                </c:pt>
                <c:pt idx="7">
                  <c:v>1.6165809999999998</c:v>
                </c:pt>
                <c:pt idx="8">
                  <c:v>1.6747290000000001</c:v>
                </c:pt>
                <c:pt idx="9">
                  <c:v>1.6602509999999999</c:v>
                </c:pt>
                <c:pt idx="10">
                  <c:v>1.3941749999999999</c:v>
                </c:pt>
                <c:pt idx="11">
                  <c:v>1.3808520000000002</c:v>
                </c:pt>
                <c:pt idx="12">
                  <c:v>1.414075</c:v>
                </c:pt>
                <c:pt idx="13">
                  <c:v>1.4389890000000001</c:v>
                </c:pt>
                <c:pt idx="14">
                  <c:v>1.4075770000000001</c:v>
                </c:pt>
                <c:pt idx="15">
                  <c:v>1.3730820000000001</c:v>
                </c:pt>
                <c:pt idx="16">
                  <c:v>1.482728</c:v>
                </c:pt>
                <c:pt idx="17">
                  <c:v>1.4213739999999999</c:v>
                </c:pt>
                <c:pt idx="18">
                  <c:v>1.303315</c:v>
                </c:pt>
                <c:pt idx="19">
                  <c:v>1.464051</c:v>
                </c:pt>
                <c:pt idx="20">
                  <c:v>1.5533309999999998</c:v>
                </c:pt>
                <c:pt idx="21">
                  <c:v>1.5281559999999998</c:v>
                </c:pt>
                <c:pt idx="22">
                  <c:v>1.4560340000000001</c:v>
                </c:pt>
                <c:pt idx="23">
                  <c:v>1.5458589999999999</c:v>
                </c:pt>
                <c:pt idx="24">
                  <c:v>1.519183</c:v>
                </c:pt>
                <c:pt idx="25">
                  <c:v>1.449813</c:v>
                </c:pt>
                <c:pt idx="26">
                  <c:v>1.2212719999999999</c:v>
                </c:pt>
                <c:pt idx="27">
                  <c:v>1.2485390000000001</c:v>
                </c:pt>
                <c:pt idx="28">
                  <c:v>1.32379</c:v>
                </c:pt>
                <c:pt idx="29">
                  <c:v>1.1569430000000001</c:v>
                </c:pt>
                <c:pt idx="30">
                  <c:v>1.1207499999999999</c:v>
                </c:pt>
                <c:pt idx="31">
                  <c:v>1.0279990000000001</c:v>
                </c:pt>
                <c:pt idx="32">
                  <c:v>0.890984</c:v>
                </c:pt>
                <c:pt idx="33">
                  <c:v>0.97127799999999997</c:v>
                </c:pt>
                <c:pt idx="34">
                  <c:v>1.007585</c:v>
                </c:pt>
                <c:pt idx="35">
                  <c:v>0.98291899999999999</c:v>
                </c:pt>
                <c:pt idx="36">
                  <c:v>0.87290199999999996</c:v>
                </c:pt>
                <c:pt idx="37">
                  <c:v>0.968835</c:v>
                </c:pt>
                <c:pt idx="38">
                  <c:v>0.96647000000000005</c:v>
                </c:pt>
                <c:pt idx="39">
                  <c:v>0.911968</c:v>
                </c:pt>
                <c:pt idx="40">
                  <c:v>0.889262</c:v>
                </c:pt>
                <c:pt idx="41">
                  <c:v>0.86609800000000003</c:v>
                </c:pt>
                <c:pt idx="42">
                  <c:v>0.84644600000000003</c:v>
                </c:pt>
                <c:pt idx="43">
                  <c:v>0.83050999999999997</c:v>
                </c:pt>
                <c:pt idx="44">
                  <c:v>0.81635100000000005</c:v>
                </c:pt>
                <c:pt idx="45">
                  <c:v>0.80329499999999998</c:v>
                </c:pt>
                <c:pt idx="46">
                  <c:v>0.79113999999999995</c:v>
                </c:pt>
                <c:pt idx="47">
                  <c:v>0.77925100000000003</c:v>
                </c:pt>
                <c:pt idx="48">
                  <c:v>0.76734999999999998</c:v>
                </c:pt>
                <c:pt idx="49">
                  <c:v>0.75526099999999996</c:v>
                </c:pt>
                <c:pt idx="50">
                  <c:v>0.74353199999999997</c:v>
                </c:pt>
                <c:pt idx="51">
                  <c:v>0.73210399999999998</c:v>
                </c:pt>
                <c:pt idx="52">
                  <c:v>0.72077999999999998</c:v>
                </c:pt>
                <c:pt idx="53">
                  <c:v>0.70980399999999999</c:v>
                </c:pt>
                <c:pt idx="54">
                  <c:v>0.69931299999999996</c:v>
                </c:pt>
                <c:pt idx="55">
                  <c:v>0.68944300000000003</c:v>
                </c:pt>
                <c:pt idx="56">
                  <c:v>0.67979699999999998</c:v>
                </c:pt>
                <c:pt idx="57">
                  <c:v>0.67032700000000001</c:v>
                </c:pt>
                <c:pt idx="58">
                  <c:v>0.66098800000000002</c:v>
                </c:pt>
                <c:pt idx="59">
                  <c:v>0.65210800000000002</c:v>
                </c:pt>
                <c:pt idx="60">
                  <c:v>0.64385899999999996</c:v>
                </c:pt>
                <c:pt idx="61">
                  <c:v>0.63587700000000003</c:v>
                </c:pt>
                <c:pt idx="62">
                  <c:v>0.628278</c:v>
                </c:pt>
                <c:pt idx="63">
                  <c:v>0.620888</c:v>
                </c:pt>
                <c:pt idx="64">
                  <c:v>0.61392100000000005</c:v>
                </c:pt>
                <c:pt idx="65">
                  <c:v>0.60704000000000002</c:v>
                </c:pt>
                <c:pt idx="66">
                  <c:v>0.60051299999999996</c:v>
                </c:pt>
                <c:pt idx="67">
                  <c:v>0.59406000000000003</c:v>
                </c:pt>
                <c:pt idx="68">
                  <c:v>0.58764099999999997</c:v>
                </c:pt>
                <c:pt idx="69">
                  <c:v>0.58152999999999999</c:v>
                </c:pt>
                <c:pt idx="70">
                  <c:v>0.57560800000000001</c:v>
                </c:pt>
              </c:numCache>
            </c:numRef>
          </c:val>
          <c:smooth val="0"/>
        </c:ser>
        <c:ser>
          <c:idx val="0"/>
          <c:order val="1"/>
          <c:tx>
            <c:strRef>
              <c:f>consumption!$C$28</c:f>
              <c:strCache>
                <c:ptCount val="1"/>
                <c:pt idx="0">
                  <c:v>natural gas</c:v>
                </c:pt>
              </c:strCache>
            </c:strRef>
          </c:tx>
          <c:spPr>
            <a:ln w="28575" cap="rnd">
              <a:solidFill>
                <a:schemeClr val="accent1"/>
              </a:solidFill>
              <a:round/>
            </a:ln>
            <a:effectLst/>
          </c:spPr>
          <c:marker>
            <c:symbol val="none"/>
          </c:marker>
          <c:cat>
            <c:numRef>
              <c:f>consumption!$E$1:$BW$1</c:f>
              <c:numCache>
                <c:formatCode>General</c:formatCode>
                <c:ptCount val="71"/>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pt idx="43">
                  <c:v>2023</c:v>
                </c:pt>
                <c:pt idx="44">
                  <c:v>2024</c:v>
                </c:pt>
                <c:pt idx="45">
                  <c:v>2025</c:v>
                </c:pt>
                <c:pt idx="46">
                  <c:v>2026</c:v>
                </c:pt>
                <c:pt idx="47">
                  <c:v>2027</c:v>
                </c:pt>
                <c:pt idx="48">
                  <c:v>2028</c:v>
                </c:pt>
                <c:pt idx="49">
                  <c:v>2029</c:v>
                </c:pt>
                <c:pt idx="50">
                  <c:v>2030</c:v>
                </c:pt>
                <c:pt idx="51">
                  <c:v>2031</c:v>
                </c:pt>
                <c:pt idx="52">
                  <c:v>2032</c:v>
                </c:pt>
                <c:pt idx="53">
                  <c:v>2033</c:v>
                </c:pt>
                <c:pt idx="54">
                  <c:v>2034</c:v>
                </c:pt>
                <c:pt idx="55">
                  <c:v>2035</c:v>
                </c:pt>
                <c:pt idx="56">
                  <c:v>2036</c:v>
                </c:pt>
                <c:pt idx="57">
                  <c:v>2037</c:v>
                </c:pt>
                <c:pt idx="58">
                  <c:v>2038</c:v>
                </c:pt>
                <c:pt idx="59">
                  <c:v>2039</c:v>
                </c:pt>
                <c:pt idx="60">
                  <c:v>2040</c:v>
                </c:pt>
                <c:pt idx="61">
                  <c:v>2041</c:v>
                </c:pt>
                <c:pt idx="62">
                  <c:v>2042</c:v>
                </c:pt>
                <c:pt idx="63">
                  <c:v>2043</c:v>
                </c:pt>
                <c:pt idx="64">
                  <c:v>2044</c:v>
                </c:pt>
                <c:pt idx="65">
                  <c:v>2045</c:v>
                </c:pt>
                <c:pt idx="66">
                  <c:v>2046</c:v>
                </c:pt>
                <c:pt idx="67">
                  <c:v>2047</c:v>
                </c:pt>
                <c:pt idx="68">
                  <c:v>2048</c:v>
                </c:pt>
                <c:pt idx="69">
                  <c:v>2049</c:v>
                </c:pt>
                <c:pt idx="70">
                  <c:v>2050</c:v>
                </c:pt>
              </c:numCache>
            </c:numRef>
          </c:cat>
          <c:val>
            <c:numRef>
              <c:f>consumption!$E$28:$BW$28</c:f>
              <c:numCache>
                <c:formatCode>General</c:formatCode>
                <c:ptCount val="71"/>
                <c:pt idx="0">
                  <c:v>4.8248360000000003</c:v>
                </c:pt>
                <c:pt idx="1">
                  <c:v>4.6141989999999993</c:v>
                </c:pt>
                <c:pt idx="2">
                  <c:v>4.7112509999999999</c:v>
                </c:pt>
                <c:pt idx="3">
                  <c:v>4.477633</c:v>
                </c:pt>
                <c:pt idx="4">
                  <c:v>4.660558</c:v>
                </c:pt>
                <c:pt idx="5">
                  <c:v>4.5342820000000001</c:v>
                </c:pt>
                <c:pt idx="6">
                  <c:v>4.4051559999999998</c:v>
                </c:pt>
                <c:pt idx="7">
                  <c:v>4.419575</c:v>
                </c:pt>
                <c:pt idx="8">
                  <c:v>4.7350829999999995</c:v>
                </c:pt>
                <c:pt idx="9">
                  <c:v>4.8986350000000005</c:v>
                </c:pt>
                <c:pt idx="10">
                  <c:v>4.4909129999999999</c:v>
                </c:pt>
                <c:pt idx="11">
                  <c:v>4.6672229999999999</c:v>
                </c:pt>
                <c:pt idx="12">
                  <c:v>4.8045809999999998</c:v>
                </c:pt>
                <c:pt idx="13">
                  <c:v>5.0632979999999996</c:v>
                </c:pt>
                <c:pt idx="14">
                  <c:v>4.9598399999999998</c:v>
                </c:pt>
                <c:pt idx="15">
                  <c:v>4.9541890000000004</c:v>
                </c:pt>
                <c:pt idx="16">
                  <c:v>5.3543890000000003</c:v>
                </c:pt>
                <c:pt idx="17">
                  <c:v>5.0929190000000002</c:v>
                </c:pt>
                <c:pt idx="18">
                  <c:v>4.6460870000000005</c:v>
                </c:pt>
                <c:pt idx="19">
                  <c:v>4.8348990000000001</c:v>
                </c:pt>
                <c:pt idx="20">
                  <c:v>5.1045929999999995</c:v>
                </c:pt>
                <c:pt idx="21">
                  <c:v>4.8890180000000001</c:v>
                </c:pt>
                <c:pt idx="22">
                  <c:v>4.9949939999999993</c:v>
                </c:pt>
                <c:pt idx="23">
                  <c:v>5.2094279999999999</c:v>
                </c:pt>
                <c:pt idx="24">
                  <c:v>4.9808310000000002</c:v>
                </c:pt>
                <c:pt idx="25">
                  <c:v>4.9463540000000004</c:v>
                </c:pt>
                <c:pt idx="26">
                  <c:v>4.4759129999999994</c:v>
                </c:pt>
                <c:pt idx="27">
                  <c:v>4.8354399999999993</c:v>
                </c:pt>
                <c:pt idx="28">
                  <c:v>5.0100609999999994</c:v>
                </c:pt>
                <c:pt idx="29">
                  <c:v>4.8831119999999997</c:v>
                </c:pt>
                <c:pt idx="30">
                  <c:v>4.8781109999999996</c:v>
                </c:pt>
                <c:pt idx="31">
                  <c:v>4.8045789999999995</c:v>
                </c:pt>
                <c:pt idx="32">
                  <c:v>4.2420939999999998</c:v>
                </c:pt>
                <c:pt idx="33">
                  <c:v>5.0229419999999996</c:v>
                </c:pt>
                <c:pt idx="34">
                  <c:v>5.242483</c:v>
                </c:pt>
                <c:pt idx="35">
                  <c:v>4.768999</c:v>
                </c:pt>
                <c:pt idx="36">
                  <c:v>4.5057910000000003</c:v>
                </c:pt>
                <c:pt idx="37">
                  <c:v>4.5430989999999998</c:v>
                </c:pt>
                <c:pt idx="38">
                  <c:v>4.9160430000000002</c:v>
                </c:pt>
                <c:pt idx="39">
                  <c:v>4.7876310000000002</c:v>
                </c:pt>
                <c:pt idx="40">
                  <c:v>4.7742760000000004</c:v>
                </c:pt>
                <c:pt idx="41">
                  <c:v>4.7647349999999999</c:v>
                </c:pt>
                <c:pt idx="42">
                  <c:v>4.7627059999999997</c:v>
                </c:pt>
                <c:pt idx="43">
                  <c:v>4.7596210000000001</c:v>
                </c:pt>
                <c:pt idx="44">
                  <c:v>4.751728</c:v>
                </c:pt>
                <c:pt idx="45">
                  <c:v>4.7444480000000002</c:v>
                </c:pt>
                <c:pt idx="46">
                  <c:v>4.742731</c:v>
                </c:pt>
                <c:pt idx="47">
                  <c:v>4.7426659999999998</c:v>
                </c:pt>
                <c:pt idx="48">
                  <c:v>4.7433269999999998</c:v>
                </c:pt>
                <c:pt idx="49">
                  <c:v>4.7407469999999998</c:v>
                </c:pt>
                <c:pt idx="50">
                  <c:v>4.7394299999999996</c:v>
                </c:pt>
                <c:pt idx="51">
                  <c:v>4.7380279999999999</c:v>
                </c:pt>
                <c:pt idx="52">
                  <c:v>4.7341530000000001</c:v>
                </c:pt>
                <c:pt idx="53">
                  <c:v>4.7292160000000001</c:v>
                </c:pt>
                <c:pt idx="54">
                  <c:v>4.7235040000000001</c:v>
                </c:pt>
                <c:pt idx="55">
                  <c:v>4.7188679999999996</c:v>
                </c:pt>
                <c:pt idx="56">
                  <c:v>4.7110029999999998</c:v>
                </c:pt>
                <c:pt idx="57">
                  <c:v>4.7027869999999998</c:v>
                </c:pt>
                <c:pt idx="58">
                  <c:v>4.6947260000000002</c:v>
                </c:pt>
                <c:pt idx="59">
                  <c:v>4.6887119999999998</c:v>
                </c:pt>
                <c:pt idx="60">
                  <c:v>4.6855330000000004</c:v>
                </c:pt>
                <c:pt idx="61">
                  <c:v>4.6839690000000003</c:v>
                </c:pt>
                <c:pt idx="62">
                  <c:v>4.6825210000000004</c:v>
                </c:pt>
                <c:pt idx="63">
                  <c:v>4.6834129999999998</c:v>
                </c:pt>
                <c:pt idx="64">
                  <c:v>4.6867219999999996</c:v>
                </c:pt>
                <c:pt idx="65">
                  <c:v>4.6897359999999999</c:v>
                </c:pt>
                <c:pt idx="66">
                  <c:v>4.6930620000000003</c:v>
                </c:pt>
                <c:pt idx="67">
                  <c:v>4.6963520000000001</c:v>
                </c:pt>
                <c:pt idx="68">
                  <c:v>4.6995639999999996</c:v>
                </c:pt>
                <c:pt idx="69">
                  <c:v>4.7019359999999999</c:v>
                </c:pt>
                <c:pt idx="70">
                  <c:v>4.7034909999999996</c:v>
                </c:pt>
              </c:numCache>
            </c:numRef>
          </c:val>
          <c:smooth val="0"/>
        </c:ser>
        <c:ser>
          <c:idx val="1"/>
          <c:order val="2"/>
          <c:tx>
            <c:strRef>
              <c:f>consumption!$C$29</c:f>
              <c:strCache>
                <c:ptCount val="1"/>
                <c:pt idx="0">
                  <c:v>electricity</c:v>
                </c:pt>
              </c:strCache>
            </c:strRef>
          </c:tx>
          <c:spPr>
            <a:ln w="28575" cap="rnd">
              <a:solidFill>
                <a:schemeClr val="tx2"/>
              </a:solidFill>
              <a:round/>
            </a:ln>
            <a:effectLst/>
          </c:spPr>
          <c:marker>
            <c:symbol val="none"/>
          </c:marker>
          <c:cat>
            <c:numRef>
              <c:f>consumption!$E$1:$BW$1</c:f>
              <c:numCache>
                <c:formatCode>General</c:formatCode>
                <c:ptCount val="71"/>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pt idx="43">
                  <c:v>2023</c:v>
                </c:pt>
                <c:pt idx="44">
                  <c:v>2024</c:v>
                </c:pt>
                <c:pt idx="45">
                  <c:v>2025</c:v>
                </c:pt>
                <c:pt idx="46">
                  <c:v>2026</c:v>
                </c:pt>
                <c:pt idx="47">
                  <c:v>2027</c:v>
                </c:pt>
                <c:pt idx="48">
                  <c:v>2028</c:v>
                </c:pt>
                <c:pt idx="49">
                  <c:v>2029</c:v>
                </c:pt>
                <c:pt idx="50">
                  <c:v>2030</c:v>
                </c:pt>
                <c:pt idx="51">
                  <c:v>2031</c:v>
                </c:pt>
                <c:pt idx="52">
                  <c:v>2032</c:v>
                </c:pt>
                <c:pt idx="53">
                  <c:v>2033</c:v>
                </c:pt>
                <c:pt idx="54">
                  <c:v>2034</c:v>
                </c:pt>
                <c:pt idx="55">
                  <c:v>2035</c:v>
                </c:pt>
                <c:pt idx="56">
                  <c:v>2036</c:v>
                </c:pt>
                <c:pt idx="57">
                  <c:v>2037</c:v>
                </c:pt>
                <c:pt idx="58">
                  <c:v>2038</c:v>
                </c:pt>
                <c:pt idx="59">
                  <c:v>2039</c:v>
                </c:pt>
                <c:pt idx="60">
                  <c:v>2040</c:v>
                </c:pt>
                <c:pt idx="61">
                  <c:v>2041</c:v>
                </c:pt>
                <c:pt idx="62">
                  <c:v>2042</c:v>
                </c:pt>
                <c:pt idx="63">
                  <c:v>2043</c:v>
                </c:pt>
                <c:pt idx="64">
                  <c:v>2044</c:v>
                </c:pt>
                <c:pt idx="65">
                  <c:v>2045</c:v>
                </c:pt>
                <c:pt idx="66">
                  <c:v>2046</c:v>
                </c:pt>
                <c:pt idx="67">
                  <c:v>2047</c:v>
                </c:pt>
                <c:pt idx="68">
                  <c:v>2048</c:v>
                </c:pt>
                <c:pt idx="69">
                  <c:v>2049</c:v>
                </c:pt>
                <c:pt idx="70">
                  <c:v>2050</c:v>
                </c:pt>
              </c:numCache>
            </c:numRef>
          </c:cat>
          <c:val>
            <c:numRef>
              <c:f>consumption!$E$29:$BW$29</c:f>
              <c:numCache>
                <c:formatCode>General</c:formatCode>
                <c:ptCount val="71"/>
                <c:pt idx="0">
                  <c:v>2.4480929999999996</c:v>
                </c:pt>
                <c:pt idx="1">
                  <c:v>2.4643679999999999</c:v>
                </c:pt>
                <c:pt idx="2">
                  <c:v>2.4891209999999999</c:v>
                </c:pt>
                <c:pt idx="3">
                  <c:v>2.5622350000000003</c:v>
                </c:pt>
                <c:pt idx="4">
                  <c:v>2.661673</c:v>
                </c:pt>
                <c:pt idx="5">
                  <c:v>2.7089020000000001</c:v>
                </c:pt>
                <c:pt idx="6">
                  <c:v>2.7947289999999998</c:v>
                </c:pt>
                <c:pt idx="7">
                  <c:v>2.9015999999999997</c:v>
                </c:pt>
                <c:pt idx="8">
                  <c:v>3.046459</c:v>
                </c:pt>
                <c:pt idx="9">
                  <c:v>3.0896500000000002</c:v>
                </c:pt>
                <c:pt idx="10">
                  <c:v>3.152752</c:v>
                </c:pt>
                <c:pt idx="11">
                  <c:v>3.259884</c:v>
                </c:pt>
                <c:pt idx="12">
                  <c:v>3.1934229999999997</c:v>
                </c:pt>
                <c:pt idx="13">
                  <c:v>3.3941919999999999</c:v>
                </c:pt>
                <c:pt idx="14">
                  <c:v>3.4409389999999997</c:v>
                </c:pt>
                <c:pt idx="15">
                  <c:v>3.5570149999999998</c:v>
                </c:pt>
                <c:pt idx="16">
                  <c:v>3.69353</c:v>
                </c:pt>
                <c:pt idx="17">
                  <c:v>3.6709029999999996</c:v>
                </c:pt>
                <c:pt idx="18">
                  <c:v>3.8559319999999997</c:v>
                </c:pt>
                <c:pt idx="19">
                  <c:v>3.9064779999999999</c:v>
                </c:pt>
                <c:pt idx="20">
                  <c:v>4.0686270000000002</c:v>
                </c:pt>
                <c:pt idx="21">
                  <c:v>4.099882</c:v>
                </c:pt>
                <c:pt idx="22">
                  <c:v>4.3167939999999998</c:v>
                </c:pt>
                <c:pt idx="23">
                  <c:v>4.3531110000000002</c:v>
                </c:pt>
                <c:pt idx="24">
                  <c:v>4.4082410000000003</c:v>
                </c:pt>
                <c:pt idx="25">
                  <c:v>4.637683</c:v>
                </c:pt>
                <c:pt idx="26">
                  <c:v>4.6113860000000004</c:v>
                </c:pt>
                <c:pt idx="27">
                  <c:v>4.7503260000000003</c:v>
                </c:pt>
                <c:pt idx="28">
                  <c:v>4.7108180000000006</c:v>
                </c:pt>
                <c:pt idx="29">
                  <c:v>4.656555</c:v>
                </c:pt>
                <c:pt idx="30">
                  <c:v>4.9327569999999996</c:v>
                </c:pt>
                <c:pt idx="31">
                  <c:v>4.8545970000000001</c:v>
                </c:pt>
                <c:pt idx="32">
                  <c:v>4.6898439999999999</c:v>
                </c:pt>
                <c:pt idx="33">
                  <c:v>4.759099</c:v>
                </c:pt>
                <c:pt idx="34">
                  <c:v>4.8013950000000003</c:v>
                </c:pt>
                <c:pt idx="35">
                  <c:v>4.7907770000000003</c:v>
                </c:pt>
                <c:pt idx="36">
                  <c:v>4.8020300000000002</c:v>
                </c:pt>
                <c:pt idx="37">
                  <c:v>4.6872119999999997</c:v>
                </c:pt>
                <c:pt idx="38">
                  <c:v>4.7939550000000004</c:v>
                </c:pt>
                <c:pt idx="39">
                  <c:v>4.8569339999999999</c:v>
                </c:pt>
                <c:pt idx="40">
                  <c:v>4.8069350000000002</c:v>
                </c:pt>
                <c:pt idx="41">
                  <c:v>4.7741709999999999</c:v>
                </c:pt>
                <c:pt idx="42">
                  <c:v>4.7600860000000003</c:v>
                </c:pt>
                <c:pt idx="43">
                  <c:v>4.7506659999999998</c:v>
                </c:pt>
                <c:pt idx="44">
                  <c:v>4.7441829999999996</c:v>
                </c:pt>
                <c:pt idx="45">
                  <c:v>4.7392329999999996</c:v>
                </c:pt>
                <c:pt idx="46">
                  <c:v>4.7488140000000003</c:v>
                </c:pt>
                <c:pt idx="47">
                  <c:v>4.7626379999999999</c:v>
                </c:pt>
                <c:pt idx="48">
                  <c:v>4.780996</c:v>
                </c:pt>
                <c:pt idx="49">
                  <c:v>4.8015980000000003</c:v>
                </c:pt>
                <c:pt idx="50">
                  <c:v>4.8077370000000004</c:v>
                </c:pt>
                <c:pt idx="51">
                  <c:v>4.8163020000000003</c:v>
                </c:pt>
                <c:pt idx="52">
                  <c:v>4.8273419999999998</c:v>
                </c:pt>
                <c:pt idx="53">
                  <c:v>4.841342</c:v>
                </c:pt>
                <c:pt idx="54">
                  <c:v>4.865354</c:v>
                </c:pt>
                <c:pt idx="55">
                  <c:v>4.8912089999999999</c:v>
                </c:pt>
                <c:pt idx="56">
                  <c:v>4.9188409999999996</c:v>
                </c:pt>
                <c:pt idx="57">
                  <c:v>4.9470330000000002</c:v>
                </c:pt>
                <c:pt idx="58">
                  <c:v>4.9736890000000002</c:v>
                </c:pt>
                <c:pt idx="59">
                  <c:v>5.0007849999999996</c:v>
                </c:pt>
                <c:pt idx="60">
                  <c:v>5.0168080000000002</c:v>
                </c:pt>
                <c:pt idx="61">
                  <c:v>5.0353070000000004</c:v>
                </c:pt>
                <c:pt idx="62">
                  <c:v>5.0564830000000001</c:v>
                </c:pt>
                <c:pt idx="63">
                  <c:v>5.0812710000000001</c:v>
                </c:pt>
                <c:pt idx="64">
                  <c:v>5.1091930000000003</c:v>
                </c:pt>
                <c:pt idx="65">
                  <c:v>5.1383359999999998</c:v>
                </c:pt>
                <c:pt idx="66">
                  <c:v>5.1686069999999997</c:v>
                </c:pt>
                <c:pt idx="67">
                  <c:v>5.1985609999999998</c:v>
                </c:pt>
                <c:pt idx="68">
                  <c:v>5.2220409999999999</c:v>
                </c:pt>
                <c:pt idx="69">
                  <c:v>5.2446450000000002</c:v>
                </c:pt>
                <c:pt idx="70">
                  <c:v>5.2730199999999998</c:v>
                </c:pt>
              </c:numCache>
            </c:numRef>
          </c:val>
          <c:smooth val="0"/>
        </c:ser>
        <c:ser>
          <c:idx val="2"/>
          <c:order val="3"/>
          <c:tx>
            <c:strRef>
              <c:f>consumption!$C$30</c:f>
              <c:strCache>
                <c:ptCount val="1"/>
                <c:pt idx="0">
                  <c:v>other</c:v>
                </c:pt>
              </c:strCache>
            </c:strRef>
          </c:tx>
          <c:spPr>
            <a:ln w="28575" cap="rnd">
              <a:solidFill>
                <a:schemeClr val="bg1">
                  <a:lumMod val="65000"/>
                </a:schemeClr>
              </a:solidFill>
              <a:round/>
            </a:ln>
            <a:effectLst/>
          </c:spPr>
          <c:marker>
            <c:symbol val="none"/>
          </c:marker>
          <c:cat>
            <c:numRef>
              <c:f>consumption!$E$1:$BW$1</c:f>
              <c:numCache>
                <c:formatCode>General</c:formatCode>
                <c:ptCount val="71"/>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pt idx="37">
                  <c:v>2017</c:v>
                </c:pt>
                <c:pt idx="38">
                  <c:v>2018</c:v>
                </c:pt>
                <c:pt idx="39">
                  <c:v>2019</c:v>
                </c:pt>
                <c:pt idx="40">
                  <c:v>2020</c:v>
                </c:pt>
                <c:pt idx="41">
                  <c:v>2021</c:v>
                </c:pt>
                <c:pt idx="42">
                  <c:v>2022</c:v>
                </c:pt>
                <c:pt idx="43">
                  <c:v>2023</c:v>
                </c:pt>
                <c:pt idx="44">
                  <c:v>2024</c:v>
                </c:pt>
                <c:pt idx="45">
                  <c:v>2025</c:v>
                </c:pt>
                <c:pt idx="46">
                  <c:v>2026</c:v>
                </c:pt>
                <c:pt idx="47">
                  <c:v>2027</c:v>
                </c:pt>
                <c:pt idx="48">
                  <c:v>2028</c:v>
                </c:pt>
                <c:pt idx="49">
                  <c:v>2029</c:v>
                </c:pt>
                <c:pt idx="50">
                  <c:v>2030</c:v>
                </c:pt>
                <c:pt idx="51">
                  <c:v>2031</c:v>
                </c:pt>
                <c:pt idx="52">
                  <c:v>2032</c:v>
                </c:pt>
                <c:pt idx="53">
                  <c:v>2033</c:v>
                </c:pt>
                <c:pt idx="54">
                  <c:v>2034</c:v>
                </c:pt>
                <c:pt idx="55">
                  <c:v>2035</c:v>
                </c:pt>
                <c:pt idx="56">
                  <c:v>2036</c:v>
                </c:pt>
                <c:pt idx="57">
                  <c:v>2037</c:v>
                </c:pt>
                <c:pt idx="58">
                  <c:v>2038</c:v>
                </c:pt>
                <c:pt idx="59">
                  <c:v>2039</c:v>
                </c:pt>
                <c:pt idx="60">
                  <c:v>2040</c:v>
                </c:pt>
                <c:pt idx="61">
                  <c:v>2041</c:v>
                </c:pt>
                <c:pt idx="62">
                  <c:v>2042</c:v>
                </c:pt>
                <c:pt idx="63">
                  <c:v>2043</c:v>
                </c:pt>
                <c:pt idx="64">
                  <c:v>2044</c:v>
                </c:pt>
                <c:pt idx="65">
                  <c:v>2045</c:v>
                </c:pt>
                <c:pt idx="66">
                  <c:v>2046</c:v>
                </c:pt>
                <c:pt idx="67">
                  <c:v>2047</c:v>
                </c:pt>
                <c:pt idx="68">
                  <c:v>2048</c:v>
                </c:pt>
                <c:pt idx="69">
                  <c:v>2049</c:v>
                </c:pt>
                <c:pt idx="70">
                  <c:v>2050</c:v>
                </c:pt>
              </c:numCache>
            </c:numRef>
          </c:cat>
          <c:val>
            <c:numRef>
              <c:f>consumption!$E$30:$BW$30</c:f>
              <c:numCache>
                <c:formatCode>General</c:formatCode>
                <c:ptCount val="71"/>
                <c:pt idx="0">
                  <c:v>0.85</c:v>
                </c:pt>
                <c:pt idx="1">
                  <c:v>0.87</c:v>
                </c:pt>
                <c:pt idx="2">
                  <c:v>0.97</c:v>
                </c:pt>
                <c:pt idx="3">
                  <c:v>0.97</c:v>
                </c:pt>
                <c:pt idx="4">
                  <c:v>0.98</c:v>
                </c:pt>
                <c:pt idx="5">
                  <c:v>1.01</c:v>
                </c:pt>
                <c:pt idx="6">
                  <c:v>0.92</c:v>
                </c:pt>
                <c:pt idx="7">
                  <c:v>0.85</c:v>
                </c:pt>
                <c:pt idx="8">
                  <c:v>0.91</c:v>
                </c:pt>
                <c:pt idx="9">
                  <c:v>0.92</c:v>
                </c:pt>
                <c:pt idx="10">
                  <c:v>0.57999999999999996</c:v>
                </c:pt>
                <c:pt idx="11">
                  <c:v>0.61</c:v>
                </c:pt>
                <c:pt idx="12">
                  <c:v>0.64</c:v>
                </c:pt>
                <c:pt idx="13">
                  <c:v>0.55000000000000004</c:v>
                </c:pt>
                <c:pt idx="14">
                  <c:v>0.52</c:v>
                </c:pt>
                <c:pt idx="15">
                  <c:v>0.52</c:v>
                </c:pt>
                <c:pt idx="16">
                  <c:v>0.54</c:v>
                </c:pt>
                <c:pt idx="17">
                  <c:v>0.43</c:v>
                </c:pt>
                <c:pt idx="18">
                  <c:v>0.38</c:v>
                </c:pt>
                <c:pt idx="19">
                  <c:v>0.39</c:v>
                </c:pt>
                <c:pt idx="20">
                  <c:v>0.42</c:v>
                </c:pt>
                <c:pt idx="21">
                  <c:v>0.37</c:v>
                </c:pt>
                <c:pt idx="22">
                  <c:v>0.38</c:v>
                </c:pt>
                <c:pt idx="23">
                  <c:v>0.4</c:v>
                </c:pt>
                <c:pt idx="24">
                  <c:v>0.41</c:v>
                </c:pt>
                <c:pt idx="25">
                  <c:v>0.43</c:v>
                </c:pt>
                <c:pt idx="26">
                  <c:v>0.38</c:v>
                </c:pt>
                <c:pt idx="27">
                  <c:v>0.42</c:v>
                </c:pt>
                <c:pt idx="28">
                  <c:v>0.47</c:v>
                </c:pt>
                <c:pt idx="29">
                  <c:v>0.5</c:v>
                </c:pt>
                <c:pt idx="30">
                  <c:v>0.44</c:v>
                </c:pt>
                <c:pt idx="31">
                  <c:v>0.45</c:v>
                </c:pt>
                <c:pt idx="32">
                  <c:v>0.42</c:v>
                </c:pt>
                <c:pt idx="33">
                  <c:v>0.57999999999999996</c:v>
                </c:pt>
                <c:pt idx="34">
                  <c:v>0.59044000000000008</c:v>
                </c:pt>
                <c:pt idx="35">
                  <c:v>0.43987799999999999</c:v>
                </c:pt>
                <c:pt idx="36">
                  <c:v>0.34450000000000003</c:v>
                </c:pt>
                <c:pt idx="37">
                  <c:v>0.32983500000000099</c:v>
                </c:pt>
                <c:pt idx="38">
                  <c:v>0.37997999999999976</c:v>
                </c:pt>
                <c:pt idx="39">
                  <c:v>0.36711799999999961</c:v>
                </c:pt>
                <c:pt idx="40">
                  <c:v>0.37645999999999802</c:v>
                </c:pt>
                <c:pt idx="41">
                  <c:v>0.3846589999999992</c:v>
                </c:pt>
                <c:pt idx="42">
                  <c:v>0.38617400000000046</c:v>
                </c:pt>
                <c:pt idx="43">
                  <c:v>0.38150899999999943</c:v>
                </c:pt>
                <c:pt idx="44">
                  <c:v>0.37561</c:v>
                </c:pt>
                <c:pt idx="45">
                  <c:v>0.36949200000000104</c:v>
                </c:pt>
                <c:pt idx="46">
                  <c:v>0.36304099999999906</c:v>
                </c:pt>
                <c:pt idx="47">
                  <c:v>0.35694499999999962</c:v>
                </c:pt>
                <c:pt idx="48">
                  <c:v>0.35132000000000119</c:v>
                </c:pt>
                <c:pt idx="49">
                  <c:v>0.34637200000000057</c:v>
                </c:pt>
                <c:pt idx="50">
                  <c:v>0.34083799999999975</c:v>
                </c:pt>
                <c:pt idx="51">
                  <c:v>0.33580599999999983</c:v>
                </c:pt>
                <c:pt idx="52">
                  <c:v>0.33076499999999953</c:v>
                </c:pt>
                <c:pt idx="53">
                  <c:v>0.32599399999999967</c:v>
                </c:pt>
                <c:pt idx="54">
                  <c:v>0.32143499999999925</c:v>
                </c:pt>
                <c:pt idx="55">
                  <c:v>0.31704200000000071</c:v>
                </c:pt>
                <c:pt idx="56">
                  <c:v>0.31260100000000079</c:v>
                </c:pt>
                <c:pt idx="57">
                  <c:v>0.30946999999999925</c:v>
                </c:pt>
                <c:pt idx="58">
                  <c:v>0.30629100000000165</c:v>
                </c:pt>
                <c:pt idx="59">
                  <c:v>0.30329700000000059</c:v>
                </c:pt>
                <c:pt idx="60">
                  <c:v>0.30032399999999981</c:v>
                </c:pt>
                <c:pt idx="61">
                  <c:v>0.29744499999999796</c:v>
                </c:pt>
                <c:pt idx="62">
                  <c:v>0.29410800000000137</c:v>
                </c:pt>
                <c:pt idx="63">
                  <c:v>0.29054400000000058</c:v>
                </c:pt>
                <c:pt idx="64">
                  <c:v>0.28688399999999881</c:v>
                </c:pt>
                <c:pt idx="65">
                  <c:v>0.28330199999999905</c:v>
                </c:pt>
                <c:pt idx="66">
                  <c:v>0.27945899999999924</c:v>
                </c:pt>
                <c:pt idx="67">
                  <c:v>0.27596699999999963</c:v>
                </c:pt>
                <c:pt idx="68">
                  <c:v>0.27292500000000075</c:v>
                </c:pt>
                <c:pt idx="69">
                  <c:v>0.26975200000000044</c:v>
                </c:pt>
                <c:pt idx="70">
                  <c:v>0.26650500000000044</c:v>
                </c:pt>
              </c:numCache>
            </c:numRef>
          </c:val>
          <c:smooth val="0"/>
        </c:ser>
        <c:dLbls>
          <c:showLegendKey val="0"/>
          <c:showVal val="0"/>
          <c:showCatName val="0"/>
          <c:showSerName val="0"/>
          <c:showPercent val="0"/>
          <c:showBubbleSize val="0"/>
        </c:dLbls>
        <c:smooth val="0"/>
        <c:axId val="274586432"/>
        <c:axId val="274586992"/>
      </c:lineChart>
      <c:catAx>
        <c:axId val="27458643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586992"/>
        <c:crosses val="autoZero"/>
        <c:auto val="1"/>
        <c:lblAlgn val="ctr"/>
        <c:lblOffset val="100"/>
        <c:tickLblSkip val="10"/>
        <c:tickMarkSkip val="10"/>
        <c:noMultiLvlLbl val="0"/>
      </c:catAx>
      <c:valAx>
        <c:axId val="2745869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586432"/>
        <c:crossesAt val="38"/>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8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493060628195764"/>
          <c:y val="0.13717452401872354"/>
          <c:w val="0.71386574486808574"/>
          <c:h val="0.77545970441577217"/>
        </c:manualLayout>
      </c:layout>
      <c:barChart>
        <c:barDir val="bar"/>
        <c:grouping val="clustered"/>
        <c:varyColors val="0"/>
        <c:ser>
          <c:idx val="1"/>
          <c:order val="0"/>
          <c:spPr>
            <a:solidFill>
              <a:schemeClr val="accent5">
                <a:lumMod val="60000"/>
                <a:lumOff val="40000"/>
              </a:schemeClr>
            </a:solidFill>
            <a:ln>
              <a:noFill/>
            </a:ln>
            <a:effectLst/>
          </c:spPr>
          <c:invertIfNegative val="0"/>
          <c:cat>
            <c:strRef>
              <c:f>res_intensity!$T$8:$T$16</c:f>
              <c:strCache>
                <c:ptCount val="9"/>
                <c:pt idx="0">
                  <c:v>other uses</c:v>
                </c:pt>
                <c:pt idx="1">
                  <c:v>TVs and PCs</c:v>
                </c:pt>
                <c:pt idx="2">
                  <c:v>cooking</c:v>
                </c:pt>
                <c:pt idx="3">
                  <c:v>clothes &amp; dishwashing</c:v>
                </c:pt>
                <c:pt idx="4">
                  <c:v>fridges &amp; freezers</c:v>
                </c:pt>
                <c:pt idx="5">
                  <c:v>water heating</c:v>
                </c:pt>
                <c:pt idx="6">
                  <c:v>heating </c:v>
                </c:pt>
                <c:pt idx="7">
                  <c:v>lighting</c:v>
                </c:pt>
                <c:pt idx="8">
                  <c:v>cooling</c:v>
                </c:pt>
              </c:strCache>
            </c:strRef>
          </c:cat>
          <c:val>
            <c:numRef>
              <c:f>res_intensity!$V$8:$V$16</c:f>
              <c:numCache>
                <c:formatCode>0</c:formatCode>
                <c:ptCount val="9"/>
                <c:pt idx="0">
                  <c:v>3557.4214391121072</c:v>
                </c:pt>
                <c:pt idx="1">
                  <c:v>739.00285521114154</c:v>
                </c:pt>
                <c:pt idx="2">
                  <c:v>288.6340265253466</c:v>
                </c:pt>
                <c:pt idx="3">
                  <c:v>733.66091939572868</c:v>
                </c:pt>
                <c:pt idx="4">
                  <c:v>865.90597595519046</c:v>
                </c:pt>
                <c:pt idx="5">
                  <c:v>863.93440810500886</c:v>
                </c:pt>
                <c:pt idx="6">
                  <c:v>751.9310412326879</c:v>
                </c:pt>
                <c:pt idx="7">
                  <c:v>512.61543380550984</c:v>
                </c:pt>
                <c:pt idx="8">
                  <c:v>1959.7364948909071</c:v>
                </c:pt>
              </c:numCache>
            </c:numRef>
          </c:val>
        </c:ser>
        <c:ser>
          <c:idx val="0"/>
          <c:order val="1"/>
          <c:spPr>
            <a:solidFill>
              <a:schemeClr val="accent5">
                <a:lumMod val="50000"/>
              </a:schemeClr>
            </a:solidFill>
            <a:ln>
              <a:noFill/>
            </a:ln>
            <a:effectLst/>
          </c:spPr>
          <c:invertIfNegative val="0"/>
          <c:cat>
            <c:strRef>
              <c:f>res_intensity!$T$8:$T$16</c:f>
              <c:strCache>
                <c:ptCount val="9"/>
                <c:pt idx="0">
                  <c:v>other uses</c:v>
                </c:pt>
                <c:pt idx="1">
                  <c:v>TVs and PCs</c:v>
                </c:pt>
                <c:pt idx="2">
                  <c:v>cooking</c:v>
                </c:pt>
                <c:pt idx="3">
                  <c:v>clothes &amp; dishwashing</c:v>
                </c:pt>
                <c:pt idx="4">
                  <c:v>fridges &amp; freezers</c:v>
                </c:pt>
                <c:pt idx="5">
                  <c:v>water heating</c:v>
                </c:pt>
                <c:pt idx="6">
                  <c:v>heating </c:v>
                </c:pt>
                <c:pt idx="7">
                  <c:v>lighting</c:v>
                </c:pt>
                <c:pt idx="8">
                  <c:v>cooling</c:v>
                </c:pt>
              </c:strCache>
            </c:strRef>
          </c:cat>
          <c:val>
            <c:numRef>
              <c:f>res_intensity!$U$8:$U$16</c:f>
              <c:numCache>
                <c:formatCode>0</c:formatCode>
                <c:ptCount val="9"/>
                <c:pt idx="0">
                  <c:v>3679.8022390019873</c:v>
                </c:pt>
                <c:pt idx="1">
                  <c:v>957.50634896510144</c:v>
                </c:pt>
                <c:pt idx="2">
                  <c:v>273.54097336327231</c:v>
                </c:pt>
                <c:pt idx="3">
                  <c:v>779.87086679496383</c:v>
                </c:pt>
                <c:pt idx="4">
                  <c:v>1035.1779504503402</c:v>
                </c:pt>
                <c:pt idx="5">
                  <c:v>1120.3514234203553</c:v>
                </c:pt>
                <c:pt idx="6">
                  <c:v>996.41367976369816</c:v>
                </c:pt>
                <c:pt idx="7">
                  <c:v>1107.9026838537807</c:v>
                </c:pt>
                <c:pt idx="8">
                  <c:v>1813.5228427177885</c:v>
                </c:pt>
              </c:numCache>
            </c:numRef>
          </c:val>
        </c:ser>
        <c:dLbls>
          <c:showLegendKey val="0"/>
          <c:showVal val="0"/>
          <c:showCatName val="0"/>
          <c:showSerName val="0"/>
          <c:showPercent val="0"/>
          <c:showBubbleSize val="0"/>
        </c:dLbls>
        <c:gapWidth val="67"/>
        <c:axId val="274589792"/>
        <c:axId val="274590352"/>
      </c:barChart>
      <c:catAx>
        <c:axId val="27458979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74590352"/>
        <c:crosses val="autoZero"/>
        <c:auto val="1"/>
        <c:lblAlgn val="ctr"/>
        <c:lblOffset val="100"/>
        <c:noMultiLvlLbl val="0"/>
      </c:catAx>
      <c:valAx>
        <c:axId val="274590352"/>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74589792"/>
        <c:crosses val="autoZero"/>
        <c:crossBetween val="between"/>
        <c:majorUnit val="1000"/>
        <c:dispUnits>
          <c:builtInUnit val="thousands"/>
        </c:dispUnits>
      </c:valAx>
      <c:spPr>
        <a:noFill/>
        <a:ln>
          <a:noFill/>
        </a:ln>
        <a:effectLst/>
      </c:spPr>
    </c:plotArea>
    <c:plotVisOnly val="1"/>
    <c:dispBlanksAs val="gap"/>
    <c:showDLblsOverMax val="0"/>
  </c:chart>
  <c:spPr>
    <a:noFill/>
    <a:ln>
      <a:noFill/>
    </a:ln>
    <a:effectLst/>
  </c:spPr>
  <c:txPr>
    <a:bodyPr/>
    <a:lstStyle/>
    <a:p>
      <a:pPr>
        <a:defRPr sz="1400">
          <a:solidFill>
            <a:schemeClr val="tx1"/>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8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178232286340394"/>
          <c:y val="0.15001275874307898"/>
          <c:w val="0.72701402828663952"/>
          <c:h val="0.75696576159008222"/>
        </c:manualLayout>
      </c:layout>
      <c:barChart>
        <c:barDir val="bar"/>
        <c:grouping val="clustered"/>
        <c:varyColors val="0"/>
        <c:ser>
          <c:idx val="1"/>
          <c:order val="0"/>
          <c:spPr>
            <a:solidFill>
              <a:schemeClr val="accent1">
                <a:lumMod val="40000"/>
                <a:lumOff val="60000"/>
              </a:schemeClr>
            </a:solidFill>
            <a:ln>
              <a:noFill/>
            </a:ln>
            <a:effectLst/>
          </c:spPr>
          <c:invertIfNegative val="0"/>
          <c:cat>
            <c:strRef>
              <c:f>com_intensity!$R$6:$R$14</c:f>
              <c:strCache>
                <c:ptCount val="9"/>
                <c:pt idx="0">
                  <c:v>other uses</c:v>
                </c:pt>
                <c:pt idx="1">
                  <c:v>heating</c:v>
                </c:pt>
                <c:pt idx="2">
                  <c:v>comp. &amp; office equip.</c:v>
                </c:pt>
                <c:pt idx="3">
                  <c:v>water heating</c:v>
                </c:pt>
                <c:pt idx="4">
                  <c:v>cooling</c:v>
                </c:pt>
                <c:pt idx="5">
                  <c:v>cooking</c:v>
                </c:pt>
                <c:pt idx="6">
                  <c:v>refrigeration</c:v>
                </c:pt>
                <c:pt idx="7">
                  <c:v>lighting</c:v>
                </c:pt>
                <c:pt idx="8">
                  <c:v>ventilation</c:v>
                </c:pt>
              </c:strCache>
            </c:strRef>
          </c:cat>
          <c:val>
            <c:numRef>
              <c:f>com_intensity!$T$6:$T$14</c:f>
              <c:numCache>
                <c:formatCode>0</c:formatCode>
                <c:ptCount val="9"/>
                <c:pt idx="0">
                  <c:v>10527.976206518153</c:v>
                </c:pt>
                <c:pt idx="1">
                  <c:v>4065.7283850834947</c:v>
                </c:pt>
                <c:pt idx="2">
                  <c:v>2792.5956666780194</c:v>
                </c:pt>
                <c:pt idx="3">
                  <c:v>1568.8452151612046</c:v>
                </c:pt>
                <c:pt idx="4">
                  <c:v>1294.9473841974307</c:v>
                </c:pt>
                <c:pt idx="5">
                  <c:v>1246.852845049712</c:v>
                </c:pt>
                <c:pt idx="6">
                  <c:v>1712.385018746777</c:v>
                </c:pt>
                <c:pt idx="7">
                  <c:v>689.55960992813857</c:v>
                </c:pt>
                <c:pt idx="8">
                  <c:v>871.01997374066411</c:v>
                </c:pt>
              </c:numCache>
            </c:numRef>
          </c:val>
        </c:ser>
        <c:ser>
          <c:idx val="0"/>
          <c:order val="1"/>
          <c:spPr>
            <a:solidFill>
              <a:schemeClr val="accent1">
                <a:lumMod val="50000"/>
              </a:schemeClr>
            </a:solidFill>
            <a:ln>
              <a:noFill/>
            </a:ln>
            <a:effectLst/>
          </c:spPr>
          <c:invertIfNegative val="0"/>
          <c:cat>
            <c:strRef>
              <c:f>com_intensity!$R$6:$R$14</c:f>
              <c:strCache>
                <c:ptCount val="9"/>
                <c:pt idx="0">
                  <c:v>other uses</c:v>
                </c:pt>
                <c:pt idx="1">
                  <c:v>heating</c:v>
                </c:pt>
                <c:pt idx="2">
                  <c:v>comp. &amp; office equip.</c:v>
                </c:pt>
                <c:pt idx="3">
                  <c:v>water heating</c:v>
                </c:pt>
                <c:pt idx="4">
                  <c:v>cooling</c:v>
                </c:pt>
                <c:pt idx="5">
                  <c:v>cooking</c:v>
                </c:pt>
                <c:pt idx="6">
                  <c:v>refrigeration</c:v>
                </c:pt>
                <c:pt idx="7">
                  <c:v>lighting</c:v>
                </c:pt>
                <c:pt idx="8">
                  <c:v>ventilation</c:v>
                </c:pt>
              </c:strCache>
            </c:strRef>
          </c:cat>
          <c:val>
            <c:numRef>
              <c:f>com_intensity!$S$6:$S$14</c:f>
              <c:numCache>
                <c:formatCode>0</c:formatCode>
                <c:ptCount val="9"/>
                <c:pt idx="0">
                  <c:v>10104.812342089685</c:v>
                </c:pt>
                <c:pt idx="1">
                  <c:v>6221.6059514850213</c:v>
                </c:pt>
                <c:pt idx="2">
                  <c:v>2275.5522491091629</c:v>
                </c:pt>
                <c:pt idx="3">
                  <c:v>1985.0676308906991</c:v>
                </c:pt>
                <c:pt idx="4">
                  <c:v>1657.0549464649712</c:v>
                </c:pt>
                <c:pt idx="5">
                  <c:v>1316.5458328630184</c:v>
                </c:pt>
                <c:pt idx="6">
                  <c:v>2089.5115385647532</c:v>
                </c:pt>
                <c:pt idx="7">
                  <c:v>1581.1715355738154</c:v>
                </c:pt>
                <c:pt idx="8">
                  <c:v>1669.5643018673925</c:v>
                </c:pt>
              </c:numCache>
            </c:numRef>
          </c:val>
        </c:ser>
        <c:dLbls>
          <c:showLegendKey val="0"/>
          <c:showVal val="0"/>
          <c:showCatName val="0"/>
          <c:showSerName val="0"/>
          <c:showPercent val="0"/>
          <c:showBubbleSize val="0"/>
        </c:dLbls>
        <c:gapWidth val="67"/>
        <c:axId val="274593152"/>
        <c:axId val="274593712"/>
      </c:barChart>
      <c:catAx>
        <c:axId val="27459315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400" b="0" i="0" u="none" strike="noStrike" kern="1200" baseline="0">
                <a:solidFill>
                  <a:schemeClr val="tx1"/>
                </a:solidFill>
                <a:latin typeface="+mn-lt"/>
                <a:ea typeface="+mn-ea"/>
                <a:cs typeface="+mn-cs"/>
              </a:defRPr>
            </a:pPr>
            <a:endParaRPr lang="en-US"/>
          </a:p>
        </c:txPr>
        <c:crossAx val="274593712"/>
        <c:crosses val="autoZero"/>
        <c:auto val="1"/>
        <c:lblAlgn val="ctr"/>
        <c:lblOffset val="100"/>
        <c:noMultiLvlLbl val="0"/>
      </c:catAx>
      <c:valAx>
        <c:axId val="274593712"/>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74593152"/>
        <c:crosses val="autoZero"/>
        <c:crossBetween val="between"/>
        <c:majorUnit val="1000"/>
        <c:dispUnits>
          <c:builtInUnit val="thousands"/>
        </c:dispUnits>
      </c:valAx>
      <c:spPr>
        <a:noFill/>
        <a:ln>
          <a:noFill/>
        </a:ln>
        <a:effectLst/>
      </c:spPr>
    </c:plotArea>
    <c:plotVisOnly val="1"/>
    <c:dispBlanksAs val="gap"/>
    <c:showDLblsOverMax val="0"/>
  </c:chart>
  <c:spPr>
    <a:noFill/>
    <a:ln>
      <a:noFill/>
    </a:ln>
    <a:effectLst/>
  </c:spPr>
  <c:txPr>
    <a:bodyPr/>
    <a:lstStyle/>
    <a:p>
      <a:pPr>
        <a:defRPr sz="1000">
          <a:solidFill>
            <a:schemeClr val="tx1"/>
          </a:solidFill>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3090551181102378E-2"/>
          <c:y val="0.16486074657334499"/>
          <c:w val="0.83734908136482944"/>
          <c:h val="0.74546296296296299"/>
        </c:manualLayout>
      </c:layout>
      <c:lineChart>
        <c:grouping val="standard"/>
        <c:varyColors val="0"/>
        <c:ser>
          <c:idx val="3"/>
          <c:order val="0"/>
          <c:tx>
            <c:strRef>
              <c:f>Trade_total_fuels!$K$2</c:f>
              <c:strCache>
                <c:ptCount val="1"/>
                <c:pt idx="0">
                  <c:v>Imports</c:v>
                </c:pt>
              </c:strCache>
            </c:strRef>
          </c:tx>
          <c:spPr>
            <a:ln w="22225" cap="rnd">
              <a:solidFill>
                <a:srgbClr val="003953"/>
              </a:solidFill>
              <a:round/>
            </a:ln>
            <a:effectLst/>
          </c:spPr>
          <c:marker>
            <c:symbol val="none"/>
          </c:marker>
          <c:cat>
            <c:numRef>
              <c:f>Trade_total_fuels!$AQ$1:$CY$1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Trade_total_fuels!$AQ$2:$CY$2</c:f>
              <c:numCache>
                <c:formatCode>0</c:formatCode>
                <c:ptCount val="61"/>
                <c:pt idx="0">
                  <c:v>18.817257999999999</c:v>
                </c:pt>
                <c:pt idx="1">
                  <c:v>18.334821000000002</c:v>
                </c:pt>
                <c:pt idx="2">
                  <c:v>19.372204</c:v>
                </c:pt>
                <c:pt idx="3">
                  <c:v>21.218333999999999</c:v>
                </c:pt>
                <c:pt idx="4">
                  <c:v>22.306671999999999</c:v>
                </c:pt>
                <c:pt idx="5">
                  <c:v>22.179611999999999</c:v>
                </c:pt>
                <c:pt idx="6">
                  <c:v>23.633255999999999</c:v>
                </c:pt>
                <c:pt idx="7">
                  <c:v>25.119240000000001</c:v>
                </c:pt>
                <c:pt idx="8">
                  <c:v>26.472518999999998</c:v>
                </c:pt>
                <c:pt idx="9">
                  <c:v>27.151581</c:v>
                </c:pt>
                <c:pt idx="10">
                  <c:v>28.865252999999999</c:v>
                </c:pt>
                <c:pt idx="11">
                  <c:v>30.052174999999998</c:v>
                </c:pt>
                <c:pt idx="12">
                  <c:v>29.330542999999999</c:v>
                </c:pt>
                <c:pt idx="13">
                  <c:v>31.006947</c:v>
                </c:pt>
                <c:pt idx="14">
                  <c:v>33.492251000000003</c:v>
                </c:pt>
                <c:pt idx="15">
                  <c:v>34.659267999999997</c:v>
                </c:pt>
                <c:pt idx="16">
                  <c:v>34.648789000000001</c:v>
                </c:pt>
                <c:pt idx="17">
                  <c:v>34.678533999999999</c:v>
                </c:pt>
                <c:pt idx="18">
                  <c:v>32.970368000000001</c:v>
                </c:pt>
                <c:pt idx="19">
                  <c:v>29.690355</c:v>
                </c:pt>
                <c:pt idx="20">
                  <c:v>29.865911000000001</c:v>
                </c:pt>
                <c:pt idx="21">
                  <c:v>28.74803</c:v>
                </c:pt>
                <c:pt idx="22">
                  <c:v>27.068145999999999</c:v>
                </c:pt>
                <c:pt idx="23">
                  <c:v>24.622565999999999</c:v>
                </c:pt>
                <c:pt idx="24">
                  <c:v>23.240985999999999</c:v>
                </c:pt>
                <c:pt idx="25">
                  <c:v>23.793672999999998</c:v>
                </c:pt>
                <c:pt idx="26">
                  <c:v>25.416701</c:v>
                </c:pt>
                <c:pt idx="27">
                  <c:v>26.772487999999999</c:v>
                </c:pt>
                <c:pt idx="28">
                  <c:v>25.706897999999999</c:v>
                </c:pt>
                <c:pt idx="29">
                  <c:v>24.196777000000001</c:v>
                </c:pt>
                <c:pt idx="30">
                  <c:v>25.152607</c:v>
                </c:pt>
                <c:pt idx="31">
                  <c:v>24.591570000000001</c:v>
                </c:pt>
                <c:pt idx="32">
                  <c:v>24.053951000000001</c:v>
                </c:pt>
                <c:pt idx="33">
                  <c:v>23.984584999999999</c:v>
                </c:pt>
                <c:pt idx="34">
                  <c:v>23.362636999999999</c:v>
                </c:pt>
                <c:pt idx="35">
                  <c:v>22.785118000000001</c:v>
                </c:pt>
                <c:pt idx="36">
                  <c:v>21.834854</c:v>
                </c:pt>
                <c:pt idx="37">
                  <c:v>21.613772999999998</c:v>
                </c:pt>
                <c:pt idx="38">
                  <c:v>21.513922000000001</c:v>
                </c:pt>
                <c:pt idx="39">
                  <c:v>21.347035999999999</c:v>
                </c:pt>
                <c:pt idx="40">
                  <c:v>21.259540999999999</c:v>
                </c:pt>
                <c:pt idx="41">
                  <c:v>21.307669000000001</c:v>
                </c:pt>
                <c:pt idx="42">
                  <c:v>21.160719</c:v>
                </c:pt>
                <c:pt idx="43">
                  <c:v>21.232593999999999</c:v>
                </c:pt>
                <c:pt idx="44">
                  <c:v>21.206150000000001</c:v>
                </c:pt>
                <c:pt idx="45">
                  <c:v>21.367628</c:v>
                </c:pt>
                <c:pt idx="46">
                  <c:v>21.412323000000001</c:v>
                </c:pt>
                <c:pt idx="47">
                  <c:v>20.912264</c:v>
                </c:pt>
                <c:pt idx="48">
                  <c:v>21.341861999999999</c:v>
                </c:pt>
                <c:pt idx="49">
                  <c:v>21.481417</c:v>
                </c:pt>
                <c:pt idx="50">
                  <c:v>21.242070999999999</c:v>
                </c:pt>
                <c:pt idx="51">
                  <c:v>21.066002000000001</c:v>
                </c:pt>
                <c:pt idx="52">
                  <c:v>20.876234</c:v>
                </c:pt>
                <c:pt idx="53">
                  <c:v>20.856943000000001</c:v>
                </c:pt>
                <c:pt idx="54">
                  <c:v>20.600905999999998</c:v>
                </c:pt>
                <c:pt idx="55">
                  <c:v>20.851952000000001</c:v>
                </c:pt>
                <c:pt idx="56">
                  <c:v>20.881903000000001</c:v>
                </c:pt>
                <c:pt idx="57">
                  <c:v>20.775288</c:v>
                </c:pt>
                <c:pt idx="58">
                  <c:v>20.990639000000002</c:v>
                </c:pt>
                <c:pt idx="59">
                  <c:v>20.857966999999999</c:v>
                </c:pt>
                <c:pt idx="60">
                  <c:v>20.879515000000001</c:v>
                </c:pt>
              </c:numCache>
            </c:numRef>
          </c:val>
          <c:smooth val="0"/>
        </c:ser>
        <c:ser>
          <c:idx val="2"/>
          <c:order val="1"/>
          <c:tx>
            <c:strRef>
              <c:f>Trade_total_fuels!$K$3</c:f>
              <c:strCache>
                <c:ptCount val="1"/>
                <c:pt idx="0">
                  <c:v>Exports</c:v>
                </c:pt>
              </c:strCache>
            </c:strRef>
          </c:tx>
          <c:spPr>
            <a:ln w="22225" cap="rnd">
              <a:solidFill>
                <a:srgbClr val="A33340"/>
              </a:solidFill>
              <a:round/>
            </a:ln>
            <a:effectLst/>
          </c:spPr>
          <c:marker>
            <c:symbol val="none"/>
          </c:marker>
          <c:cat>
            <c:numRef>
              <c:f>Trade_total_fuels!$AQ$1:$CY$1</c:f>
              <c:numCache>
                <c:formatCode>General</c:formatCode>
                <c:ptCount val="61"/>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pt idx="36">
                  <c:v>2026</c:v>
                </c:pt>
                <c:pt idx="37">
                  <c:v>2027</c:v>
                </c:pt>
                <c:pt idx="38">
                  <c:v>2028</c:v>
                </c:pt>
                <c:pt idx="39">
                  <c:v>2029</c:v>
                </c:pt>
                <c:pt idx="40">
                  <c:v>2030</c:v>
                </c:pt>
                <c:pt idx="41">
                  <c:v>2031</c:v>
                </c:pt>
                <c:pt idx="42">
                  <c:v>2032</c:v>
                </c:pt>
                <c:pt idx="43">
                  <c:v>2033</c:v>
                </c:pt>
                <c:pt idx="44">
                  <c:v>2034</c:v>
                </c:pt>
                <c:pt idx="45">
                  <c:v>2035</c:v>
                </c:pt>
                <c:pt idx="46">
                  <c:v>2036</c:v>
                </c:pt>
                <c:pt idx="47">
                  <c:v>2037</c:v>
                </c:pt>
                <c:pt idx="48">
                  <c:v>2038</c:v>
                </c:pt>
                <c:pt idx="49">
                  <c:v>2039</c:v>
                </c:pt>
                <c:pt idx="50">
                  <c:v>2040</c:v>
                </c:pt>
                <c:pt idx="51">
                  <c:v>2041</c:v>
                </c:pt>
                <c:pt idx="52">
                  <c:v>2042</c:v>
                </c:pt>
                <c:pt idx="53">
                  <c:v>2043</c:v>
                </c:pt>
                <c:pt idx="54">
                  <c:v>2044</c:v>
                </c:pt>
                <c:pt idx="55">
                  <c:v>2045</c:v>
                </c:pt>
                <c:pt idx="56">
                  <c:v>2046</c:v>
                </c:pt>
                <c:pt idx="57">
                  <c:v>2047</c:v>
                </c:pt>
                <c:pt idx="58">
                  <c:v>2048</c:v>
                </c:pt>
                <c:pt idx="59">
                  <c:v>2049</c:v>
                </c:pt>
                <c:pt idx="60">
                  <c:v>2050</c:v>
                </c:pt>
              </c:numCache>
            </c:numRef>
          </c:cat>
          <c:val>
            <c:numRef>
              <c:f>Trade_total_fuels!$AQ$3:$CY$3</c:f>
              <c:numCache>
                <c:formatCode>0</c:formatCode>
                <c:ptCount val="61"/>
                <c:pt idx="0">
                  <c:v>4.7524839999999999</c:v>
                </c:pt>
                <c:pt idx="1">
                  <c:v>5.1409649999999996</c:v>
                </c:pt>
                <c:pt idx="2">
                  <c:v>4.9369420000000002</c:v>
                </c:pt>
                <c:pt idx="3">
                  <c:v>4.2266719999999998</c:v>
                </c:pt>
                <c:pt idx="4">
                  <c:v>4.0352839999999999</c:v>
                </c:pt>
                <c:pt idx="5">
                  <c:v>4.4958929999999997</c:v>
                </c:pt>
                <c:pt idx="6">
                  <c:v>4.612552</c:v>
                </c:pt>
                <c:pt idx="7">
                  <c:v>4.4933949999999996</c:v>
                </c:pt>
                <c:pt idx="8">
                  <c:v>4.236745</c:v>
                </c:pt>
                <c:pt idx="9">
                  <c:v>3.6687880000000002</c:v>
                </c:pt>
                <c:pt idx="10">
                  <c:v>3.9616549999999999</c:v>
                </c:pt>
                <c:pt idx="11">
                  <c:v>3.731109</c:v>
                </c:pt>
                <c:pt idx="12">
                  <c:v>3.6082399999999999</c:v>
                </c:pt>
                <c:pt idx="13">
                  <c:v>4.0131300000000003</c:v>
                </c:pt>
                <c:pt idx="14">
                  <c:v>4.3513599999999997</c:v>
                </c:pt>
                <c:pt idx="15">
                  <c:v>4.4618859999999998</c:v>
                </c:pt>
                <c:pt idx="16">
                  <c:v>4.7273360000000002</c:v>
                </c:pt>
                <c:pt idx="17">
                  <c:v>5.3378100000000002</c:v>
                </c:pt>
                <c:pt idx="18">
                  <c:v>6.9491829999999997</c:v>
                </c:pt>
                <c:pt idx="19">
                  <c:v>6.9202000000000004</c:v>
                </c:pt>
                <c:pt idx="20">
                  <c:v>8.1760300000000008</c:v>
                </c:pt>
                <c:pt idx="21">
                  <c:v>10.372719</c:v>
                </c:pt>
                <c:pt idx="22">
                  <c:v>11.267352000000001</c:v>
                </c:pt>
                <c:pt idx="23">
                  <c:v>11.787545</c:v>
                </c:pt>
                <c:pt idx="24">
                  <c:v>12.269774999999999</c:v>
                </c:pt>
                <c:pt idx="25">
                  <c:v>12.902151999999999</c:v>
                </c:pt>
                <c:pt idx="26">
                  <c:v>14.106894</c:v>
                </c:pt>
                <c:pt idx="27">
                  <c:v>17.892918000000002</c:v>
                </c:pt>
                <c:pt idx="28">
                  <c:v>18.294658999999999</c:v>
                </c:pt>
                <c:pt idx="29">
                  <c:v>19.451328</c:v>
                </c:pt>
                <c:pt idx="30">
                  <c:v>23.147604000000001</c:v>
                </c:pt>
                <c:pt idx="31">
                  <c:v>24.027353000000002</c:v>
                </c:pt>
                <c:pt idx="32">
                  <c:v>24.682497000000001</c:v>
                </c:pt>
                <c:pt idx="33">
                  <c:v>25.601175000000001</c:v>
                </c:pt>
                <c:pt idx="34">
                  <c:v>26.456416999999998</c:v>
                </c:pt>
                <c:pt idx="35">
                  <c:v>26.686926</c:v>
                </c:pt>
                <c:pt idx="36">
                  <c:v>26.468561000000001</c:v>
                </c:pt>
                <c:pt idx="37">
                  <c:v>27.046662999999999</c:v>
                </c:pt>
                <c:pt idx="38">
                  <c:v>27.522877000000001</c:v>
                </c:pt>
                <c:pt idx="39">
                  <c:v>27.744357999999998</c:v>
                </c:pt>
                <c:pt idx="40">
                  <c:v>27.966709000000002</c:v>
                </c:pt>
                <c:pt idx="41">
                  <c:v>28.376712999999999</c:v>
                </c:pt>
                <c:pt idx="42">
                  <c:v>28.477658999999999</c:v>
                </c:pt>
                <c:pt idx="43">
                  <c:v>28.670235000000002</c:v>
                </c:pt>
                <c:pt idx="44">
                  <c:v>28.841829000000001</c:v>
                </c:pt>
                <c:pt idx="45">
                  <c:v>29.084821999999999</c:v>
                </c:pt>
                <c:pt idx="46">
                  <c:v>29.14472</c:v>
                </c:pt>
                <c:pt idx="47">
                  <c:v>29.043479999999999</c:v>
                </c:pt>
                <c:pt idx="48">
                  <c:v>29.158545</c:v>
                </c:pt>
                <c:pt idx="49">
                  <c:v>29.440370999999999</c:v>
                </c:pt>
                <c:pt idx="50">
                  <c:v>29.505051000000002</c:v>
                </c:pt>
                <c:pt idx="51">
                  <c:v>29.380644</c:v>
                </c:pt>
                <c:pt idx="52">
                  <c:v>29.213979999999999</c:v>
                </c:pt>
                <c:pt idx="53">
                  <c:v>29.067824999999999</c:v>
                </c:pt>
                <c:pt idx="54">
                  <c:v>28.592017999999999</c:v>
                </c:pt>
                <c:pt idx="55">
                  <c:v>28.274961000000001</c:v>
                </c:pt>
                <c:pt idx="56">
                  <c:v>28.124001</c:v>
                </c:pt>
                <c:pt idx="57">
                  <c:v>27.945654000000001</c:v>
                </c:pt>
                <c:pt idx="58">
                  <c:v>27.817876999999999</c:v>
                </c:pt>
                <c:pt idx="59">
                  <c:v>27.382964999999999</c:v>
                </c:pt>
                <c:pt idx="60">
                  <c:v>27.139182999999999</c:v>
                </c:pt>
              </c:numCache>
            </c:numRef>
          </c:val>
          <c:smooth val="0"/>
        </c:ser>
        <c:dLbls>
          <c:showLegendKey val="0"/>
          <c:showVal val="0"/>
          <c:showCatName val="0"/>
          <c:showSerName val="0"/>
          <c:showPercent val="0"/>
          <c:showBubbleSize val="0"/>
        </c:dLbls>
        <c:smooth val="0"/>
        <c:axId val="204440416"/>
        <c:axId val="204440976"/>
      </c:lineChart>
      <c:catAx>
        <c:axId val="204440416"/>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4440976"/>
        <c:crosses val="autoZero"/>
        <c:auto val="1"/>
        <c:lblAlgn val="ctr"/>
        <c:lblOffset val="100"/>
        <c:tickLblSkip val="10"/>
        <c:tickMarkSkip val="10"/>
        <c:noMultiLvlLbl val="0"/>
      </c:catAx>
      <c:valAx>
        <c:axId val="204440976"/>
        <c:scaling>
          <c:orientation val="minMax"/>
          <c:max val="40"/>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04440416"/>
        <c:crossesAt val="27"/>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4">
    <c:autoUpdate val="0"/>
  </c:externalData>
  <c:userShapes r:id="rId5"/>
</c:chartSpace>
</file>

<file path=ppt/charts/chart9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4634222805482647"/>
          <c:w val="0.79103783902012248"/>
          <c:h val="0.76398148148148159"/>
        </c:manualLayout>
      </c:layout>
      <c:areaChart>
        <c:grouping val="percentStacked"/>
        <c:varyColors val="0"/>
        <c:ser>
          <c:idx val="3"/>
          <c:order val="0"/>
          <c:tx>
            <c:strRef>
              <c:f>Lighting!$D$12</c:f>
              <c:strCache>
                <c:ptCount val="1"/>
                <c:pt idx="0">
                  <c:v>CFL</c:v>
                </c:pt>
              </c:strCache>
            </c:strRef>
          </c:tx>
          <c:spPr>
            <a:solidFill>
              <a:schemeClr val="accent4"/>
            </a:solidFill>
            <a:ln w="25400">
              <a:noFill/>
            </a:ln>
            <a:effectLst/>
          </c:spPr>
          <c:cat>
            <c:numRef>
              <c:f>Lighting!$C$19:$C$54</c:f>
              <c:numCache>
                <c:formatCode>General</c:formatCode>
                <c:ptCount val="36"/>
                <c:pt idx="5" formatCode="0">
                  <c:v>2020</c:v>
                </c:pt>
                <c:pt idx="15" formatCode="0">
                  <c:v>2030</c:v>
                </c:pt>
                <c:pt idx="25" formatCode="0">
                  <c:v>2040</c:v>
                </c:pt>
                <c:pt idx="35" formatCode="0">
                  <c:v>2050</c:v>
                </c:pt>
              </c:numCache>
            </c:numRef>
          </c:cat>
          <c:val>
            <c:numRef>
              <c:f>Lighting!$D$19:$D$54</c:f>
              <c:numCache>
                <c:formatCode>#,##0</c:formatCode>
                <c:ptCount val="36"/>
                <c:pt idx="0">
                  <c:v>2628.6789250000002</c:v>
                </c:pt>
                <c:pt idx="1">
                  <c:v>2592.3694580000001</c:v>
                </c:pt>
                <c:pt idx="2">
                  <c:v>2547.1614970000001</c:v>
                </c:pt>
                <c:pt idx="3">
                  <c:v>2520.1562589999999</c:v>
                </c:pt>
                <c:pt idx="4">
                  <c:v>2461.853251</c:v>
                </c:pt>
                <c:pt idx="5">
                  <c:v>2543.8959770000001</c:v>
                </c:pt>
                <c:pt idx="6">
                  <c:v>2581.8397300000001</c:v>
                </c:pt>
                <c:pt idx="7">
                  <c:v>2585.10374</c:v>
                </c:pt>
                <c:pt idx="8">
                  <c:v>2568.9287330000002</c:v>
                </c:pt>
                <c:pt idx="9">
                  <c:v>2538.6411750000002</c:v>
                </c:pt>
                <c:pt idx="10">
                  <c:v>2490.557789</c:v>
                </c:pt>
                <c:pt idx="11">
                  <c:v>2442.6245260000001</c:v>
                </c:pt>
                <c:pt idx="12">
                  <c:v>2396.6189760000002</c:v>
                </c:pt>
                <c:pt idx="13">
                  <c:v>2352.8056390000002</c:v>
                </c:pt>
                <c:pt idx="14">
                  <c:v>2316.6595149999998</c:v>
                </c:pt>
                <c:pt idx="15">
                  <c:v>2293.767949</c:v>
                </c:pt>
                <c:pt idx="16">
                  <c:v>2271.3697499999998</c:v>
                </c:pt>
                <c:pt idx="17">
                  <c:v>2250.7201719999998</c:v>
                </c:pt>
                <c:pt idx="18">
                  <c:v>2232.4840720000002</c:v>
                </c:pt>
                <c:pt idx="19">
                  <c:v>2215.9365579999999</c:v>
                </c:pt>
                <c:pt idx="20">
                  <c:v>2201.6406310000002</c:v>
                </c:pt>
                <c:pt idx="21">
                  <c:v>2188.754441</c:v>
                </c:pt>
                <c:pt idx="22">
                  <c:v>2176.752187</c:v>
                </c:pt>
                <c:pt idx="23">
                  <c:v>2165.0946669999998</c:v>
                </c:pt>
                <c:pt idx="24">
                  <c:v>2153.4039229999998</c:v>
                </c:pt>
                <c:pt idx="25">
                  <c:v>2117.6892819999998</c:v>
                </c:pt>
                <c:pt idx="26">
                  <c:v>2083.8779399999999</c:v>
                </c:pt>
                <c:pt idx="27">
                  <c:v>2051.341899</c:v>
                </c:pt>
                <c:pt idx="28">
                  <c:v>2020.321629</c:v>
                </c:pt>
                <c:pt idx="29">
                  <c:v>1990.8983109999999</c:v>
                </c:pt>
                <c:pt idx="30">
                  <c:v>1962.6203290000001</c:v>
                </c:pt>
                <c:pt idx="31">
                  <c:v>1935.794856</c:v>
                </c:pt>
                <c:pt idx="32">
                  <c:v>1909.8995159999999</c:v>
                </c:pt>
                <c:pt idx="33">
                  <c:v>1884.7378200000001</c:v>
                </c:pt>
                <c:pt idx="34">
                  <c:v>1859.8675639999999</c:v>
                </c:pt>
                <c:pt idx="35">
                  <c:v>1835.3247940000001</c:v>
                </c:pt>
              </c:numCache>
            </c:numRef>
          </c:val>
        </c:ser>
        <c:ser>
          <c:idx val="0"/>
          <c:order val="1"/>
          <c:tx>
            <c:strRef>
              <c:f>Lighting!$E$12</c:f>
              <c:strCache>
                <c:ptCount val="1"/>
                <c:pt idx="0">
                  <c:v>LED</c:v>
                </c:pt>
              </c:strCache>
            </c:strRef>
          </c:tx>
          <c:spPr>
            <a:solidFill>
              <a:schemeClr val="accent1"/>
            </a:solidFill>
            <a:ln w="25400">
              <a:noFill/>
            </a:ln>
            <a:effectLst/>
          </c:spPr>
          <c:cat>
            <c:numRef>
              <c:f>Lighting!$C$19:$C$54</c:f>
              <c:numCache>
                <c:formatCode>General</c:formatCode>
                <c:ptCount val="36"/>
                <c:pt idx="5" formatCode="0">
                  <c:v>2020</c:v>
                </c:pt>
                <c:pt idx="15" formatCode="0">
                  <c:v>2030</c:v>
                </c:pt>
                <c:pt idx="25" formatCode="0">
                  <c:v>2040</c:v>
                </c:pt>
                <c:pt idx="35" formatCode="0">
                  <c:v>2050</c:v>
                </c:pt>
              </c:numCache>
            </c:numRef>
          </c:cat>
          <c:val>
            <c:numRef>
              <c:f>Lighting!$E$19:$E$54</c:f>
              <c:numCache>
                <c:formatCode>#,##0</c:formatCode>
                <c:ptCount val="36"/>
                <c:pt idx="0">
                  <c:v>435.15078899999997</c:v>
                </c:pt>
                <c:pt idx="1">
                  <c:v>766.08828700000004</c:v>
                </c:pt>
                <c:pt idx="2">
                  <c:v>1160.103341</c:v>
                </c:pt>
                <c:pt idx="3">
                  <c:v>1506.0235250000001</c:v>
                </c:pt>
                <c:pt idx="4">
                  <c:v>1955.988085</c:v>
                </c:pt>
                <c:pt idx="5">
                  <c:v>2586.963283</c:v>
                </c:pt>
                <c:pt idx="6">
                  <c:v>3055.9610269999998</c:v>
                </c:pt>
                <c:pt idx="7">
                  <c:v>3418.5191</c:v>
                </c:pt>
                <c:pt idx="8">
                  <c:v>3715.028746</c:v>
                </c:pt>
                <c:pt idx="9">
                  <c:v>3953.513101</c:v>
                </c:pt>
                <c:pt idx="10">
                  <c:v>4140.1039069999997</c:v>
                </c:pt>
                <c:pt idx="11">
                  <c:v>4302.7377189999997</c:v>
                </c:pt>
                <c:pt idx="12">
                  <c:v>4462.572674</c:v>
                </c:pt>
                <c:pt idx="13">
                  <c:v>4618.1166409999996</c:v>
                </c:pt>
                <c:pt idx="14">
                  <c:v>4765.5459149999997</c:v>
                </c:pt>
                <c:pt idx="15">
                  <c:v>5056.6224830000001</c:v>
                </c:pt>
                <c:pt idx="16">
                  <c:v>5329.5766780000004</c:v>
                </c:pt>
                <c:pt idx="17">
                  <c:v>5580.0189300000002</c:v>
                </c:pt>
                <c:pt idx="18">
                  <c:v>5807.438787</c:v>
                </c:pt>
                <c:pt idx="19">
                  <c:v>6013.8535650000003</c:v>
                </c:pt>
                <c:pt idx="20">
                  <c:v>6214.0578290000003</c:v>
                </c:pt>
                <c:pt idx="21">
                  <c:v>6404.3508929999998</c:v>
                </c:pt>
                <c:pt idx="22">
                  <c:v>6585.6215160000002</c:v>
                </c:pt>
                <c:pt idx="23">
                  <c:v>6759.4277119999997</c:v>
                </c:pt>
                <c:pt idx="24">
                  <c:v>6927.927216</c:v>
                </c:pt>
                <c:pt idx="25">
                  <c:v>7223.3907200000003</c:v>
                </c:pt>
                <c:pt idx="26">
                  <c:v>7492.0585300000002</c:v>
                </c:pt>
                <c:pt idx="27">
                  <c:v>7738.5667919999996</c:v>
                </c:pt>
                <c:pt idx="28">
                  <c:v>7965.0856139999996</c:v>
                </c:pt>
                <c:pt idx="29">
                  <c:v>8173.2649119999996</c:v>
                </c:pt>
                <c:pt idx="30">
                  <c:v>8372.4595019999997</c:v>
                </c:pt>
                <c:pt idx="31">
                  <c:v>8565.9694490000002</c:v>
                </c:pt>
                <c:pt idx="32">
                  <c:v>8755.3814299999995</c:v>
                </c:pt>
                <c:pt idx="33">
                  <c:v>8941.031207</c:v>
                </c:pt>
                <c:pt idx="34">
                  <c:v>9123.1254110000009</c:v>
                </c:pt>
                <c:pt idx="35">
                  <c:v>9303.7122390000004</c:v>
                </c:pt>
              </c:numCache>
            </c:numRef>
          </c:val>
        </c:ser>
        <c:ser>
          <c:idx val="1"/>
          <c:order val="2"/>
          <c:tx>
            <c:strRef>
              <c:f>Lighting!$F$12</c:f>
              <c:strCache>
                <c:ptCount val="1"/>
                <c:pt idx="0">
                  <c:v>Incandescent/Halogen</c:v>
                </c:pt>
              </c:strCache>
            </c:strRef>
          </c:tx>
          <c:spPr>
            <a:solidFill>
              <a:schemeClr val="accent2"/>
            </a:solidFill>
            <a:ln w="25400">
              <a:noFill/>
            </a:ln>
            <a:effectLst/>
          </c:spPr>
          <c:cat>
            <c:numRef>
              <c:f>Lighting!$C$19:$C$54</c:f>
              <c:numCache>
                <c:formatCode>General</c:formatCode>
                <c:ptCount val="36"/>
                <c:pt idx="5" formatCode="0">
                  <c:v>2020</c:v>
                </c:pt>
                <c:pt idx="15" formatCode="0">
                  <c:v>2030</c:v>
                </c:pt>
                <c:pt idx="25" formatCode="0">
                  <c:v>2040</c:v>
                </c:pt>
                <c:pt idx="35" formatCode="0">
                  <c:v>2050</c:v>
                </c:pt>
              </c:numCache>
            </c:numRef>
          </c:cat>
          <c:val>
            <c:numRef>
              <c:f>Lighting!$F$19:$F$54</c:f>
              <c:numCache>
                <c:formatCode>#,##0</c:formatCode>
                <c:ptCount val="36"/>
                <c:pt idx="0">
                  <c:v>3943.3203100000001</c:v>
                </c:pt>
                <c:pt idx="1">
                  <c:v>3727.6506220000001</c:v>
                </c:pt>
                <c:pt idx="2">
                  <c:v>3464.8247660000002</c:v>
                </c:pt>
                <c:pt idx="3">
                  <c:v>3240.96297</c:v>
                </c:pt>
                <c:pt idx="4">
                  <c:v>2948.8306069999999</c:v>
                </c:pt>
                <c:pt idx="5">
                  <c:v>2315.8464650000001</c:v>
                </c:pt>
                <c:pt idx="6">
                  <c:v>1895.122001</c:v>
                </c:pt>
                <c:pt idx="7">
                  <c:v>1622.331995</c:v>
                </c:pt>
                <c:pt idx="8">
                  <c:v>1441.3550640000001</c:v>
                </c:pt>
                <c:pt idx="9">
                  <c:v>1332.4903400000001</c:v>
                </c:pt>
                <c:pt idx="10">
                  <c:v>1295.197208</c:v>
                </c:pt>
                <c:pt idx="11">
                  <c:v>1282.9685669999999</c:v>
                </c:pt>
                <c:pt idx="12">
                  <c:v>1272.0679689999999</c:v>
                </c:pt>
                <c:pt idx="13">
                  <c:v>1261.456017</c:v>
                </c:pt>
                <c:pt idx="14">
                  <c:v>1252.8711129999999</c:v>
                </c:pt>
                <c:pt idx="15">
                  <c:v>1100.31475</c:v>
                </c:pt>
                <c:pt idx="16">
                  <c:v>966.84651899999994</c:v>
                </c:pt>
                <c:pt idx="17">
                  <c:v>853.84695799999997</c:v>
                </c:pt>
                <c:pt idx="18">
                  <c:v>764.01913500000001</c:v>
                </c:pt>
                <c:pt idx="19">
                  <c:v>697.86348199999998</c:v>
                </c:pt>
                <c:pt idx="20">
                  <c:v>639.28082400000005</c:v>
                </c:pt>
                <c:pt idx="21">
                  <c:v>590.80333800000005</c:v>
                </c:pt>
                <c:pt idx="22">
                  <c:v>550.93019700000002</c:v>
                </c:pt>
                <c:pt idx="23">
                  <c:v>517.77413999999999</c:v>
                </c:pt>
                <c:pt idx="24">
                  <c:v>489.62904800000001</c:v>
                </c:pt>
                <c:pt idx="25">
                  <c:v>381.30379299999998</c:v>
                </c:pt>
                <c:pt idx="26">
                  <c:v>294.90486800000002</c:v>
                </c:pt>
                <c:pt idx="27">
                  <c:v>229.435992</c:v>
                </c:pt>
                <c:pt idx="28">
                  <c:v>184.70146199999999</c:v>
                </c:pt>
                <c:pt idx="29">
                  <c:v>157.969695</c:v>
                </c:pt>
                <c:pt idx="30">
                  <c:v>138.05659600000001</c:v>
                </c:pt>
                <c:pt idx="31">
                  <c:v>123.62929800000001</c:v>
                </c:pt>
                <c:pt idx="32">
                  <c:v>113.58007499999999</c:v>
                </c:pt>
                <c:pt idx="33">
                  <c:v>106.617037</c:v>
                </c:pt>
                <c:pt idx="34">
                  <c:v>101.771518</c:v>
                </c:pt>
                <c:pt idx="35">
                  <c:v>98.495583999999994</c:v>
                </c:pt>
              </c:numCache>
            </c:numRef>
          </c:val>
        </c:ser>
        <c:ser>
          <c:idx val="2"/>
          <c:order val="3"/>
          <c:tx>
            <c:strRef>
              <c:f>Lighting!$G$12</c:f>
              <c:strCache>
                <c:ptCount val="1"/>
                <c:pt idx="0">
                  <c:v>Linear Fluorescent</c:v>
                </c:pt>
              </c:strCache>
            </c:strRef>
          </c:tx>
          <c:spPr>
            <a:solidFill>
              <a:schemeClr val="accent3"/>
            </a:solidFill>
            <a:ln w="25400">
              <a:noFill/>
            </a:ln>
            <a:effectLst/>
          </c:spPr>
          <c:cat>
            <c:numRef>
              <c:f>Lighting!$C$19:$C$54</c:f>
              <c:numCache>
                <c:formatCode>General</c:formatCode>
                <c:ptCount val="36"/>
                <c:pt idx="5" formatCode="0">
                  <c:v>2020</c:v>
                </c:pt>
                <c:pt idx="15" formatCode="0">
                  <c:v>2030</c:v>
                </c:pt>
                <c:pt idx="25" formatCode="0">
                  <c:v>2040</c:v>
                </c:pt>
                <c:pt idx="35" formatCode="0">
                  <c:v>2050</c:v>
                </c:pt>
              </c:numCache>
            </c:numRef>
          </c:cat>
          <c:val>
            <c:numRef>
              <c:f>Lighting!$G$19:$G$54</c:f>
              <c:numCache>
                <c:formatCode>#,##0</c:formatCode>
                <c:ptCount val="36"/>
                <c:pt idx="0">
                  <c:v>397.61811899999998</c:v>
                </c:pt>
                <c:pt idx="1">
                  <c:v>402.061395</c:v>
                </c:pt>
                <c:pt idx="2">
                  <c:v>406.81482199999999</c:v>
                </c:pt>
                <c:pt idx="3">
                  <c:v>412.05604899999997</c:v>
                </c:pt>
                <c:pt idx="4">
                  <c:v>417.51820500000002</c:v>
                </c:pt>
                <c:pt idx="5">
                  <c:v>423.19113199999998</c:v>
                </c:pt>
                <c:pt idx="6">
                  <c:v>429.00664699999999</c:v>
                </c:pt>
                <c:pt idx="7">
                  <c:v>434.95509900000002</c:v>
                </c:pt>
                <c:pt idx="8">
                  <c:v>440.98420700000003</c:v>
                </c:pt>
                <c:pt idx="9">
                  <c:v>446.99705399999999</c:v>
                </c:pt>
                <c:pt idx="10">
                  <c:v>452.98319099999998</c:v>
                </c:pt>
                <c:pt idx="11">
                  <c:v>458.94043399999998</c:v>
                </c:pt>
                <c:pt idx="12">
                  <c:v>464.87362100000001</c:v>
                </c:pt>
                <c:pt idx="13">
                  <c:v>470.69576899999998</c:v>
                </c:pt>
                <c:pt idx="14">
                  <c:v>476.58312899999999</c:v>
                </c:pt>
                <c:pt idx="15">
                  <c:v>482.24601100000001</c:v>
                </c:pt>
                <c:pt idx="16">
                  <c:v>487.93083799999999</c:v>
                </c:pt>
                <c:pt idx="17">
                  <c:v>493.51583399999998</c:v>
                </c:pt>
                <c:pt idx="18">
                  <c:v>499.14236</c:v>
                </c:pt>
                <c:pt idx="19">
                  <c:v>504.90752099999997</c:v>
                </c:pt>
                <c:pt idx="20">
                  <c:v>510.82897000000003</c:v>
                </c:pt>
                <c:pt idx="21">
                  <c:v>516.79315499999996</c:v>
                </c:pt>
                <c:pt idx="22">
                  <c:v>522.74498200000005</c:v>
                </c:pt>
                <c:pt idx="23">
                  <c:v>528.63884700000006</c:v>
                </c:pt>
                <c:pt idx="24">
                  <c:v>534.47806100000003</c:v>
                </c:pt>
                <c:pt idx="25">
                  <c:v>522.10103600000002</c:v>
                </c:pt>
                <c:pt idx="26">
                  <c:v>513.75782000000004</c:v>
                </c:pt>
                <c:pt idx="27">
                  <c:v>505.91134399999999</c:v>
                </c:pt>
                <c:pt idx="28">
                  <c:v>498.05580500000002</c:v>
                </c:pt>
                <c:pt idx="29">
                  <c:v>490.17292400000002</c:v>
                </c:pt>
                <c:pt idx="30">
                  <c:v>482.25789400000002</c:v>
                </c:pt>
                <c:pt idx="31">
                  <c:v>474.29073699999998</c:v>
                </c:pt>
                <c:pt idx="32">
                  <c:v>466.25946299999998</c:v>
                </c:pt>
                <c:pt idx="33">
                  <c:v>458.13174299999997</c:v>
                </c:pt>
                <c:pt idx="34">
                  <c:v>449.88898499999999</c:v>
                </c:pt>
                <c:pt idx="35">
                  <c:v>441.70337000000001</c:v>
                </c:pt>
              </c:numCache>
            </c:numRef>
          </c:val>
        </c:ser>
        <c:ser>
          <c:idx val="4"/>
          <c:order val="4"/>
          <c:tx>
            <c:strRef>
              <c:f>Lighting!$H$12</c:f>
              <c:strCache>
                <c:ptCount val="1"/>
                <c:pt idx="0">
                  <c:v>Other</c:v>
                </c:pt>
              </c:strCache>
            </c:strRef>
          </c:tx>
          <c:spPr>
            <a:solidFill>
              <a:schemeClr val="tx2"/>
            </a:solidFill>
            <a:ln w="25400">
              <a:noFill/>
            </a:ln>
            <a:effectLst/>
          </c:spPr>
          <c:cat>
            <c:numRef>
              <c:f>Lighting!$C$19:$C$54</c:f>
              <c:numCache>
                <c:formatCode>General</c:formatCode>
                <c:ptCount val="36"/>
                <c:pt idx="5" formatCode="0">
                  <c:v>2020</c:v>
                </c:pt>
                <c:pt idx="15" formatCode="0">
                  <c:v>2030</c:v>
                </c:pt>
                <c:pt idx="25" formatCode="0">
                  <c:v>2040</c:v>
                </c:pt>
                <c:pt idx="35" formatCode="0">
                  <c:v>2050</c:v>
                </c:pt>
              </c:numCache>
            </c:numRef>
          </c:cat>
          <c:val>
            <c:numRef>
              <c:f>Lighting!$H$19:$H$54</c:f>
              <c:numCache>
                <c:formatCode>#,##0</c:formatCode>
                <c:ptCount val="36"/>
                <c:pt idx="0">
                  <c:v>186.82336599999999</c:v>
                </c:pt>
                <c:pt idx="1">
                  <c:v>180.98438200000001</c:v>
                </c:pt>
                <c:pt idx="2">
                  <c:v>175.070922</c:v>
                </c:pt>
                <c:pt idx="3">
                  <c:v>169.17830799999999</c:v>
                </c:pt>
                <c:pt idx="4">
                  <c:v>163.311542</c:v>
                </c:pt>
                <c:pt idx="5">
                  <c:v>181.86015499999999</c:v>
                </c:pt>
                <c:pt idx="6">
                  <c:v>198.09678400000001</c:v>
                </c:pt>
                <c:pt idx="7">
                  <c:v>211.98575</c:v>
                </c:pt>
                <c:pt idx="8">
                  <c:v>222.708741</c:v>
                </c:pt>
                <c:pt idx="9">
                  <c:v>233.92268899999999</c:v>
                </c:pt>
                <c:pt idx="10">
                  <c:v>244.14513299999999</c:v>
                </c:pt>
                <c:pt idx="11">
                  <c:v>253.08714599999999</c:v>
                </c:pt>
                <c:pt idx="12">
                  <c:v>260.96798699999999</c:v>
                </c:pt>
                <c:pt idx="13">
                  <c:v>268.14635600000003</c:v>
                </c:pt>
                <c:pt idx="14">
                  <c:v>274.54285399999998</c:v>
                </c:pt>
                <c:pt idx="15">
                  <c:v>270.821102</c:v>
                </c:pt>
                <c:pt idx="16">
                  <c:v>266.12130500000001</c:v>
                </c:pt>
                <c:pt idx="17">
                  <c:v>260.39875999999998</c:v>
                </c:pt>
                <c:pt idx="18">
                  <c:v>253.61264700000001</c:v>
                </c:pt>
                <c:pt idx="19">
                  <c:v>245.72877099999999</c:v>
                </c:pt>
                <c:pt idx="20">
                  <c:v>237.49309199999999</c:v>
                </c:pt>
                <c:pt idx="21">
                  <c:v>228.774676</c:v>
                </c:pt>
                <c:pt idx="22">
                  <c:v>219.62868900000001</c:v>
                </c:pt>
                <c:pt idx="23">
                  <c:v>210.12106399999999</c:v>
                </c:pt>
                <c:pt idx="24">
                  <c:v>200.33454499999999</c:v>
                </c:pt>
                <c:pt idx="25">
                  <c:v>187.174307</c:v>
                </c:pt>
                <c:pt idx="26">
                  <c:v>173.87634299999999</c:v>
                </c:pt>
                <c:pt idx="27">
                  <c:v>160.43669700000001</c:v>
                </c:pt>
                <c:pt idx="28">
                  <c:v>146.86810299999999</c:v>
                </c:pt>
                <c:pt idx="29">
                  <c:v>134.97462400000001</c:v>
                </c:pt>
                <c:pt idx="30">
                  <c:v>126.698492</c:v>
                </c:pt>
                <c:pt idx="31">
                  <c:v>118.739966</c:v>
                </c:pt>
                <c:pt idx="32">
                  <c:v>110.777524</c:v>
                </c:pt>
                <c:pt idx="33">
                  <c:v>102.806774</c:v>
                </c:pt>
                <c:pt idx="34">
                  <c:v>94.839639000000005</c:v>
                </c:pt>
                <c:pt idx="35">
                  <c:v>86.882643999999999</c:v>
                </c:pt>
              </c:numCache>
            </c:numRef>
          </c:val>
        </c:ser>
        <c:dLbls>
          <c:showLegendKey val="0"/>
          <c:showVal val="0"/>
          <c:showCatName val="0"/>
          <c:showSerName val="0"/>
          <c:showPercent val="0"/>
          <c:showBubbleSize val="0"/>
        </c:dLbls>
        <c:axId val="274598192"/>
        <c:axId val="274598752"/>
      </c:areaChart>
      <c:catAx>
        <c:axId val="27459819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74598752"/>
        <c:crosses val="autoZero"/>
        <c:auto val="1"/>
        <c:lblAlgn val="ctr"/>
        <c:lblOffset val="100"/>
        <c:tickLblSkip val="5"/>
        <c:tickMarkSkip val="5"/>
        <c:noMultiLvlLbl val="0"/>
      </c:catAx>
      <c:valAx>
        <c:axId val="27459875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74598192"/>
        <c:crossesAt val="3"/>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9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14634222805482647"/>
          <c:w val="0.58370803539541583"/>
          <c:h val="0.76398148148148159"/>
        </c:manualLayout>
      </c:layout>
      <c:areaChart>
        <c:grouping val="percentStacked"/>
        <c:varyColors val="0"/>
        <c:ser>
          <c:idx val="3"/>
          <c:order val="0"/>
          <c:tx>
            <c:strRef>
              <c:f>Lighting!$Q$12</c:f>
              <c:strCache>
                <c:ptCount val="1"/>
                <c:pt idx="0">
                  <c:v>CFL</c:v>
                </c:pt>
              </c:strCache>
            </c:strRef>
          </c:tx>
          <c:spPr>
            <a:solidFill>
              <a:schemeClr val="accent4"/>
            </a:solidFill>
            <a:ln w="25400">
              <a:noFill/>
            </a:ln>
            <a:effectLst/>
          </c:spPr>
          <c:cat>
            <c:numRef>
              <c:f>Lighting!$P$18:$P$53</c:f>
              <c:numCache>
                <c:formatCode>General</c:formatCode>
                <c:ptCount val="36"/>
                <c:pt idx="5" formatCode="0">
                  <c:v>2020</c:v>
                </c:pt>
                <c:pt idx="15" formatCode="0">
                  <c:v>2030</c:v>
                </c:pt>
                <c:pt idx="25" formatCode="0">
                  <c:v>2040</c:v>
                </c:pt>
                <c:pt idx="35" formatCode="0">
                  <c:v>2050</c:v>
                </c:pt>
              </c:numCache>
            </c:numRef>
          </c:cat>
          <c:val>
            <c:numRef>
              <c:f>Lighting!$Q$18:$Q$53</c:f>
              <c:numCache>
                <c:formatCode>#,##0</c:formatCode>
                <c:ptCount val="36"/>
                <c:pt idx="0">
                  <c:v>86.937000000000026</c:v>
                </c:pt>
                <c:pt idx="1">
                  <c:v>77.221000000000032</c:v>
                </c:pt>
                <c:pt idx="2">
                  <c:v>68.59399999999998</c:v>
                </c:pt>
                <c:pt idx="3">
                  <c:v>60.938000000000017</c:v>
                </c:pt>
                <c:pt idx="4">
                  <c:v>54.134999999999984</c:v>
                </c:pt>
                <c:pt idx="5">
                  <c:v>48.066999999999986</c:v>
                </c:pt>
                <c:pt idx="6">
                  <c:v>42.666999999999987</c:v>
                </c:pt>
                <c:pt idx="7">
                  <c:v>37.869</c:v>
                </c:pt>
                <c:pt idx="8">
                  <c:v>33.609000000000016</c:v>
                </c:pt>
                <c:pt idx="9">
                  <c:v>29.838999999999999</c:v>
                </c:pt>
                <c:pt idx="10">
                  <c:v>26.482999999999986</c:v>
                </c:pt>
                <c:pt idx="11">
                  <c:v>23.501999999999999</c:v>
                </c:pt>
                <c:pt idx="12">
                  <c:v>20.854999999999993</c:v>
                </c:pt>
                <c:pt idx="13">
                  <c:v>18.516999999999996</c:v>
                </c:pt>
                <c:pt idx="14">
                  <c:v>16.439</c:v>
                </c:pt>
                <c:pt idx="15">
                  <c:v>14.543000000000001</c:v>
                </c:pt>
                <c:pt idx="16">
                  <c:v>12.873000000000001</c:v>
                </c:pt>
                <c:pt idx="17">
                  <c:v>11.387999999999996</c:v>
                </c:pt>
                <c:pt idx="18">
                  <c:v>10.089000000000002</c:v>
                </c:pt>
                <c:pt idx="19">
                  <c:v>8.9289999999999967</c:v>
                </c:pt>
                <c:pt idx="20">
                  <c:v>7.9029999999999978</c:v>
                </c:pt>
                <c:pt idx="21">
                  <c:v>6.9989999999999988</c:v>
                </c:pt>
                <c:pt idx="22">
                  <c:v>6.2009999999999996</c:v>
                </c:pt>
                <c:pt idx="23">
                  <c:v>5.4979999999999967</c:v>
                </c:pt>
                <c:pt idx="24">
                  <c:v>4.8669999999999991</c:v>
                </c:pt>
                <c:pt idx="25">
                  <c:v>4.3059999999999965</c:v>
                </c:pt>
                <c:pt idx="26">
                  <c:v>3.8059999999999987</c:v>
                </c:pt>
                <c:pt idx="27">
                  <c:v>3.3669999999999987</c:v>
                </c:pt>
                <c:pt idx="28">
                  <c:v>2.9769999999999999</c:v>
                </c:pt>
                <c:pt idx="29">
                  <c:v>2.6369999999999987</c:v>
                </c:pt>
                <c:pt idx="30">
                  <c:v>2.3349999999999995</c:v>
                </c:pt>
                <c:pt idx="31">
                  <c:v>2.0639999999999983</c:v>
                </c:pt>
                <c:pt idx="32">
                  <c:v>1.8279999999999992</c:v>
                </c:pt>
                <c:pt idx="33">
                  <c:v>1.6220000000000001</c:v>
                </c:pt>
                <c:pt idx="34">
                  <c:v>1.4349999999999987</c:v>
                </c:pt>
                <c:pt idx="35">
                  <c:v>1.2739999999999994</c:v>
                </c:pt>
              </c:numCache>
            </c:numRef>
          </c:val>
        </c:ser>
        <c:ser>
          <c:idx val="0"/>
          <c:order val="1"/>
          <c:tx>
            <c:strRef>
              <c:f>Lighting!$R$12</c:f>
              <c:strCache>
                <c:ptCount val="1"/>
                <c:pt idx="0">
                  <c:v>LED</c:v>
                </c:pt>
              </c:strCache>
            </c:strRef>
          </c:tx>
          <c:spPr>
            <a:solidFill>
              <a:schemeClr val="accent1"/>
            </a:solidFill>
            <a:ln w="25400">
              <a:noFill/>
            </a:ln>
            <a:effectLst/>
          </c:spPr>
          <c:cat>
            <c:numRef>
              <c:f>Lighting!$P$18:$P$53</c:f>
              <c:numCache>
                <c:formatCode>General</c:formatCode>
                <c:ptCount val="36"/>
                <c:pt idx="5" formatCode="0">
                  <c:v>2020</c:v>
                </c:pt>
                <c:pt idx="15" formatCode="0">
                  <c:v>2030</c:v>
                </c:pt>
                <c:pt idx="25" formatCode="0">
                  <c:v>2040</c:v>
                </c:pt>
                <c:pt idx="35" formatCode="0">
                  <c:v>2050</c:v>
                </c:pt>
              </c:numCache>
            </c:numRef>
          </c:cat>
          <c:val>
            <c:numRef>
              <c:f>Lighting!$R$18:$R$53</c:f>
              <c:numCache>
                <c:formatCode>#,##0</c:formatCode>
                <c:ptCount val="36"/>
                <c:pt idx="0">
                  <c:v>141.13000000000002</c:v>
                </c:pt>
                <c:pt idx="1">
                  <c:v>163.28699999999995</c:v>
                </c:pt>
                <c:pt idx="2">
                  <c:v>182.08699999999993</c:v>
                </c:pt>
                <c:pt idx="3">
                  <c:v>198.363</c:v>
                </c:pt>
                <c:pt idx="4">
                  <c:v>212.62</c:v>
                </c:pt>
                <c:pt idx="5">
                  <c:v>287.101</c:v>
                </c:pt>
                <c:pt idx="6">
                  <c:v>353.50700000000006</c:v>
                </c:pt>
                <c:pt idx="7">
                  <c:v>413.73200000000026</c:v>
                </c:pt>
                <c:pt idx="8">
                  <c:v>467.78299999999996</c:v>
                </c:pt>
                <c:pt idx="9">
                  <c:v>516.45599999999979</c:v>
                </c:pt>
                <c:pt idx="10">
                  <c:v>560.66399999999953</c:v>
                </c:pt>
                <c:pt idx="11">
                  <c:v>600.91499999999951</c:v>
                </c:pt>
                <c:pt idx="12">
                  <c:v>637.65399999999977</c:v>
                </c:pt>
                <c:pt idx="13">
                  <c:v>671.23799999999937</c:v>
                </c:pt>
                <c:pt idx="14">
                  <c:v>702.12199999999962</c:v>
                </c:pt>
                <c:pt idx="15">
                  <c:v>755.94200000000023</c:v>
                </c:pt>
                <c:pt idx="16">
                  <c:v>804.66000000000031</c:v>
                </c:pt>
                <c:pt idx="17">
                  <c:v>848.91799999999989</c:v>
                </c:pt>
                <c:pt idx="18">
                  <c:v>889.20799999999917</c:v>
                </c:pt>
                <c:pt idx="19">
                  <c:v>925.94799999999941</c:v>
                </c:pt>
                <c:pt idx="20">
                  <c:v>959.47999999999956</c:v>
                </c:pt>
                <c:pt idx="21">
                  <c:v>990.29799999999909</c:v>
                </c:pt>
                <c:pt idx="22">
                  <c:v>1018.6669999999991</c:v>
                </c:pt>
                <c:pt idx="23">
                  <c:v>1045.021999999999</c:v>
                </c:pt>
                <c:pt idx="24">
                  <c:v>1069.5439999999983</c:v>
                </c:pt>
                <c:pt idx="25">
                  <c:v>1124.8390000000004</c:v>
                </c:pt>
                <c:pt idx="26">
                  <c:v>1174.6500000000001</c:v>
                </c:pt>
                <c:pt idx="27">
                  <c:v>1219.8159999999996</c:v>
                </c:pt>
                <c:pt idx="28">
                  <c:v>1261.0419999999995</c:v>
                </c:pt>
                <c:pt idx="29">
                  <c:v>1298.7379999999991</c:v>
                </c:pt>
                <c:pt idx="30">
                  <c:v>1333.4329999999982</c:v>
                </c:pt>
                <c:pt idx="31">
                  <c:v>1365.5889999999979</c:v>
                </c:pt>
                <c:pt idx="32">
                  <c:v>1395.621999999998</c:v>
                </c:pt>
                <c:pt idx="33">
                  <c:v>1423.6269999999977</c:v>
                </c:pt>
                <c:pt idx="34">
                  <c:v>1449.8419999999971</c:v>
                </c:pt>
                <c:pt idx="35">
                  <c:v>1474.361999999998</c:v>
                </c:pt>
              </c:numCache>
            </c:numRef>
          </c:val>
        </c:ser>
        <c:ser>
          <c:idx val="1"/>
          <c:order val="2"/>
          <c:tx>
            <c:strRef>
              <c:f>Lighting!$S$12</c:f>
              <c:strCache>
                <c:ptCount val="1"/>
                <c:pt idx="0">
                  <c:v>Incandescent/Halogen</c:v>
                </c:pt>
              </c:strCache>
            </c:strRef>
          </c:tx>
          <c:spPr>
            <a:solidFill>
              <a:schemeClr val="accent2"/>
            </a:solidFill>
            <a:ln w="25400">
              <a:noFill/>
            </a:ln>
            <a:effectLst/>
          </c:spPr>
          <c:cat>
            <c:numRef>
              <c:f>Lighting!$P$18:$P$53</c:f>
              <c:numCache>
                <c:formatCode>General</c:formatCode>
                <c:ptCount val="36"/>
                <c:pt idx="5" formatCode="0">
                  <c:v>2020</c:v>
                </c:pt>
                <c:pt idx="15" formatCode="0">
                  <c:v>2030</c:v>
                </c:pt>
                <c:pt idx="25" formatCode="0">
                  <c:v>2040</c:v>
                </c:pt>
                <c:pt idx="35" formatCode="0">
                  <c:v>2050</c:v>
                </c:pt>
              </c:numCache>
            </c:numRef>
          </c:cat>
          <c:val>
            <c:numRef>
              <c:f>Lighting!$S$18:$S$53</c:f>
              <c:numCache>
                <c:formatCode>#,##0</c:formatCode>
                <c:ptCount val="36"/>
                <c:pt idx="0">
                  <c:v>31.783000000000001</c:v>
                </c:pt>
                <c:pt idx="1">
                  <c:v>24.183999999999997</c:v>
                </c:pt>
                <c:pt idx="2">
                  <c:v>18.757999999999996</c:v>
                </c:pt>
                <c:pt idx="3">
                  <c:v>14.814999999999996</c:v>
                </c:pt>
                <c:pt idx="4">
                  <c:v>11.911</c:v>
                </c:pt>
                <c:pt idx="5">
                  <c:v>9.4319999999999986</c:v>
                </c:pt>
                <c:pt idx="6">
                  <c:v>7.5369999999999955</c:v>
                </c:pt>
                <c:pt idx="7">
                  <c:v>6.0559999999999983</c:v>
                </c:pt>
                <c:pt idx="8">
                  <c:v>4.899</c:v>
                </c:pt>
                <c:pt idx="9">
                  <c:v>3.9880000000000009</c:v>
                </c:pt>
                <c:pt idx="10">
                  <c:v>3.2439999999999998</c:v>
                </c:pt>
                <c:pt idx="11">
                  <c:v>2.637</c:v>
                </c:pt>
                <c:pt idx="12">
                  <c:v>2.1709999999999998</c:v>
                </c:pt>
                <c:pt idx="13">
                  <c:v>1.7799999999999998</c:v>
                </c:pt>
                <c:pt idx="14">
                  <c:v>1.4840000000000004</c:v>
                </c:pt>
                <c:pt idx="15">
                  <c:v>1.1840000000000006</c:v>
                </c:pt>
                <c:pt idx="16">
                  <c:v>0.96700000000000041</c:v>
                </c:pt>
                <c:pt idx="17">
                  <c:v>0.78900000000000026</c:v>
                </c:pt>
                <c:pt idx="18">
                  <c:v>0.64800000000000024</c:v>
                </c:pt>
                <c:pt idx="19">
                  <c:v>0.52700000000000025</c:v>
                </c:pt>
                <c:pt idx="20">
                  <c:v>0.42800000000000016</c:v>
                </c:pt>
                <c:pt idx="21">
                  <c:v>0.35300000000000009</c:v>
                </c:pt>
                <c:pt idx="22">
                  <c:v>0.29000000000000009</c:v>
                </c:pt>
                <c:pt idx="23">
                  <c:v>0.2380000000000001</c:v>
                </c:pt>
                <c:pt idx="24">
                  <c:v>0.19300000000000006</c:v>
                </c:pt>
                <c:pt idx="25">
                  <c:v>0.15600000000000006</c:v>
                </c:pt>
                <c:pt idx="26">
                  <c:v>0.12700000000000006</c:v>
                </c:pt>
                <c:pt idx="27">
                  <c:v>0.10400000000000004</c:v>
                </c:pt>
                <c:pt idx="28">
                  <c:v>8.6000000000000049E-2</c:v>
                </c:pt>
                <c:pt idx="29">
                  <c:v>6.8000000000000033E-2</c:v>
                </c:pt>
                <c:pt idx="30">
                  <c:v>5.1000000000000018E-2</c:v>
                </c:pt>
                <c:pt idx="31">
                  <c:v>4.2000000000000016E-2</c:v>
                </c:pt>
                <c:pt idx="32">
                  <c:v>3.4000000000000009E-2</c:v>
                </c:pt>
                <c:pt idx="33">
                  <c:v>2.9000000000000012E-2</c:v>
                </c:pt>
                <c:pt idx="34">
                  <c:v>2.0000000000000007E-2</c:v>
                </c:pt>
                <c:pt idx="35">
                  <c:v>1.6000000000000007E-2</c:v>
                </c:pt>
              </c:numCache>
            </c:numRef>
          </c:val>
        </c:ser>
        <c:ser>
          <c:idx val="2"/>
          <c:order val="3"/>
          <c:tx>
            <c:strRef>
              <c:f>Lighting!$T$12</c:f>
              <c:strCache>
                <c:ptCount val="1"/>
                <c:pt idx="0">
                  <c:v>Linear Fluorescent</c:v>
                </c:pt>
              </c:strCache>
            </c:strRef>
          </c:tx>
          <c:spPr>
            <a:solidFill>
              <a:schemeClr val="accent3"/>
            </a:solidFill>
            <a:ln w="25400">
              <a:noFill/>
            </a:ln>
            <a:effectLst/>
          </c:spPr>
          <c:cat>
            <c:numRef>
              <c:f>Lighting!$P$18:$P$53</c:f>
              <c:numCache>
                <c:formatCode>General</c:formatCode>
                <c:ptCount val="36"/>
                <c:pt idx="5" formatCode="0">
                  <c:v>2020</c:v>
                </c:pt>
                <c:pt idx="15" formatCode="0">
                  <c:v>2030</c:v>
                </c:pt>
                <c:pt idx="25" formatCode="0">
                  <c:v>2040</c:v>
                </c:pt>
                <c:pt idx="35" formatCode="0">
                  <c:v>2050</c:v>
                </c:pt>
              </c:numCache>
            </c:numRef>
          </c:cat>
          <c:val>
            <c:numRef>
              <c:f>Lighting!$T$18:$T$53</c:f>
              <c:numCache>
                <c:formatCode>#,##0</c:formatCode>
                <c:ptCount val="36"/>
                <c:pt idx="0">
                  <c:v>902.58799999999985</c:v>
                </c:pt>
                <c:pt idx="1">
                  <c:v>911.94899999999984</c:v>
                </c:pt>
                <c:pt idx="2">
                  <c:v>922.08800000000008</c:v>
                </c:pt>
                <c:pt idx="3">
                  <c:v>932.87499999999989</c:v>
                </c:pt>
                <c:pt idx="4">
                  <c:v>944.35199999999998</c:v>
                </c:pt>
                <c:pt idx="5">
                  <c:v>895.04200000000026</c:v>
                </c:pt>
                <c:pt idx="6">
                  <c:v>851.73399999999947</c:v>
                </c:pt>
                <c:pt idx="7">
                  <c:v>813.18599999999958</c:v>
                </c:pt>
                <c:pt idx="8">
                  <c:v>779.49800000000016</c:v>
                </c:pt>
                <c:pt idx="9">
                  <c:v>749.95700000000011</c:v>
                </c:pt>
                <c:pt idx="10">
                  <c:v>724.07699999999988</c:v>
                </c:pt>
                <c:pt idx="11">
                  <c:v>701.53200000000004</c:v>
                </c:pt>
                <c:pt idx="12">
                  <c:v>682.19499999999971</c:v>
                </c:pt>
                <c:pt idx="13">
                  <c:v>665.75600000000009</c:v>
                </c:pt>
                <c:pt idx="14">
                  <c:v>651.8979999999998</c:v>
                </c:pt>
                <c:pt idx="15">
                  <c:v>615.31299999999999</c:v>
                </c:pt>
                <c:pt idx="16">
                  <c:v>583.52899999999988</c:v>
                </c:pt>
                <c:pt idx="17">
                  <c:v>555.91600000000017</c:v>
                </c:pt>
                <c:pt idx="18">
                  <c:v>531.94700000000023</c:v>
                </c:pt>
                <c:pt idx="19">
                  <c:v>511.15900000000005</c:v>
                </c:pt>
                <c:pt idx="20">
                  <c:v>493.16699999999969</c:v>
                </c:pt>
                <c:pt idx="21">
                  <c:v>477.61500000000012</c:v>
                </c:pt>
                <c:pt idx="22">
                  <c:v>464.255</c:v>
                </c:pt>
                <c:pt idx="23">
                  <c:v>452.85299999999989</c:v>
                </c:pt>
                <c:pt idx="24">
                  <c:v>443.07699999999994</c:v>
                </c:pt>
                <c:pt idx="25">
                  <c:v>404.09399999999994</c:v>
                </c:pt>
                <c:pt idx="26">
                  <c:v>370.0739999999999</c:v>
                </c:pt>
                <c:pt idx="27">
                  <c:v>340.5019999999999</c:v>
                </c:pt>
                <c:pt idx="28">
                  <c:v>314.63299999999992</c:v>
                </c:pt>
                <c:pt idx="29">
                  <c:v>292.19899999999996</c:v>
                </c:pt>
                <c:pt idx="30">
                  <c:v>272.72299999999996</c:v>
                </c:pt>
                <c:pt idx="31">
                  <c:v>255.77099999999996</c:v>
                </c:pt>
                <c:pt idx="32">
                  <c:v>241.029</c:v>
                </c:pt>
                <c:pt idx="33">
                  <c:v>228.30900000000003</c:v>
                </c:pt>
                <c:pt idx="34">
                  <c:v>217.28000000000006</c:v>
                </c:pt>
                <c:pt idx="35">
                  <c:v>207.87100000000004</c:v>
                </c:pt>
              </c:numCache>
            </c:numRef>
          </c:val>
        </c:ser>
        <c:ser>
          <c:idx val="4"/>
          <c:order val="4"/>
          <c:tx>
            <c:strRef>
              <c:f>Lighting!$U$12</c:f>
              <c:strCache>
                <c:ptCount val="1"/>
                <c:pt idx="0">
                  <c:v>Other</c:v>
                </c:pt>
              </c:strCache>
            </c:strRef>
          </c:tx>
          <c:spPr>
            <a:solidFill>
              <a:schemeClr val="tx2"/>
            </a:solidFill>
            <a:ln w="25400">
              <a:noFill/>
            </a:ln>
            <a:effectLst/>
          </c:spPr>
          <c:cat>
            <c:numRef>
              <c:f>Lighting!$P$18:$P$53</c:f>
              <c:numCache>
                <c:formatCode>General</c:formatCode>
                <c:ptCount val="36"/>
                <c:pt idx="5" formatCode="0">
                  <c:v>2020</c:v>
                </c:pt>
                <c:pt idx="15" formatCode="0">
                  <c:v>2030</c:v>
                </c:pt>
                <c:pt idx="25" formatCode="0">
                  <c:v>2040</c:v>
                </c:pt>
                <c:pt idx="35" formatCode="0">
                  <c:v>2050</c:v>
                </c:pt>
              </c:numCache>
            </c:numRef>
          </c:cat>
          <c:val>
            <c:numRef>
              <c:f>Lighting!$U$18:$U$53</c:f>
              <c:numCache>
                <c:formatCode>#,##0</c:formatCode>
                <c:ptCount val="36"/>
                <c:pt idx="0">
                  <c:v>26.565999999999999</c:v>
                </c:pt>
                <c:pt idx="1">
                  <c:v>23.729999999999993</c:v>
                </c:pt>
                <c:pt idx="2">
                  <c:v>21.568999999999974</c:v>
                </c:pt>
                <c:pt idx="3">
                  <c:v>19.904999999999973</c:v>
                </c:pt>
                <c:pt idx="4">
                  <c:v>18.59699999999998</c:v>
                </c:pt>
                <c:pt idx="5">
                  <c:v>16.904000000000003</c:v>
                </c:pt>
                <c:pt idx="6">
                  <c:v>15.708999999999991</c:v>
                </c:pt>
                <c:pt idx="7">
                  <c:v>14.746999999999984</c:v>
                </c:pt>
                <c:pt idx="8">
                  <c:v>13.94599999999998</c:v>
                </c:pt>
                <c:pt idx="9">
                  <c:v>13.27599999999998</c:v>
                </c:pt>
                <c:pt idx="10">
                  <c:v>12.676999999999978</c:v>
                </c:pt>
                <c:pt idx="11">
                  <c:v>12.231999999999983</c:v>
                </c:pt>
                <c:pt idx="12">
                  <c:v>11.891999999999982</c:v>
                </c:pt>
                <c:pt idx="13">
                  <c:v>11.593999999999985</c:v>
                </c:pt>
                <c:pt idx="14">
                  <c:v>11.387999999999986</c:v>
                </c:pt>
                <c:pt idx="15">
                  <c:v>10.846999999999994</c:v>
                </c:pt>
                <c:pt idx="16">
                  <c:v>10.536999999999988</c:v>
                </c:pt>
                <c:pt idx="17">
                  <c:v>10.351999999999986</c:v>
                </c:pt>
                <c:pt idx="18">
                  <c:v>10.253999999999982</c:v>
                </c:pt>
                <c:pt idx="19">
                  <c:v>10.18799999999999</c:v>
                </c:pt>
                <c:pt idx="20">
                  <c:v>10.160999999999991</c:v>
                </c:pt>
                <c:pt idx="21">
                  <c:v>10.166999999999989</c:v>
                </c:pt>
                <c:pt idx="22">
                  <c:v>10.172999999999993</c:v>
                </c:pt>
                <c:pt idx="23">
                  <c:v>10.154999999999992</c:v>
                </c:pt>
                <c:pt idx="24">
                  <c:v>10.130999999999993</c:v>
                </c:pt>
                <c:pt idx="25">
                  <c:v>8.7080000000000002</c:v>
                </c:pt>
                <c:pt idx="26">
                  <c:v>7.7999999999999936</c:v>
                </c:pt>
                <c:pt idx="27">
                  <c:v>7.1839999999999966</c:v>
                </c:pt>
                <c:pt idx="28">
                  <c:v>6.7359999999999953</c:v>
                </c:pt>
                <c:pt idx="29">
                  <c:v>6.4349999999999916</c:v>
                </c:pt>
                <c:pt idx="30">
                  <c:v>6.1829999999999918</c:v>
                </c:pt>
                <c:pt idx="31">
                  <c:v>6.0059999999999931</c:v>
                </c:pt>
                <c:pt idx="32">
                  <c:v>5.8869999999999907</c:v>
                </c:pt>
                <c:pt idx="33">
                  <c:v>5.777999999999988</c:v>
                </c:pt>
                <c:pt idx="34">
                  <c:v>5.7349999999999905</c:v>
                </c:pt>
                <c:pt idx="35">
                  <c:v>5.6959999999999935</c:v>
                </c:pt>
              </c:numCache>
            </c:numRef>
          </c:val>
        </c:ser>
        <c:dLbls>
          <c:showLegendKey val="0"/>
          <c:showVal val="0"/>
          <c:showCatName val="0"/>
          <c:showSerName val="0"/>
          <c:showPercent val="0"/>
          <c:showBubbleSize val="0"/>
        </c:dLbls>
        <c:axId val="274603232"/>
        <c:axId val="274603792"/>
      </c:areaChart>
      <c:catAx>
        <c:axId val="27460323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74603792"/>
        <c:crossesAt val="0"/>
        <c:auto val="0"/>
        <c:lblAlgn val="ctr"/>
        <c:lblOffset val="100"/>
        <c:tickLblSkip val="5"/>
        <c:tickMarkSkip val="5"/>
        <c:noMultiLvlLbl val="0"/>
      </c:catAx>
      <c:valAx>
        <c:axId val="274603792"/>
        <c:scaling>
          <c:orientation val="minMax"/>
        </c:scaling>
        <c:delete val="0"/>
        <c:axPos val="l"/>
        <c:numFmt formatCode="0%"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274603232"/>
        <c:crossesAt val="3"/>
        <c:crossBetween val="midCat"/>
      </c:valAx>
      <c:spPr>
        <a:solidFill>
          <a:schemeClr val="bg1"/>
        </a:solidFill>
        <a:ln>
          <a:noFill/>
        </a:ln>
        <a:effectLst/>
      </c:spPr>
    </c:plotArea>
    <c:plotVisOnly val="1"/>
    <c:dispBlanksAs val="zero"/>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3">
    <c:autoUpdate val="0"/>
  </c:externalData>
  <c:userShapes r:id="rId4"/>
</c:chartSpace>
</file>

<file path=ppt/charts/chart9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400" b="0"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1400" b="1" dirty="0"/>
              <a:t>Buildings solar distributed generation</a:t>
            </a:r>
          </a:p>
          <a:p>
            <a:pPr algn="l">
              <a:defRPr sz="1400"/>
            </a:pPr>
            <a:r>
              <a:rPr lang="en-US" sz="1400" dirty="0" smtClean="0"/>
              <a:t>gigawatts</a:t>
            </a:r>
            <a:endParaRPr lang="en-US" sz="1400" dirty="0"/>
          </a:p>
        </c:rich>
      </c:tx>
      <c:layout>
        <c:manualLayout>
          <c:xMode val="edge"/>
          <c:yMode val="edge"/>
          <c:x val="2.4403199600049998E-3"/>
          <c:y val="0"/>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plotArea>
      <c:layout/>
      <c:scatterChart>
        <c:scatterStyle val="lineMarker"/>
        <c:varyColors val="0"/>
        <c:ser>
          <c:idx val="6"/>
          <c:order val="0"/>
          <c:tx>
            <c:strRef>
              <c:f>DG!$C$26</c:f>
              <c:strCache>
                <c:ptCount val="1"/>
                <c:pt idx="0">
                  <c:v>ref</c:v>
                </c:pt>
              </c:strCache>
            </c:strRef>
          </c:tx>
          <c:spPr>
            <a:ln w="19050" cap="rnd">
              <a:solidFill>
                <a:schemeClr val="accent1"/>
              </a:solidFill>
              <a:round/>
            </a:ln>
            <a:effectLst/>
          </c:spPr>
          <c:marker>
            <c:symbol val="none"/>
          </c:marker>
          <c:xVal>
            <c:numRef>
              <c:f>DG!$D$25:$AS$25</c:f>
              <c:numCache>
                <c:formatCode>General</c:formatCode>
                <c:ptCount val="42"/>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pt idx="17">
                  <c:v>2026</c:v>
                </c:pt>
                <c:pt idx="18">
                  <c:v>2027</c:v>
                </c:pt>
                <c:pt idx="19">
                  <c:v>2028</c:v>
                </c:pt>
                <c:pt idx="20">
                  <c:v>2029</c:v>
                </c:pt>
                <c:pt idx="21">
                  <c:v>2030</c:v>
                </c:pt>
                <c:pt idx="22">
                  <c:v>2031</c:v>
                </c:pt>
                <c:pt idx="23">
                  <c:v>2032</c:v>
                </c:pt>
                <c:pt idx="24">
                  <c:v>2033</c:v>
                </c:pt>
                <c:pt idx="25">
                  <c:v>2034</c:v>
                </c:pt>
                <c:pt idx="26">
                  <c:v>2035</c:v>
                </c:pt>
                <c:pt idx="27">
                  <c:v>2036</c:v>
                </c:pt>
                <c:pt idx="28">
                  <c:v>2037</c:v>
                </c:pt>
                <c:pt idx="29">
                  <c:v>2038</c:v>
                </c:pt>
                <c:pt idx="30">
                  <c:v>2039</c:v>
                </c:pt>
                <c:pt idx="31">
                  <c:v>2040</c:v>
                </c:pt>
                <c:pt idx="32">
                  <c:v>2041</c:v>
                </c:pt>
                <c:pt idx="33">
                  <c:v>2042</c:v>
                </c:pt>
                <c:pt idx="34">
                  <c:v>2043</c:v>
                </c:pt>
                <c:pt idx="35">
                  <c:v>2044</c:v>
                </c:pt>
                <c:pt idx="36">
                  <c:v>2045</c:v>
                </c:pt>
                <c:pt idx="37">
                  <c:v>2046</c:v>
                </c:pt>
                <c:pt idx="38">
                  <c:v>2047</c:v>
                </c:pt>
                <c:pt idx="39">
                  <c:v>2048</c:v>
                </c:pt>
                <c:pt idx="40">
                  <c:v>2049</c:v>
                </c:pt>
                <c:pt idx="41">
                  <c:v>2050</c:v>
                </c:pt>
              </c:numCache>
            </c:numRef>
          </c:xVal>
          <c:yVal>
            <c:numRef>
              <c:f>DG!$D$26:$AS$26</c:f>
              <c:numCache>
                <c:formatCode>General</c:formatCode>
                <c:ptCount val="42"/>
                <c:pt idx="1">
                  <c:v>0.69870434599999998</c:v>
                </c:pt>
                <c:pt idx="2">
                  <c:v>1.027802246</c:v>
                </c:pt>
                <c:pt idx="3">
                  <c:v>1.5543625489999999</c:v>
                </c:pt>
                <c:pt idx="4">
                  <c:v>2.4304868160000002</c:v>
                </c:pt>
                <c:pt idx="5">
                  <c:v>3.6850100100000001</c:v>
                </c:pt>
                <c:pt idx="6">
                  <c:v>5.7843369140000007</c:v>
                </c:pt>
                <c:pt idx="7">
                  <c:v>8.367337891</c:v>
                </c:pt>
                <c:pt idx="8">
                  <c:v>11.2941875</c:v>
                </c:pt>
                <c:pt idx="9">
                  <c:v>14.250394531</c:v>
                </c:pt>
                <c:pt idx="10">
                  <c:v>17.109158203</c:v>
                </c:pt>
                <c:pt idx="11">
                  <c:v>19.862222656</c:v>
                </c:pt>
                <c:pt idx="12">
                  <c:v>22.63071875</c:v>
                </c:pt>
                <c:pt idx="13">
                  <c:v>25.162232422000002</c:v>
                </c:pt>
                <c:pt idx="14">
                  <c:v>27.826896484000002</c:v>
                </c:pt>
                <c:pt idx="15">
                  <c:v>30.640125000000001</c:v>
                </c:pt>
                <c:pt idx="16">
                  <c:v>33.648488280999999</c:v>
                </c:pt>
                <c:pt idx="17">
                  <c:v>36.899417969000005</c:v>
                </c:pt>
                <c:pt idx="18">
                  <c:v>40.376570312000005</c:v>
                </c:pt>
                <c:pt idx="19">
                  <c:v>44.070640625000003</c:v>
                </c:pt>
                <c:pt idx="20">
                  <c:v>48.039914062000001</c:v>
                </c:pt>
                <c:pt idx="21">
                  <c:v>52.301351562000001</c:v>
                </c:pt>
                <c:pt idx="22">
                  <c:v>56.825468749999999</c:v>
                </c:pt>
                <c:pt idx="23">
                  <c:v>61.546332030999999</c:v>
                </c:pt>
                <c:pt idx="24">
                  <c:v>66.509859375000005</c:v>
                </c:pt>
                <c:pt idx="25">
                  <c:v>71.686171874999999</c:v>
                </c:pt>
                <c:pt idx="26">
                  <c:v>77.136453125000003</c:v>
                </c:pt>
                <c:pt idx="27">
                  <c:v>82.801046874999997</c:v>
                </c:pt>
                <c:pt idx="28">
                  <c:v>88.704429688000005</c:v>
                </c:pt>
                <c:pt idx="29">
                  <c:v>94.927359374999995</c:v>
                </c:pt>
                <c:pt idx="30">
                  <c:v>101.41921875</c:v>
                </c:pt>
                <c:pt idx="31">
                  <c:v>108.27940624999999</c:v>
                </c:pt>
                <c:pt idx="32">
                  <c:v>115.438710938</c:v>
                </c:pt>
                <c:pt idx="33">
                  <c:v>122.92678125</c:v>
                </c:pt>
                <c:pt idx="34">
                  <c:v>130.86250781199999</c:v>
                </c:pt>
                <c:pt idx="35">
                  <c:v>139.14353125</c:v>
                </c:pt>
                <c:pt idx="36">
                  <c:v>147.78271874999999</c:v>
                </c:pt>
                <c:pt idx="37">
                  <c:v>156.93617187500001</c:v>
                </c:pt>
                <c:pt idx="38">
                  <c:v>166.54075</c:v>
                </c:pt>
                <c:pt idx="39">
                  <c:v>176.62117187499999</c:v>
                </c:pt>
                <c:pt idx="40">
                  <c:v>187.339125</c:v>
                </c:pt>
                <c:pt idx="41">
                  <c:v>198.56217187499999</c:v>
                </c:pt>
              </c:numCache>
            </c:numRef>
          </c:yVal>
          <c:smooth val="0"/>
        </c:ser>
        <c:ser>
          <c:idx val="7"/>
          <c:order val="1"/>
          <c:tx>
            <c:strRef>
              <c:f>DG!#REF!</c:f>
              <c:strCache>
                <c:ptCount val="1"/>
                <c:pt idx="0">
                  <c:v>#REF!</c:v>
                </c:pt>
              </c:strCache>
            </c:strRef>
          </c:tx>
          <c:spPr>
            <a:ln w="19050" cap="rnd">
              <a:solidFill>
                <a:schemeClr val="accent2">
                  <a:lumMod val="60000"/>
                </a:schemeClr>
              </a:solidFill>
              <a:round/>
            </a:ln>
            <a:effectLst/>
          </c:spPr>
          <c:marker>
            <c:symbol val="none"/>
          </c:marker>
          <c:xVal>
            <c:numRef>
              <c:f>DG!$D$25:$AS$25</c:f>
              <c:numCache>
                <c:formatCode>General</c:formatCode>
                <c:ptCount val="42"/>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pt idx="17">
                  <c:v>2026</c:v>
                </c:pt>
                <c:pt idx="18">
                  <c:v>2027</c:v>
                </c:pt>
                <c:pt idx="19">
                  <c:v>2028</c:v>
                </c:pt>
                <c:pt idx="20">
                  <c:v>2029</c:v>
                </c:pt>
                <c:pt idx="21">
                  <c:v>2030</c:v>
                </c:pt>
                <c:pt idx="22">
                  <c:v>2031</c:v>
                </c:pt>
                <c:pt idx="23">
                  <c:v>2032</c:v>
                </c:pt>
                <c:pt idx="24">
                  <c:v>2033</c:v>
                </c:pt>
                <c:pt idx="25">
                  <c:v>2034</c:v>
                </c:pt>
                <c:pt idx="26">
                  <c:v>2035</c:v>
                </c:pt>
                <c:pt idx="27">
                  <c:v>2036</c:v>
                </c:pt>
                <c:pt idx="28">
                  <c:v>2037</c:v>
                </c:pt>
                <c:pt idx="29">
                  <c:v>2038</c:v>
                </c:pt>
                <c:pt idx="30">
                  <c:v>2039</c:v>
                </c:pt>
                <c:pt idx="31">
                  <c:v>2040</c:v>
                </c:pt>
                <c:pt idx="32">
                  <c:v>2041</c:v>
                </c:pt>
                <c:pt idx="33">
                  <c:v>2042</c:v>
                </c:pt>
                <c:pt idx="34">
                  <c:v>2043</c:v>
                </c:pt>
                <c:pt idx="35">
                  <c:v>2044</c:v>
                </c:pt>
                <c:pt idx="36">
                  <c:v>2045</c:v>
                </c:pt>
                <c:pt idx="37">
                  <c:v>2046</c:v>
                </c:pt>
                <c:pt idx="38">
                  <c:v>2047</c:v>
                </c:pt>
                <c:pt idx="39">
                  <c:v>2048</c:v>
                </c:pt>
                <c:pt idx="40">
                  <c:v>2049</c:v>
                </c:pt>
                <c:pt idx="41">
                  <c:v>2050</c:v>
                </c:pt>
              </c:numCache>
            </c:numRef>
          </c:xVal>
          <c:yVal>
            <c:numRef>
              <c:f>DG!#REF!</c:f>
              <c:numCache>
                <c:formatCode>General</c:formatCode>
                <c:ptCount val="1"/>
                <c:pt idx="0">
                  <c:v>1</c:v>
                </c:pt>
              </c:numCache>
            </c:numRef>
          </c:yVal>
          <c:smooth val="0"/>
        </c:ser>
        <c:ser>
          <c:idx val="8"/>
          <c:order val="2"/>
          <c:tx>
            <c:strRef>
              <c:f>DG!#REF!</c:f>
              <c:strCache>
                <c:ptCount val="1"/>
                <c:pt idx="0">
                  <c:v>#REF!</c:v>
                </c:pt>
              </c:strCache>
            </c:strRef>
          </c:tx>
          <c:spPr>
            <a:ln w="19050" cap="rnd">
              <a:solidFill>
                <a:schemeClr val="accent3">
                  <a:lumMod val="60000"/>
                </a:schemeClr>
              </a:solidFill>
              <a:round/>
            </a:ln>
            <a:effectLst/>
          </c:spPr>
          <c:marker>
            <c:symbol val="none"/>
          </c:marker>
          <c:xVal>
            <c:numRef>
              <c:f>DG!$D$25:$AS$25</c:f>
              <c:numCache>
                <c:formatCode>General</c:formatCode>
                <c:ptCount val="42"/>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pt idx="17">
                  <c:v>2026</c:v>
                </c:pt>
                <c:pt idx="18">
                  <c:v>2027</c:v>
                </c:pt>
                <c:pt idx="19">
                  <c:v>2028</c:v>
                </c:pt>
                <c:pt idx="20">
                  <c:v>2029</c:v>
                </c:pt>
                <c:pt idx="21">
                  <c:v>2030</c:v>
                </c:pt>
                <c:pt idx="22">
                  <c:v>2031</c:v>
                </c:pt>
                <c:pt idx="23">
                  <c:v>2032</c:v>
                </c:pt>
                <c:pt idx="24">
                  <c:v>2033</c:v>
                </c:pt>
                <c:pt idx="25">
                  <c:v>2034</c:v>
                </c:pt>
                <c:pt idx="26">
                  <c:v>2035</c:v>
                </c:pt>
                <c:pt idx="27">
                  <c:v>2036</c:v>
                </c:pt>
                <c:pt idx="28">
                  <c:v>2037</c:v>
                </c:pt>
                <c:pt idx="29">
                  <c:v>2038</c:v>
                </c:pt>
                <c:pt idx="30">
                  <c:v>2039</c:v>
                </c:pt>
                <c:pt idx="31">
                  <c:v>2040</c:v>
                </c:pt>
                <c:pt idx="32">
                  <c:v>2041</c:v>
                </c:pt>
                <c:pt idx="33">
                  <c:v>2042</c:v>
                </c:pt>
                <c:pt idx="34">
                  <c:v>2043</c:v>
                </c:pt>
                <c:pt idx="35">
                  <c:v>2044</c:v>
                </c:pt>
                <c:pt idx="36">
                  <c:v>2045</c:v>
                </c:pt>
                <c:pt idx="37">
                  <c:v>2046</c:v>
                </c:pt>
                <c:pt idx="38">
                  <c:v>2047</c:v>
                </c:pt>
                <c:pt idx="39">
                  <c:v>2048</c:v>
                </c:pt>
                <c:pt idx="40">
                  <c:v>2049</c:v>
                </c:pt>
                <c:pt idx="41">
                  <c:v>2050</c:v>
                </c:pt>
              </c:numCache>
            </c:numRef>
          </c:xVal>
          <c:yVal>
            <c:numRef>
              <c:f>DG!#REF!</c:f>
              <c:numCache>
                <c:formatCode>General</c:formatCode>
                <c:ptCount val="1"/>
                <c:pt idx="0">
                  <c:v>1</c:v>
                </c:pt>
              </c:numCache>
            </c:numRef>
          </c:yVal>
          <c:smooth val="0"/>
        </c:ser>
        <c:ser>
          <c:idx val="11"/>
          <c:order val="3"/>
          <c:tx>
            <c:strRef>
              <c:f>DG!$C$28</c:f>
              <c:strCache>
                <c:ptCount val="1"/>
                <c:pt idx="0">
                  <c:v>ref</c:v>
                </c:pt>
              </c:strCache>
            </c:strRef>
          </c:tx>
          <c:spPr>
            <a:ln w="19050" cap="rnd">
              <a:solidFill>
                <a:schemeClr val="accent4">
                  <a:lumMod val="50000"/>
                </a:schemeClr>
              </a:solidFill>
              <a:round/>
            </a:ln>
            <a:effectLst/>
          </c:spPr>
          <c:marker>
            <c:symbol val="none"/>
          </c:marker>
          <c:xVal>
            <c:numRef>
              <c:f>DG!$D$25:$AS$25</c:f>
              <c:numCache>
                <c:formatCode>General</c:formatCode>
                <c:ptCount val="42"/>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pt idx="17">
                  <c:v>2026</c:v>
                </c:pt>
                <c:pt idx="18">
                  <c:v>2027</c:v>
                </c:pt>
                <c:pt idx="19">
                  <c:v>2028</c:v>
                </c:pt>
                <c:pt idx="20">
                  <c:v>2029</c:v>
                </c:pt>
                <c:pt idx="21">
                  <c:v>2030</c:v>
                </c:pt>
                <c:pt idx="22">
                  <c:v>2031</c:v>
                </c:pt>
                <c:pt idx="23">
                  <c:v>2032</c:v>
                </c:pt>
                <c:pt idx="24">
                  <c:v>2033</c:v>
                </c:pt>
                <c:pt idx="25">
                  <c:v>2034</c:v>
                </c:pt>
                <c:pt idx="26">
                  <c:v>2035</c:v>
                </c:pt>
                <c:pt idx="27">
                  <c:v>2036</c:v>
                </c:pt>
                <c:pt idx="28">
                  <c:v>2037</c:v>
                </c:pt>
                <c:pt idx="29">
                  <c:v>2038</c:v>
                </c:pt>
                <c:pt idx="30">
                  <c:v>2039</c:v>
                </c:pt>
                <c:pt idx="31">
                  <c:v>2040</c:v>
                </c:pt>
                <c:pt idx="32">
                  <c:v>2041</c:v>
                </c:pt>
                <c:pt idx="33">
                  <c:v>2042</c:v>
                </c:pt>
                <c:pt idx="34">
                  <c:v>2043</c:v>
                </c:pt>
                <c:pt idx="35">
                  <c:v>2044</c:v>
                </c:pt>
                <c:pt idx="36">
                  <c:v>2045</c:v>
                </c:pt>
                <c:pt idx="37">
                  <c:v>2046</c:v>
                </c:pt>
                <c:pt idx="38">
                  <c:v>2047</c:v>
                </c:pt>
                <c:pt idx="39">
                  <c:v>2048</c:v>
                </c:pt>
                <c:pt idx="40">
                  <c:v>2049</c:v>
                </c:pt>
                <c:pt idx="41">
                  <c:v>2050</c:v>
                </c:pt>
              </c:numCache>
            </c:numRef>
          </c:xVal>
          <c:yVal>
            <c:numRef>
              <c:f>DG!$D$28:$AS$28</c:f>
              <c:numCache>
                <c:formatCode>General</c:formatCode>
                <c:ptCount val="42"/>
                <c:pt idx="1">
                  <c:v>1.1200632319999999</c:v>
                </c:pt>
                <c:pt idx="2">
                  <c:v>1.8276774900000001</c:v>
                </c:pt>
                <c:pt idx="3">
                  <c:v>2.989463867</c:v>
                </c:pt>
                <c:pt idx="4">
                  <c:v>3.8092602539999998</c:v>
                </c:pt>
                <c:pt idx="5">
                  <c:v>4.8608540040000001</c:v>
                </c:pt>
                <c:pt idx="6">
                  <c:v>5.8729013670000008</c:v>
                </c:pt>
                <c:pt idx="7">
                  <c:v>7.2916108400000006</c:v>
                </c:pt>
                <c:pt idx="8">
                  <c:v>8.9778085940000008</c:v>
                </c:pt>
                <c:pt idx="9">
                  <c:v>10.843368163999999</c:v>
                </c:pt>
                <c:pt idx="10">
                  <c:v>12.786275390999998</c:v>
                </c:pt>
                <c:pt idx="11">
                  <c:v>14.649662109000001</c:v>
                </c:pt>
                <c:pt idx="12">
                  <c:v>16.216340819999999</c:v>
                </c:pt>
                <c:pt idx="13">
                  <c:v>17.222458983999999</c:v>
                </c:pt>
                <c:pt idx="14">
                  <c:v>17.579888672000003</c:v>
                </c:pt>
                <c:pt idx="15">
                  <c:v>18.012113281000001</c:v>
                </c:pt>
                <c:pt idx="16">
                  <c:v>18.541816406000002</c:v>
                </c:pt>
                <c:pt idx="17">
                  <c:v>19.156300781000002</c:v>
                </c:pt>
                <c:pt idx="18">
                  <c:v>19.861394531000002</c:v>
                </c:pt>
                <c:pt idx="19">
                  <c:v>20.678021484000002</c:v>
                </c:pt>
                <c:pt idx="20">
                  <c:v>21.622443359000002</c:v>
                </c:pt>
                <c:pt idx="21">
                  <c:v>22.722740234</c:v>
                </c:pt>
                <c:pt idx="22">
                  <c:v>23.897193358999999</c:v>
                </c:pt>
                <c:pt idx="23">
                  <c:v>25.132724609</c:v>
                </c:pt>
                <c:pt idx="24">
                  <c:v>26.419628906000003</c:v>
                </c:pt>
                <c:pt idx="25">
                  <c:v>27.754249999999999</c:v>
                </c:pt>
                <c:pt idx="26">
                  <c:v>29.131865233999999</c:v>
                </c:pt>
                <c:pt idx="27">
                  <c:v>30.537478516</c:v>
                </c:pt>
                <c:pt idx="28">
                  <c:v>31.970527343999997</c:v>
                </c:pt>
                <c:pt idx="29">
                  <c:v>33.437656250000003</c:v>
                </c:pt>
                <c:pt idx="30">
                  <c:v>34.942617188</c:v>
                </c:pt>
                <c:pt idx="31">
                  <c:v>36.488605468999999</c:v>
                </c:pt>
                <c:pt idx="32">
                  <c:v>38.054781249999998</c:v>
                </c:pt>
                <c:pt idx="33">
                  <c:v>39.635417969000002</c:v>
                </c:pt>
                <c:pt idx="34">
                  <c:v>41.229144530999996</c:v>
                </c:pt>
                <c:pt idx="35">
                  <c:v>42.837535156000001</c:v>
                </c:pt>
                <c:pt idx="36">
                  <c:v>44.455648437999997</c:v>
                </c:pt>
                <c:pt idx="37">
                  <c:v>46.076140625000001</c:v>
                </c:pt>
                <c:pt idx="38">
                  <c:v>47.705730469000002</c:v>
                </c:pt>
                <c:pt idx="39">
                  <c:v>49.373738281000001</c:v>
                </c:pt>
                <c:pt idx="40">
                  <c:v>51.052804687999995</c:v>
                </c:pt>
                <c:pt idx="41">
                  <c:v>52.719312500000001</c:v>
                </c:pt>
              </c:numCache>
            </c:numRef>
          </c:yVal>
          <c:smooth val="0"/>
        </c:ser>
        <c:ser>
          <c:idx val="0"/>
          <c:order val="4"/>
          <c:tx>
            <c:strRef>
              <c:f>DG!#REF!</c:f>
              <c:strCache>
                <c:ptCount val="1"/>
                <c:pt idx="0">
                  <c:v>#REF!</c:v>
                </c:pt>
              </c:strCache>
            </c:strRef>
          </c:tx>
          <c:spPr>
            <a:ln w="19050" cap="rnd">
              <a:solidFill>
                <a:schemeClr val="accent1"/>
              </a:solidFill>
              <a:round/>
            </a:ln>
            <a:effectLst/>
          </c:spPr>
          <c:marker>
            <c:symbol val="none"/>
          </c:marker>
          <c:xVal>
            <c:numRef>
              <c:f>DG!$D$25:$AS$25</c:f>
              <c:numCache>
                <c:formatCode>General</c:formatCode>
                <c:ptCount val="42"/>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pt idx="17">
                  <c:v>2026</c:v>
                </c:pt>
                <c:pt idx="18">
                  <c:v>2027</c:v>
                </c:pt>
                <c:pt idx="19">
                  <c:v>2028</c:v>
                </c:pt>
                <c:pt idx="20">
                  <c:v>2029</c:v>
                </c:pt>
                <c:pt idx="21">
                  <c:v>2030</c:v>
                </c:pt>
                <c:pt idx="22">
                  <c:v>2031</c:v>
                </c:pt>
                <c:pt idx="23">
                  <c:v>2032</c:v>
                </c:pt>
                <c:pt idx="24">
                  <c:v>2033</c:v>
                </c:pt>
                <c:pt idx="25">
                  <c:v>2034</c:v>
                </c:pt>
                <c:pt idx="26">
                  <c:v>2035</c:v>
                </c:pt>
                <c:pt idx="27">
                  <c:v>2036</c:v>
                </c:pt>
                <c:pt idx="28">
                  <c:v>2037</c:v>
                </c:pt>
                <c:pt idx="29">
                  <c:v>2038</c:v>
                </c:pt>
                <c:pt idx="30">
                  <c:v>2039</c:v>
                </c:pt>
                <c:pt idx="31">
                  <c:v>2040</c:v>
                </c:pt>
                <c:pt idx="32">
                  <c:v>2041</c:v>
                </c:pt>
                <c:pt idx="33">
                  <c:v>2042</c:v>
                </c:pt>
                <c:pt idx="34">
                  <c:v>2043</c:v>
                </c:pt>
                <c:pt idx="35">
                  <c:v>2044</c:v>
                </c:pt>
                <c:pt idx="36">
                  <c:v>2045</c:v>
                </c:pt>
                <c:pt idx="37">
                  <c:v>2046</c:v>
                </c:pt>
                <c:pt idx="38">
                  <c:v>2047</c:v>
                </c:pt>
                <c:pt idx="39">
                  <c:v>2048</c:v>
                </c:pt>
                <c:pt idx="40">
                  <c:v>2049</c:v>
                </c:pt>
                <c:pt idx="41">
                  <c:v>2050</c:v>
                </c:pt>
              </c:numCache>
            </c:numRef>
          </c:xVal>
          <c:yVal>
            <c:numRef>
              <c:f>DG!#REF!</c:f>
              <c:numCache>
                <c:formatCode>General</c:formatCode>
                <c:ptCount val="1"/>
                <c:pt idx="0">
                  <c:v>1</c:v>
                </c:pt>
              </c:numCache>
            </c:numRef>
          </c:yVal>
          <c:smooth val="0"/>
        </c:ser>
        <c:ser>
          <c:idx val="1"/>
          <c:order val="5"/>
          <c:tx>
            <c:strRef>
              <c:f>DG!#REF!</c:f>
              <c:strCache>
                <c:ptCount val="1"/>
                <c:pt idx="0">
                  <c:v>#REF!</c:v>
                </c:pt>
              </c:strCache>
            </c:strRef>
          </c:tx>
          <c:spPr>
            <a:ln w="19050" cap="rnd">
              <a:solidFill>
                <a:schemeClr val="accent2"/>
              </a:solidFill>
              <a:round/>
            </a:ln>
            <a:effectLst/>
          </c:spPr>
          <c:marker>
            <c:symbol val="none"/>
          </c:marker>
          <c:xVal>
            <c:numRef>
              <c:f>DG!$D$25:$AS$25</c:f>
              <c:numCache>
                <c:formatCode>General</c:formatCode>
                <c:ptCount val="42"/>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pt idx="17">
                  <c:v>2026</c:v>
                </c:pt>
                <c:pt idx="18">
                  <c:v>2027</c:v>
                </c:pt>
                <c:pt idx="19">
                  <c:v>2028</c:v>
                </c:pt>
                <c:pt idx="20">
                  <c:v>2029</c:v>
                </c:pt>
                <c:pt idx="21">
                  <c:v>2030</c:v>
                </c:pt>
                <c:pt idx="22">
                  <c:v>2031</c:v>
                </c:pt>
                <c:pt idx="23">
                  <c:v>2032</c:v>
                </c:pt>
                <c:pt idx="24">
                  <c:v>2033</c:v>
                </c:pt>
                <c:pt idx="25">
                  <c:v>2034</c:v>
                </c:pt>
                <c:pt idx="26">
                  <c:v>2035</c:v>
                </c:pt>
                <c:pt idx="27">
                  <c:v>2036</c:v>
                </c:pt>
                <c:pt idx="28">
                  <c:v>2037</c:v>
                </c:pt>
                <c:pt idx="29">
                  <c:v>2038</c:v>
                </c:pt>
                <c:pt idx="30">
                  <c:v>2039</c:v>
                </c:pt>
                <c:pt idx="31">
                  <c:v>2040</c:v>
                </c:pt>
                <c:pt idx="32">
                  <c:v>2041</c:v>
                </c:pt>
                <c:pt idx="33">
                  <c:v>2042</c:v>
                </c:pt>
                <c:pt idx="34">
                  <c:v>2043</c:v>
                </c:pt>
                <c:pt idx="35">
                  <c:v>2044</c:v>
                </c:pt>
                <c:pt idx="36">
                  <c:v>2045</c:v>
                </c:pt>
                <c:pt idx="37">
                  <c:v>2046</c:v>
                </c:pt>
                <c:pt idx="38">
                  <c:v>2047</c:v>
                </c:pt>
                <c:pt idx="39">
                  <c:v>2048</c:v>
                </c:pt>
                <c:pt idx="40">
                  <c:v>2049</c:v>
                </c:pt>
                <c:pt idx="41">
                  <c:v>2050</c:v>
                </c:pt>
              </c:numCache>
            </c:numRef>
          </c:xVal>
          <c:yVal>
            <c:numRef>
              <c:f>DG!#REF!</c:f>
              <c:numCache>
                <c:formatCode>General</c:formatCode>
                <c:ptCount val="1"/>
                <c:pt idx="0">
                  <c:v>1</c:v>
                </c:pt>
              </c:numCache>
            </c:numRef>
          </c:yVal>
          <c:smooth val="0"/>
        </c:ser>
        <c:dLbls>
          <c:showLegendKey val="0"/>
          <c:showVal val="0"/>
          <c:showCatName val="0"/>
          <c:showSerName val="0"/>
          <c:showPercent val="0"/>
          <c:showBubbleSize val="0"/>
        </c:dLbls>
        <c:axId val="274608832"/>
        <c:axId val="274609392"/>
        <c:extLst/>
      </c:scatterChart>
      <c:valAx>
        <c:axId val="274608832"/>
        <c:scaling>
          <c:orientation val="minMax"/>
          <c:max val="2050"/>
          <c:min val="2010"/>
        </c:scaling>
        <c:delete val="0"/>
        <c:axPos val="b"/>
        <c:numFmt formatCode="General" sourceLinked="1"/>
        <c:majorTickMark val="out"/>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09392"/>
        <c:crosses val="autoZero"/>
        <c:crossBetween val="midCat"/>
        <c:majorUnit val="10"/>
      </c:valAx>
      <c:valAx>
        <c:axId val="274609392"/>
        <c:scaling>
          <c:orientation val="minMax"/>
          <c:max val="240"/>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cap="flat" cmpd="sng" algn="ctr">
            <a:solidFill>
              <a:schemeClr val="bg1">
                <a:lumMod val="75000"/>
              </a:schemeClr>
            </a:solidFill>
            <a:prstDash val="lgDash"/>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08832"/>
        <c:crossesAt val="2017"/>
        <c:crossBetween val="midCat"/>
        <c:majorUnit val="60"/>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9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655183727034115E-2"/>
          <c:y val="0.16848888831490627"/>
          <c:w val="0.72304206765820944"/>
          <c:h val="0.71303894556225089"/>
        </c:manualLayout>
      </c:layout>
      <c:lineChart>
        <c:grouping val="standard"/>
        <c:varyColors val="0"/>
        <c:ser>
          <c:idx val="3"/>
          <c:order val="0"/>
          <c:tx>
            <c:strRef>
              <c:f>'Consumption-sides'!$B$23</c:f>
              <c:strCache>
                <c:ptCount val="1"/>
                <c:pt idx="0">
                  <c:v>Reference Case</c:v>
                </c:pt>
              </c:strCache>
            </c:strRef>
          </c:tx>
          <c:spPr>
            <a:ln w="28575" cap="rnd">
              <a:solidFill>
                <a:schemeClr val="tx2"/>
              </a:solidFill>
              <a:round/>
            </a:ln>
            <a:effectLst/>
          </c:spPr>
          <c:marker>
            <c:symbol val="none"/>
          </c:marker>
          <c:cat>
            <c:numRef>
              <c:f>'Consumption-sides'!$D$1:$BB$1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'Consumption-sides'!$D$23:$BB$23</c:f>
              <c:numCache>
                <c:formatCode>0.00</c:formatCode>
                <c:ptCount val="51"/>
                <c:pt idx="0">
                  <c:v>26.389092000000002</c:v>
                </c:pt>
                <c:pt idx="1">
                  <c:v>25.164035000000002</c:v>
                </c:pt>
                <c:pt idx="2">
                  <c:v>25.116066</c:v>
                </c:pt>
                <c:pt idx="3">
                  <c:v>24.937354000000003</c:v>
                </c:pt>
                <c:pt idx="4">
                  <c:v>25.746538999999999</c:v>
                </c:pt>
                <c:pt idx="5">
                  <c:v>24.843481000000001</c:v>
                </c:pt>
                <c:pt idx="6">
                  <c:v>24.918634000000001</c:v>
                </c:pt>
                <c:pt idx="7">
                  <c:v>24.84477</c:v>
                </c:pt>
                <c:pt idx="8">
                  <c:v>23.931616999999999</c:v>
                </c:pt>
                <c:pt idx="9">
                  <c:v>21.909654</c:v>
                </c:pt>
                <c:pt idx="10">
                  <c:v>23.597427</c:v>
                </c:pt>
                <c:pt idx="11">
                  <c:v>23.826188999999996</c:v>
                </c:pt>
                <c:pt idx="12">
                  <c:v>24.099764</c:v>
                </c:pt>
                <c:pt idx="13">
                  <c:v>24.637798000000004</c:v>
                </c:pt>
                <c:pt idx="14">
                  <c:v>24.825241999999999</c:v>
                </c:pt>
                <c:pt idx="15" formatCode="General">
                  <c:v>24.644062000000002</c:v>
                </c:pt>
                <c:pt idx="16" formatCode="General">
                  <c:v>24.462305000000001</c:v>
                </c:pt>
                <c:pt idx="17" formatCode="General">
                  <c:v>24.784931</c:v>
                </c:pt>
                <c:pt idx="18" formatCode="General">
                  <c:v>25.613337999999999</c:v>
                </c:pt>
                <c:pt idx="19" formatCode="General">
                  <c:v>26.416637000000001</c:v>
                </c:pt>
                <c:pt idx="20" formatCode="General">
                  <c:v>27.259235</c:v>
                </c:pt>
                <c:pt idx="21" formatCode="General">
                  <c:v>27.647058000000001</c:v>
                </c:pt>
                <c:pt idx="22" formatCode="General">
                  <c:v>28.033740999999999</c:v>
                </c:pt>
                <c:pt idx="23" formatCode="General">
                  <c:v>28.466984</c:v>
                </c:pt>
                <c:pt idx="24" formatCode="General">
                  <c:v>28.828444999999999</c:v>
                </c:pt>
                <c:pt idx="25" formatCode="General">
                  <c:v>29.05986</c:v>
                </c:pt>
                <c:pt idx="26" formatCode="General">
                  <c:v>29.247526000000001</c:v>
                </c:pt>
                <c:pt idx="27" formatCode="General">
                  <c:v>29.555962000000001</c:v>
                </c:pt>
                <c:pt idx="28" formatCode="General">
                  <c:v>29.892702</c:v>
                </c:pt>
                <c:pt idx="29" formatCode="General">
                  <c:v>30.132679</c:v>
                </c:pt>
                <c:pt idx="30" formatCode="General">
                  <c:v>30.376937999999999</c:v>
                </c:pt>
                <c:pt idx="31" formatCode="General">
                  <c:v>30.645643</c:v>
                </c:pt>
                <c:pt idx="32" formatCode="General">
                  <c:v>30.836749999999999</c:v>
                </c:pt>
                <c:pt idx="33" formatCode="General">
                  <c:v>31.048704000000001</c:v>
                </c:pt>
                <c:pt idx="34" formatCode="General">
                  <c:v>31.250703999999999</c:v>
                </c:pt>
                <c:pt idx="35" formatCode="General">
                  <c:v>31.453102000000001</c:v>
                </c:pt>
                <c:pt idx="36" formatCode="General">
                  <c:v>31.635232999999999</c:v>
                </c:pt>
                <c:pt idx="37" formatCode="General">
                  <c:v>31.908211000000001</c:v>
                </c:pt>
                <c:pt idx="38" formatCode="General">
                  <c:v>32.209319999999998</c:v>
                </c:pt>
                <c:pt idx="39" formatCode="General">
                  <c:v>32.416496000000002</c:v>
                </c:pt>
                <c:pt idx="40" formatCode="General">
                  <c:v>32.627110000000002</c:v>
                </c:pt>
                <c:pt idx="41" formatCode="General">
                  <c:v>32.838462999999997</c:v>
                </c:pt>
                <c:pt idx="42" formatCode="General">
                  <c:v>32.983806999999999</c:v>
                </c:pt>
                <c:pt idx="43" formatCode="General">
                  <c:v>33.149075000000003</c:v>
                </c:pt>
                <c:pt idx="44" formatCode="General">
                  <c:v>33.290286999999999</c:v>
                </c:pt>
                <c:pt idx="45" formatCode="General">
                  <c:v>33.448028999999998</c:v>
                </c:pt>
                <c:pt idx="46" formatCode="General">
                  <c:v>33.580264999999997</c:v>
                </c:pt>
                <c:pt idx="47" formatCode="General">
                  <c:v>33.745674000000001</c:v>
                </c:pt>
                <c:pt idx="48" formatCode="General">
                  <c:v>33.917651999999997</c:v>
                </c:pt>
                <c:pt idx="49" formatCode="General">
                  <c:v>34.053429000000001</c:v>
                </c:pt>
                <c:pt idx="50" formatCode="General">
                  <c:v>34.218113000000002</c:v>
                </c:pt>
              </c:numCache>
            </c:numRef>
          </c:val>
          <c:smooth val="0"/>
        </c:ser>
        <c:ser>
          <c:idx val="0"/>
          <c:order val="1"/>
          <c:tx>
            <c:strRef>
              <c:f>'Consumption-sides'!$B$24</c:f>
              <c:strCache>
                <c:ptCount val="1"/>
                <c:pt idx="0">
                  <c:v>High Economic Growth</c:v>
                </c:pt>
              </c:strCache>
            </c:strRef>
          </c:tx>
          <c:spPr>
            <a:ln w="28575" cap="rnd">
              <a:solidFill>
                <a:schemeClr val="accent1"/>
              </a:solidFill>
              <a:round/>
            </a:ln>
            <a:effectLst/>
          </c:spPr>
          <c:marker>
            <c:symbol val="none"/>
          </c:marker>
          <c:cat>
            <c:numRef>
              <c:f>'Consumption-sides'!$D$1:$BB$1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'Consumption-sides'!$D$24:$BB$24</c:f>
              <c:numCache>
                <c:formatCode>0.00</c:formatCode>
                <c:ptCount val="51"/>
                <c:pt idx="0">
                  <c:v>26.389092000000002</c:v>
                </c:pt>
                <c:pt idx="1">
                  <c:v>25.164035000000002</c:v>
                </c:pt>
                <c:pt idx="2">
                  <c:v>25.116066</c:v>
                </c:pt>
                <c:pt idx="3">
                  <c:v>24.937354000000003</c:v>
                </c:pt>
                <c:pt idx="4">
                  <c:v>25.746538999999999</c:v>
                </c:pt>
                <c:pt idx="5">
                  <c:v>24.843481000000001</c:v>
                </c:pt>
                <c:pt idx="6">
                  <c:v>24.918634000000001</c:v>
                </c:pt>
                <c:pt idx="7">
                  <c:v>24.84477</c:v>
                </c:pt>
                <c:pt idx="8">
                  <c:v>23.931616999999999</c:v>
                </c:pt>
                <c:pt idx="9">
                  <c:v>21.909654</c:v>
                </c:pt>
                <c:pt idx="10">
                  <c:v>23.597427</c:v>
                </c:pt>
                <c:pt idx="11">
                  <c:v>23.826188999999996</c:v>
                </c:pt>
                <c:pt idx="12">
                  <c:v>24.099764</c:v>
                </c:pt>
                <c:pt idx="13">
                  <c:v>24.637798000000004</c:v>
                </c:pt>
                <c:pt idx="14">
                  <c:v>24.825241999999999</c:v>
                </c:pt>
                <c:pt idx="15" formatCode="General">
                  <c:v>24.644072000000001</c:v>
                </c:pt>
                <c:pt idx="16" formatCode="General">
                  <c:v>24.462318</c:v>
                </c:pt>
                <c:pt idx="17" formatCode="General">
                  <c:v>24.786162999999998</c:v>
                </c:pt>
                <c:pt idx="18" formatCode="General">
                  <c:v>25.489946</c:v>
                </c:pt>
                <c:pt idx="19" formatCode="General">
                  <c:v>26.512449</c:v>
                </c:pt>
                <c:pt idx="20" formatCode="General">
                  <c:v>27.339808000000001</c:v>
                </c:pt>
                <c:pt idx="21" formatCode="General">
                  <c:v>27.785437000000002</c:v>
                </c:pt>
                <c:pt idx="22" formatCode="General">
                  <c:v>28.221578999999998</c:v>
                </c:pt>
                <c:pt idx="23" formatCode="General">
                  <c:v>28.698128000000001</c:v>
                </c:pt>
                <c:pt idx="24" formatCode="General">
                  <c:v>29.120059999999999</c:v>
                </c:pt>
                <c:pt idx="25" formatCode="General">
                  <c:v>29.43713</c:v>
                </c:pt>
                <c:pt idx="26" formatCode="General">
                  <c:v>29.694386000000002</c:v>
                </c:pt>
                <c:pt idx="27" formatCode="General">
                  <c:v>30.092396000000001</c:v>
                </c:pt>
                <c:pt idx="28" formatCode="General">
                  <c:v>30.485992</c:v>
                </c:pt>
                <c:pt idx="29" formatCode="General">
                  <c:v>30.872301</c:v>
                </c:pt>
                <c:pt idx="30" formatCode="General">
                  <c:v>31.239578000000002</c:v>
                </c:pt>
                <c:pt idx="31" formatCode="General">
                  <c:v>31.592661</c:v>
                </c:pt>
                <c:pt idx="32" formatCode="General">
                  <c:v>31.879854000000002</c:v>
                </c:pt>
                <c:pt idx="33" formatCode="General">
                  <c:v>32.278846999999999</c:v>
                </c:pt>
                <c:pt idx="34" formatCode="General">
                  <c:v>32.566471</c:v>
                </c:pt>
                <c:pt idx="35" formatCode="General">
                  <c:v>32.920009999999998</c:v>
                </c:pt>
                <c:pt idx="36" formatCode="General">
                  <c:v>33.334964999999997</c:v>
                </c:pt>
                <c:pt idx="37" formatCode="General">
                  <c:v>33.787464</c:v>
                </c:pt>
                <c:pt idx="38" formatCode="General">
                  <c:v>34.293151999999999</c:v>
                </c:pt>
                <c:pt idx="39" formatCode="General">
                  <c:v>34.748161000000003</c:v>
                </c:pt>
                <c:pt idx="40" formatCode="General">
                  <c:v>35.226112000000001</c:v>
                </c:pt>
                <c:pt idx="41" formatCode="General">
                  <c:v>35.713012999999997</c:v>
                </c:pt>
                <c:pt idx="42" formatCode="General">
                  <c:v>36.148150999999999</c:v>
                </c:pt>
                <c:pt idx="43" formatCode="General">
                  <c:v>36.613205000000001</c:v>
                </c:pt>
                <c:pt idx="44" formatCode="General">
                  <c:v>37.080520999999997</c:v>
                </c:pt>
                <c:pt idx="45" formatCode="General">
                  <c:v>37.532477999999998</c:v>
                </c:pt>
                <c:pt idx="46" formatCode="General">
                  <c:v>38.044373</c:v>
                </c:pt>
                <c:pt idx="47" formatCode="General">
                  <c:v>38.480507000000003</c:v>
                </c:pt>
                <c:pt idx="48" formatCode="General">
                  <c:v>38.935963000000001</c:v>
                </c:pt>
                <c:pt idx="49" formatCode="General">
                  <c:v>39.412418000000002</c:v>
                </c:pt>
                <c:pt idx="50" formatCode="General">
                  <c:v>39.896805000000001</c:v>
                </c:pt>
              </c:numCache>
            </c:numRef>
          </c:val>
          <c:smooth val="0"/>
        </c:ser>
        <c:ser>
          <c:idx val="1"/>
          <c:order val="2"/>
          <c:tx>
            <c:strRef>
              <c:f>'Consumption-sides'!$B$25</c:f>
              <c:strCache>
                <c:ptCount val="1"/>
                <c:pt idx="0">
                  <c:v>High Oil Price</c:v>
                </c:pt>
              </c:strCache>
            </c:strRef>
          </c:tx>
          <c:spPr>
            <a:ln w="28575" cap="rnd">
              <a:solidFill>
                <a:schemeClr val="accent4"/>
              </a:solidFill>
              <a:round/>
            </a:ln>
            <a:effectLst/>
          </c:spPr>
          <c:marker>
            <c:symbol val="none"/>
          </c:marker>
          <c:cat>
            <c:numRef>
              <c:f>'Consumption-sides'!$D$1:$BB$1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'Consumption-sides'!$D$25:$BB$25</c:f>
              <c:numCache>
                <c:formatCode>0.00</c:formatCode>
                <c:ptCount val="51"/>
                <c:pt idx="0">
                  <c:v>26.389092000000002</c:v>
                </c:pt>
                <c:pt idx="1">
                  <c:v>25.164035000000002</c:v>
                </c:pt>
                <c:pt idx="2">
                  <c:v>25.116066</c:v>
                </c:pt>
                <c:pt idx="3">
                  <c:v>24.937354000000003</c:v>
                </c:pt>
                <c:pt idx="4">
                  <c:v>25.746538999999999</c:v>
                </c:pt>
                <c:pt idx="5">
                  <c:v>24.843481000000001</c:v>
                </c:pt>
                <c:pt idx="6">
                  <c:v>24.918634000000001</c:v>
                </c:pt>
                <c:pt idx="7">
                  <c:v>24.84477</c:v>
                </c:pt>
                <c:pt idx="8">
                  <c:v>23.931616999999999</c:v>
                </c:pt>
                <c:pt idx="9">
                  <c:v>21.909654</c:v>
                </c:pt>
                <c:pt idx="10">
                  <c:v>23.597427</c:v>
                </c:pt>
                <c:pt idx="11">
                  <c:v>23.826188999999996</c:v>
                </c:pt>
                <c:pt idx="12">
                  <c:v>24.099764</c:v>
                </c:pt>
                <c:pt idx="13">
                  <c:v>24.637798000000004</c:v>
                </c:pt>
                <c:pt idx="14">
                  <c:v>24.825241999999999</c:v>
                </c:pt>
                <c:pt idx="15" formatCode="General">
                  <c:v>24.641314000000001</c:v>
                </c:pt>
                <c:pt idx="16" formatCode="General">
                  <c:v>24.462385000000001</c:v>
                </c:pt>
                <c:pt idx="17" formatCode="General">
                  <c:v>24.785463</c:v>
                </c:pt>
                <c:pt idx="18" formatCode="General">
                  <c:v>26.100822000000001</c:v>
                </c:pt>
                <c:pt idx="19" formatCode="General">
                  <c:v>27.334354000000001</c:v>
                </c:pt>
                <c:pt idx="20" formatCode="General">
                  <c:v>28.145294</c:v>
                </c:pt>
                <c:pt idx="21" formatCode="General">
                  <c:v>28.797011999999999</c:v>
                </c:pt>
                <c:pt idx="22" formatCode="General">
                  <c:v>29.26465</c:v>
                </c:pt>
                <c:pt idx="23" formatCode="General">
                  <c:v>29.705497999999999</c:v>
                </c:pt>
                <c:pt idx="24" formatCode="General">
                  <c:v>30.249714000000001</c:v>
                </c:pt>
                <c:pt idx="25" formatCode="General">
                  <c:v>30.557130999999998</c:v>
                </c:pt>
                <c:pt idx="26" formatCode="General">
                  <c:v>30.816182999999999</c:v>
                </c:pt>
                <c:pt idx="27" formatCode="General">
                  <c:v>31.234155999999999</c:v>
                </c:pt>
                <c:pt idx="28" formatCode="General">
                  <c:v>31.652946</c:v>
                </c:pt>
                <c:pt idx="29" formatCode="General">
                  <c:v>32.102893999999999</c:v>
                </c:pt>
                <c:pt idx="30" formatCode="General">
                  <c:v>32.499462000000001</c:v>
                </c:pt>
                <c:pt idx="31" formatCode="General">
                  <c:v>32.863571</c:v>
                </c:pt>
                <c:pt idx="32" formatCode="General">
                  <c:v>33.134846000000003</c:v>
                </c:pt>
                <c:pt idx="33" formatCode="General">
                  <c:v>33.382092</c:v>
                </c:pt>
                <c:pt idx="34" formatCode="General">
                  <c:v>33.658875000000002</c:v>
                </c:pt>
                <c:pt idx="35" formatCode="General">
                  <c:v>33.81324</c:v>
                </c:pt>
                <c:pt idx="36" formatCode="General">
                  <c:v>34.058371999999999</c:v>
                </c:pt>
                <c:pt idx="37" formatCode="General">
                  <c:v>34.366596000000001</c:v>
                </c:pt>
                <c:pt idx="38" formatCode="General">
                  <c:v>34.632998999999998</c:v>
                </c:pt>
                <c:pt idx="39" formatCode="General">
                  <c:v>34.792735999999998</c:v>
                </c:pt>
                <c:pt idx="40" formatCode="General">
                  <c:v>35.064442</c:v>
                </c:pt>
                <c:pt idx="41" formatCode="General">
                  <c:v>35.267161999999999</c:v>
                </c:pt>
                <c:pt idx="42" formatCode="General">
                  <c:v>35.571663000000001</c:v>
                </c:pt>
                <c:pt idx="43" formatCode="General">
                  <c:v>35.742718000000004</c:v>
                </c:pt>
                <c:pt idx="44" formatCode="General">
                  <c:v>35.939548000000002</c:v>
                </c:pt>
                <c:pt idx="45" formatCode="General">
                  <c:v>36.145065000000002</c:v>
                </c:pt>
                <c:pt idx="46" formatCode="General">
                  <c:v>36.302695999999997</c:v>
                </c:pt>
                <c:pt idx="47" formatCode="General">
                  <c:v>36.424999</c:v>
                </c:pt>
                <c:pt idx="48" formatCode="General">
                  <c:v>36.643303000000003</c:v>
                </c:pt>
                <c:pt idx="49" formatCode="General">
                  <c:v>36.798267000000003</c:v>
                </c:pt>
                <c:pt idx="50" formatCode="General">
                  <c:v>37.067512999999998</c:v>
                </c:pt>
              </c:numCache>
            </c:numRef>
          </c:val>
          <c:smooth val="0"/>
        </c:ser>
        <c:ser>
          <c:idx val="2"/>
          <c:order val="3"/>
          <c:tx>
            <c:strRef>
              <c:f>'Consumption-sides'!$B$26</c:f>
              <c:strCache>
                <c:ptCount val="1"/>
                <c:pt idx="0">
                  <c:v>High Resource &amp; Technology</c:v>
                </c:pt>
              </c:strCache>
            </c:strRef>
          </c:tx>
          <c:spPr>
            <a:ln w="28575" cap="rnd">
              <a:solidFill>
                <a:schemeClr val="accent3"/>
              </a:solidFill>
              <a:round/>
            </a:ln>
            <a:effectLst/>
          </c:spPr>
          <c:marker>
            <c:symbol val="none"/>
          </c:marker>
          <c:cat>
            <c:numRef>
              <c:f>'Consumption-sides'!$D$1:$BB$1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'Consumption-sides'!$D$26:$BB$26</c:f>
              <c:numCache>
                <c:formatCode>0.00</c:formatCode>
                <c:ptCount val="51"/>
                <c:pt idx="0">
                  <c:v>26.389092000000002</c:v>
                </c:pt>
                <c:pt idx="1">
                  <c:v>25.164035000000002</c:v>
                </c:pt>
                <c:pt idx="2">
                  <c:v>25.116066</c:v>
                </c:pt>
                <c:pt idx="3">
                  <c:v>24.937354000000003</c:v>
                </c:pt>
                <c:pt idx="4">
                  <c:v>25.746538999999999</c:v>
                </c:pt>
                <c:pt idx="5">
                  <c:v>24.843481000000001</c:v>
                </c:pt>
                <c:pt idx="6">
                  <c:v>24.918634000000001</c:v>
                </c:pt>
                <c:pt idx="7">
                  <c:v>24.84477</c:v>
                </c:pt>
                <c:pt idx="8">
                  <c:v>23.931616999999999</c:v>
                </c:pt>
                <c:pt idx="9">
                  <c:v>21.909654</c:v>
                </c:pt>
                <c:pt idx="10">
                  <c:v>23.597427</c:v>
                </c:pt>
                <c:pt idx="11">
                  <c:v>23.826188999999996</c:v>
                </c:pt>
                <c:pt idx="12">
                  <c:v>24.099764</c:v>
                </c:pt>
                <c:pt idx="13">
                  <c:v>24.637798000000004</c:v>
                </c:pt>
                <c:pt idx="14">
                  <c:v>24.825241999999999</c:v>
                </c:pt>
                <c:pt idx="15" formatCode="General">
                  <c:v>24.644355999999998</c:v>
                </c:pt>
                <c:pt idx="16" formatCode="General">
                  <c:v>24.462343000000001</c:v>
                </c:pt>
                <c:pt idx="17" formatCode="General">
                  <c:v>24.787827</c:v>
                </c:pt>
                <c:pt idx="18" formatCode="General">
                  <c:v>25.587434999999999</c:v>
                </c:pt>
                <c:pt idx="19" formatCode="General">
                  <c:v>26.423504000000001</c:v>
                </c:pt>
                <c:pt idx="20" formatCode="General">
                  <c:v>27.210509999999999</c:v>
                </c:pt>
                <c:pt idx="21" formatCode="General">
                  <c:v>27.706126999999999</c:v>
                </c:pt>
                <c:pt idx="22" formatCode="General">
                  <c:v>28.142413999999999</c:v>
                </c:pt>
                <c:pt idx="23" formatCode="General">
                  <c:v>28.6036</c:v>
                </c:pt>
                <c:pt idx="24" formatCode="General">
                  <c:v>28.952147</c:v>
                </c:pt>
                <c:pt idx="25" formatCode="General">
                  <c:v>29.195188999999999</c:v>
                </c:pt>
                <c:pt idx="26" formatCode="General">
                  <c:v>29.571352000000001</c:v>
                </c:pt>
                <c:pt idx="27" formatCode="General">
                  <c:v>29.871027000000002</c:v>
                </c:pt>
                <c:pt idx="28" formatCode="General">
                  <c:v>30.212309000000001</c:v>
                </c:pt>
                <c:pt idx="29" formatCode="General">
                  <c:v>30.500757</c:v>
                </c:pt>
                <c:pt idx="30" formatCode="General">
                  <c:v>30.783745</c:v>
                </c:pt>
                <c:pt idx="31" formatCode="General">
                  <c:v>31.057829000000002</c:v>
                </c:pt>
                <c:pt idx="32" formatCode="General">
                  <c:v>31.276133000000002</c:v>
                </c:pt>
                <c:pt idx="33" formatCode="General">
                  <c:v>31.510207999999999</c:v>
                </c:pt>
                <c:pt idx="34" formatCode="General">
                  <c:v>31.669338</c:v>
                </c:pt>
                <c:pt idx="35" formatCode="General">
                  <c:v>31.832685000000001</c:v>
                </c:pt>
                <c:pt idx="36" formatCode="General">
                  <c:v>32.063347</c:v>
                </c:pt>
                <c:pt idx="37" formatCode="General">
                  <c:v>32.279803999999999</c:v>
                </c:pt>
                <c:pt idx="38" formatCode="General">
                  <c:v>32.603026999999997</c:v>
                </c:pt>
                <c:pt idx="39" formatCode="General">
                  <c:v>32.811405000000001</c:v>
                </c:pt>
                <c:pt idx="40" formatCode="General">
                  <c:v>33.042664000000002</c:v>
                </c:pt>
                <c:pt idx="41" formatCode="General">
                  <c:v>33.297611000000003</c:v>
                </c:pt>
                <c:pt idx="42" formatCode="General">
                  <c:v>33.520161000000002</c:v>
                </c:pt>
                <c:pt idx="43" formatCode="General">
                  <c:v>33.687275</c:v>
                </c:pt>
                <c:pt idx="44" formatCode="General">
                  <c:v>33.923031000000002</c:v>
                </c:pt>
                <c:pt idx="45" formatCode="General">
                  <c:v>34.107089999999999</c:v>
                </c:pt>
                <c:pt idx="46" formatCode="General">
                  <c:v>34.296612000000003</c:v>
                </c:pt>
                <c:pt idx="47" formatCode="General">
                  <c:v>34.498477999999999</c:v>
                </c:pt>
                <c:pt idx="48" formatCode="General">
                  <c:v>34.714359000000002</c:v>
                </c:pt>
                <c:pt idx="49" formatCode="General">
                  <c:v>34.909683000000001</c:v>
                </c:pt>
                <c:pt idx="50" formatCode="General">
                  <c:v>35.113045</c:v>
                </c:pt>
              </c:numCache>
            </c:numRef>
          </c:val>
          <c:smooth val="0"/>
        </c:ser>
        <c:ser>
          <c:idx val="4"/>
          <c:order val="4"/>
          <c:tx>
            <c:strRef>
              <c:f>'Consumption-sides'!$B$27</c:f>
              <c:strCache>
                <c:ptCount val="1"/>
                <c:pt idx="0">
                  <c:v>Low Economic Growth</c:v>
                </c:pt>
              </c:strCache>
            </c:strRef>
          </c:tx>
          <c:spPr>
            <a:ln w="28575" cap="rnd">
              <a:solidFill>
                <a:schemeClr val="accent6"/>
              </a:solidFill>
              <a:round/>
            </a:ln>
            <a:effectLst/>
          </c:spPr>
          <c:marker>
            <c:symbol val="none"/>
          </c:marker>
          <c:cat>
            <c:numRef>
              <c:f>'Consumption-sides'!$D$1:$BB$1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'Consumption-sides'!$D$27:$BB$27</c:f>
              <c:numCache>
                <c:formatCode>0.00</c:formatCode>
                <c:ptCount val="51"/>
                <c:pt idx="0">
                  <c:v>26.389092000000002</c:v>
                </c:pt>
                <c:pt idx="1">
                  <c:v>25.164035000000002</c:v>
                </c:pt>
                <c:pt idx="2">
                  <c:v>25.116066</c:v>
                </c:pt>
                <c:pt idx="3">
                  <c:v>24.937354000000003</c:v>
                </c:pt>
                <c:pt idx="4">
                  <c:v>25.746538999999999</c:v>
                </c:pt>
                <c:pt idx="5">
                  <c:v>24.843481000000001</c:v>
                </c:pt>
                <c:pt idx="6">
                  <c:v>24.918634000000001</c:v>
                </c:pt>
                <c:pt idx="7">
                  <c:v>24.84477</c:v>
                </c:pt>
                <c:pt idx="8">
                  <c:v>23.931616999999999</c:v>
                </c:pt>
                <c:pt idx="9">
                  <c:v>21.909654</c:v>
                </c:pt>
                <c:pt idx="10">
                  <c:v>23.597427</c:v>
                </c:pt>
                <c:pt idx="11">
                  <c:v>23.826188999999996</c:v>
                </c:pt>
                <c:pt idx="12">
                  <c:v>24.099764</c:v>
                </c:pt>
                <c:pt idx="13">
                  <c:v>24.637798000000004</c:v>
                </c:pt>
                <c:pt idx="14">
                  <c:v>24.825241999999999</c:v>
                </c:pt>
                <c:pt idx="15" formatCode="General">
                  <c:v>24.644255000000001</c:v>
                </c:pt>
                <c:pt idx="16" formatCode="General">
                  <c:v>24.462318</c:v>
                </c:pt>
                <c:pt idx="17" formatCode="General">
                  <c:v>24.786363999999999</c:v>
                </c:pt>
                <c:pt idx="18" formatCode="General">
                  <c:v>25.475138000000001</c:v>
                </c:pt>
                <c:pt idx="19" formatCode="General">
                  <c:v>26.246054000000001</c:v>
                </c:pt>
                <c:pt idx="20" formatCode="General">
                  <c:v>26.919478999999999</c:v>
                </c:pt>
                <c:pt idx="21" formatCode="General">
                  <c:v>27.203620999999998</c:v>
                </c:pt>
                <c:pt idx="22" formatCode="General">
                  <c:v>27.455406</c:v>
                </c:pt>
                <c:pt idx="23" formatCode="General">
                  <c:v>27.704411</c:v>
                </c:pt>
                <c:pt idx="24" formatCode="General">
                  <c:v>28.095583000000001</c:v>
                </c:pt>
                <c:pt idx="25" formatCode="General">
                  <c:v>28.180299999999999</c:v>
                </c:pt>
                <c:pt idx="26" formatCode="General">
                  <c:v>28.258202000000001</c:v>
                </c:pt>
                <c:pt idx="27" formatCode="General">
                  <c:v>28.464248999999999</c:v>
                </c:pt>
                <c:pt idx="28" formatCode="General">
                  <c:v>28.648371000000001</c:v>
                </c:pt>
                <c:pt idx="29" formatCode="General">
                  <c:v>28.860216000000001</c:v>
                </c:pt>
                <c:pt idx="30" formatCode="General">
                  <c:v>28.964469999999999</c:v>
                </c:pt>
                <c:pt idx="31" formatCode="General">
                  <c:v>29.083124000000002</c:v>
                </c:pt>
                <c:pt idx="32" formatCode="General">
                  <c:v>29.100421999999998</c:v>
                </c:pt>
                <c:pt idx="33" formatCode="General">
                  <c:v>29.186571000000001</c:v>
                </c:pt>
                <c:pt idx="34" formatCode="General">
                  <c:v>29.197306000000001</c:v>
                </c:pt>
                <c:pt idx="35" formatCode="General">
                  <c:v>29.206171000000001</c:v>
                </c:pt>
                <c:pt idx="36" formatCode="General">
                  <c:v>29.239376</c:v>
                </c:pt>
                <c:pt idx="37" formatCode="General">
                  <c:v>29.357904000000001</c:v>
                </c:pt>
                <c:pt idx="38" formatCode="General">
                  <c:v>29.489222000000002</c:v>
                </c:pt>
                <c:pt idx="39" formatCode="General">
                  <c:v>29.536182</c:v>
                </c:pt>
                <c:pt idx="40" formatCode="General">
                  <c:v>29.56513</c:v>
                </c:pt>
                <c:pt idx="41" formatCode="General">
                  <c:v>29.611021000000001</c:v>
                </c:pt>
                <c:pt idx="42" formatCode="General">
                  <c:v>29.544695000000001</c:v>
                </c:pt>
                <c:pt idx="43" formatCode="General">
                  <c:v>29.462340999999999</c:v>
                </c:pt>
                <c:pt idx="44" formatCode="General">
                  <c:v>29.337526</c:v>
                </c:pt>
                <c:pt idx="45" formatCode="General">
                  <c:v>29.224364999999999</c:v>
                </c:pt>
                <c:pt idx="46" formatCode="General">
                  <c:v>29.202534</c:v>
                </c:pt>
                <c:pt idx="47" formatCode="General">
                  <c:v>29.191761</c:v>
                </c:pt>
                <c:pt idx="48" formatCode="General">
                  <c:v>29.208956000000001</c:v>
                </c:pt>
                <c:pt idx="49" formatCode="General">
                  <c:v>29.167908000000001</c:v>
                </c:pt>
                <c:pt idx="50" formatCode="General">
                  <c:v>29.173624</c:v>
                </c:pt>
              </c:numCache>
            </c:numRef>
          </c:val>
          <c:smooth val="0"/>
        </c:ser>
        <c:ser>
          <c:idx val="5"/>
          <c:order val="5"/>
          <c:tx>
            <c:strRef>
              <c:f>'Consumption-sides'!$B$28</c:f>
              <c:strCache>
                <c:ptCount val="1"/>
                <c:pt idx="0">
                  <c:v>Low Oil Price</c:v>
                </c:pt>
              </c:strCache>
            </c:strRef>
          </c:tx>
          <c:spPr>
            <a:ln w="28575" cap="rnd">
              <a:solidFill>
                <a:schemeClr val="accent5"/>
              </a:solidFill>
              <a:round/>
            </a:ln>
            <a:effectLst/>
          </c:spPr>
          <c:marker>
            <c:symbol val="none"/>
          </c:marker>
          <c:cat>
            <c:numRef>
              <c:f>'Consumption-sides'!$D$1:$BB$1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'Consumption-sides'!$D$28:$BB$28</c:f>
              <c:numCache>
                <c:formatCode>0.00</c:formatCode>
                <c:ptCount val="51"/>
                <c:pt idx="0">
                  <c:v>26.389092000000002</c:v>
                </c:pt>
                <c:pt idx="1">
                  <c:v>25.164035000000002</c:v>
                </c:pt>
                <c:pt idx="2">
                  <c:v>25.116066</c:v>
                </c:pt>
                <c:pt idx="3">
                  <c:v>24.937354000000003</c:v>
                </c:pt>
                <c:pt idx="4">
                  <c:v>25.746538999999999</c:v>
                </c:pt>
                <c:pt idx="5">
                  <c:v>24.843481000000001</c:v>
                </c:pt>
                <c:pt idx="6">
                  <c:v>24.918634000000001</c:v>
                </c:pt>
                <c:pt idx="7">
                  <c:v>24.84477</c:v>
                </c:pt>
                <c:pt idx="8">
                  <c:v>23.931616999999999</c:v>
                </c:pt>
                <c:pt idx="9">
                  <c:v>21.909654</c:v>
                </c:pt>
                <c:pt idx="10">
                  <c:v>23.597427</c:v>
                </c:pt>
                <c:pt idx="11">
                  <c:v>23.826188999999996</c:v>
                </c:pt>
                <c:pt idx="12">
                  <c:v>24.099764</c:v>
                </c:pt>
                <c:pt idx="13">
                  <c:v>24.637798000000004</c:v>
                </c:pt>
                <c:pt idx="14">
                  <c:v>24.825241999999999</c:v>
                </c:pt>
                <c:pt idx="15" formatCode="General">
                  <c:v>24.645123999999999</c:v>
                </c:pt>
                <c:pt idx="16" formatCode="General">
                  <c:v>24.462275999999999</c:v>
                </c:pt>
                <c:pt idx="17" formatCode="General">
                  <c:v>24.778296999999998</c:v>
                </c:pt>
                <c:pt idx="18" formatCode="General">
                  <c:v>24.463476</c:v>
                </c:pt>
                <c:pt idx="19" formatCode="General">
                  <c:v>25.503428</c:v>
                </c:pt>
                <c:pt idx="20" formatCode="General">
                  <c:v>25.780360999999999</c:v>
                </c:pt>
                <c:pt idx="21" formatCode="General">
                  <c:v>26.316611999999999</c:v>
                </c:pt>
                <c:pt idx="22" formatCode="General">
                  <c:v>26.608377000000001</c:v>
                </c:pt>
                <c:pt idx="23" formatCode="General">
                  <c:v>26.897701000000001</c:v>
                </c:pt>
                <c:pt idx="24" formatCode="General">
                  <c:v>27.314636</c:v>
                </c:pt>
                <c:pt idx="25" formatCode="General">
                  <c:v>27.498566</c:v>
                </c:pt>
                <c:pt idx="26" formatCode="General">
                  <c:v>27.62405</c:v>
                </c:pt>
                <c:pt idx="27" formatCode="General">
                  <c:v>27.821332999999999</c:v>
                </c:pt>
                <c:pt idx="28" formatCode="General">
                  <c:v>28.02252</c:v>
                </c:pt>
                <c:pt idx="29" formatCode="General">
                  <c:v>28.235004</c:v>
                </c:pt>
                <c:pt idx="30" formatCode="General">
                  <c:v>28.425547000000002</c:v>
                </c:pt>
                <c:pt idx="31" formatCode="General">
                  <c:v>28.644317999999998</c:v>
                </c:pt>
                <c:pt idx="32" formatCode="General">
                  <c:v>28.757705999999999</c:v>
                </c:pt>
                <c:pt idx="33" formatCode="General">
                  <c:v>28.977205000000001</c:v>
                </c:pt>
                <c:pt idx="34" formatCode="General">
                  <c:v>29.135490000000001</c:v>
                </c:pt>
                <c:pt idx="35" formatCode="General">
                  <c:v>29.280836000000001</c:v>
                </c:pt>
                <c:pt idx="36" formatCode="General">
                  <c:v>29.456181999999998</c:v>
                </c:pt>
                <c:pt idx="37" formatCode="General">
                  <c:v>29.627742999999999</c:v>
                </c:pt>
                <c:pt idx="38" formatCode="General">
                  <c:v>29.910753</c:v>
                </c:pt>
                <c:pt idx="39" formatCode="General">
                  <c:v>30.113202999999999</c:v>
                </c:pt>
                <c:pt idx="40" formatCode="General">
                  <c:v>30.282236000000001</c:v>
                </c:pt>
                <c:pt idx="41" formatCode="General">
                  <c:v>30.477406999999999</c:v>
                </c:pt>
                <c:pt idx="42" formatCode="General">
                  <c:v>30.628468999999999</c:v>
                </c:pt>
                <c:pt idx="43" formatCode="General">
                  <c:v>30.778009000000001</c:v>
                </c:pt>
                <c:pt idx="44" formatCode="General">
                  <c:v>30.968014</c:v>
                </c:pt>
                <c:pt idx="45" formatCode="General">
                  <c:v>31.196867000000001</c:v>
                </c:pt>
                <c:pt idx="46" formatCode="General">
                  <c:v>31.391983</c:v>
                </c:pt>
                <c:pt idx="47" formatCode="General">
                  <c:v>31.540384</c:v>
                </c:pt>
                <c:pt idx="48" formatCode="General">
                  <c:v>31.709945999999999</c:v>
                </c:pt>
                <c:pt idx="49" formatCode="General">
                  <c:v>31.875651999999999</c:v>
                </c:pt>
                <c:pt idx="50" formatCode="General">
                  <c:v>32.068249000000002</c:v>
                </c:pt>
              </c:numCache>
            </c:numRef>
          </c:val>
          <c:smooth val="0"/>
        </c:ser>
        <c:ser>
          <c:idx val="6"/>
          <c:order val="6"/>
          <c:tx>
            <c:strRef>
              <c:f>'Consumption-sides'!$B$29</c:f>
              <c:strCache>
                <c:ptCount val="1"/>
                <c:pt idx="0">
                  <c:v>Low Resource &amp; Technology</c:v>
                </c:pt>
              </c:strCache>
            </c:strRef>
          </c:tx>
          <c:spPr>
            <a:ln w="28575" cap="rnd">
              <a:solidFill>
                <a:schemeClr val="accent2"/>
              </a:solidFill>
              <a:round/>
            </a:ln>
            <a:effectLst/>
          </c:spPr>
          <c:marker>
            <c:symbol val="none"/>
          </c:marker>
          <c:cat>
            <c:numRef>
              <c:f>'Consumption-sides'!$D$1:$BB$1</c:f>
              <c:numCache>
                <c:formatCode>General</c:formatCode>
                <c:ptCount val="51"/>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pt idx="25">
                  <c:v>2025</c:v>
                </c:pt>
                <c:pt idx="26">
                  <c:v>2026</c:v>
                </c:pt>
                <c:pt idx="27">
                  <c:v>2027</c:v>
                </c:pt>
                <c:pt idx="28">
                  <c:v>2028</c:v>
                </c:pt>
                <c:pt idx="29">
                  <c:v>2029</c:v>
                </c:pt>
                <c:pt idx="30">
                  <c:v>2030</c:v>
                </c:pt>
                <c:pt idx="31">
                  <c:v>2031</c:v>
                </c:pt>
                <c:pt idx="32">
                  <c:v>2032</c:v>
                </c:pt>
                <c:pt idx="33">
                  <c:v>2033</c:v>
                </c:pt>
                <c:pt idx="34">
                  <c:v>2034</c:v>
                </c:pt>
                <c:pt idx="35">
                  <c:v>2035</c:v>
                </c:pt>
                <c:pt idx="36">
                  <c:v>2036</c:v>
                </c:pt>
                <c:pt idx="37">
                  <c:v>2037</c:v>
                </c:pt>
                <c:pt idx="38">
                  <c:v>2038</c:v>
                </c:pt>
                <c:pt idx="39">
                  <c:v>2039</c:v>
                </c:pt>
                <c:pt idx="40">
                  <c:v>2040</c:v>
                </c:pt>
                <c:pt idx="41">
                  <c:v>2041</c:v>
                </c:pt>
                <c:pt idx="42">
                  <c:v>2042</c:v>
                </c:pt>
                <c:pt idx="43">
                  <c:v>2043</c:v>
                </c:pt>
                <c:pt idx="44">
                  <c:v>2044</c:v>
                </c:pt>
                <c:pt idx="45">
                  <c:v>2045</c:v>
                </c:pt>
                <c:pt idx="46">
                  <c:v>2046</c:v>
                </c:pt>
                <c:pt idx="47">
                  <c:v>2047</c:v>
                </c:pt>
                <c:pt idx="48">
                  <c:v>2048</c:v>
                </c:pt>
                <c:pt idx="49">
                  <c:v>2049</c:v>
                </c:pt>
                <c:pt idx="50">
                  <c:v>2050</c:v>
                </c:pt>
              </c:numCache>
            </c:numRef>
          </c:cat>
          <c:val>
            <c:numRef>
              <c:f>'Consumption-sides'!$D$29:$BB$29</c:f>
              <c:numCache>
                <c:formatCode>0.00</c:formatCode>
                <c:ptCount val="51"/>
                <c:pt idx="0">
                  <c:v>26.389092000000002</c:v>
                </c:pt>
                <c:pt idx="1">
                  <c:v>25.164035000000002</c:v>
                </c:pt>
                <c:pt idx="2">
                  <c:v>25.116066</c:v>
                </c:pt>
                <c:pt idx="3">
                  <c:v>24.937354000000003</c:v>
                </c:pt>
                <c:pt idx="4">
                  <c:v>25.746538999999999</c:v>
                </c:pt>
                <c:pt idx="5">
                  <c:v>24.843481000000001</c:v>
                </c:pt>
                <c:pt idx="6">
                  <c:v>24.918634000000001</c:v>
                </c:pt>
                <c:pt idx="7">
                  <c:v>24.84477</c:v>
                </c:pt>
                <c:pt idx="8">
                  <c:v>23.931616999999999</c:v>
                </c:pt>
                <c:pt idx="9">
                  <c:v>21.909654</c:v>
                </c:pt>
                <c:pt idx="10">
                  <c:v>23.597427</c:v>
                </c:pt>
                <c:pt idx="11">
                  <c:v>23.826188999999996</c:v>
                </c:pt>
                <c:pt idx="12">
                  <c:v>24.099764</c:v>
                </c:pt>
                <c:pt idx="13">
                  <c:v>24.637798000000004</c:v>
                </c:pt>
                <c:pt idx="14">
                  <c:v>24.825241999999999</c:v>
                </c:pt>
                <c:pt idx="15" formatCode="General">
                  <c:v>24.644024000000002</c:v>
                </c:pt>
                <c:pt idx="16" formatCode="General">
                  <c:v>24.462315</c:v>
                </c:pt>
                <c:pt idx="17" formatCode="General">
                  <c:v>24.784718999999999</c:v>
                </c:pt>
                <c:pt idx="18" formatCode="General">
                  <c:v>25.521363999999998</c:v>
                </c:pt>
                <c:pt idx="19" formatCode="General">
                  <c:v>26.427932999999999</c:v>
                </c:pt>
                <c:pt idx="20" formatCode="General">
                  <c:v>27.114581999999999</c:v>
                </c:pt>
                <c:pt idx="21" formatCode="General">
                  <c:v>27.460514</c:v>
                </c:pt>
                <c:pt idx="22" formatCode="General">
                  <c:v>27.840723000000001</c:v>
                </c:pt>
                <c:pt idx="23" formatCode="General">
                  <c:v>28.286059999999999</c:v>
                </c:pt>
                <c:pt idx="24" formatCode="General">
                  <c:v>28.640447999999999</c:v>
                </c:pt>
                <c:pt idx="25" formatCode="General">
                  <c:v>28.799140999999999</c:v>
                </c:pt>
                <c:pt idx="26" formatCode="General">
                  <c:v>28.924607999999999</c:v>
                </c:pt>
                <c:pt idx="27" formatCode="General">
                  <c:v>29.201284000000001</c:v>
                </c:pt>
                <c:pt idx="28" formatCode="General">
                  <c:v>29.437850999999998</c:v>
                </c:pt>
                <c:pt idx="29" formatCode="General">
                  <c:v>29.668431999999999</c:v>
                </c:pt>
                <c:pt idx="30" formatCode="General">
                  <c:v>29.858809000000001</c:v>
                </c:pt>
                <c:pt idx="31" formatCode="General">
                  <c:v>30.028154000000001</c:v>
                </c:pt>
                <c:pt idx="32" formatCode="General">
                  <c:v>30.229759000000001</c:v>
                </c:pt>
                <c:pt idx="33" formatCode="General">
                  <c:v>30.443833999999999</c:v>
                </c:pt>
                <c:pt idx="34" formatCode="General">
                  <c:v>30.657333000000001</c:v>
                </c:pt>
                <c:pt idx="35" formatCode="General">
                  <c:v>30.794188999999999</c:v>
                </c:pt>
                <c:pt idx="36" formatCode="General">
                  <c:v>31.05743</c:v>
                </c:pt>
                <c:pt idx="37" formatCode="General">
                  <c:v>31.234119</c:v>
                </c:pt>
                <c:pt idx="38" formatCode="General">
                  <c:v>31.520288000000001</c:v>
                </c:pt>
                <c:pt idx="39" formatCode="General">
                  <c:v>31.721836</c:v>
                </c:pt>
                <c:pt idx="40" formatCode="General">
                  <c:v>31.929302</c:v>
                </c:pt>
                <c:pt idx="41" formatCode="General">
                  <c:v>32.198543999999998</c:v>
                </c:pt>
                <c:pt idx="42" formatCode="General">
                  <c:v>32.352668999999999</c:v>
                </c:pt>
                <c:pt idx="43" formatCode="General">
                  <c:v>32.497363999999997</c:v>
                </c:pt>
                <c:pt idx="44" formatCode="General">
                  <c:v>32.644675999999997</c:v>
                </c:pt>
                <c:pt idx="45" formatCode="General">
                  <c:v>32.826388999999999</c:v>
                </c:pt>
                <c:pt idx="46" formatCode="General">
                  <c:v>33.032699999999998</c:v>
                </c:pt>
                <c:pt idx="47" formatCode="General">
                  <c:v>33.166930999999998</c:v>
                </c:pt>
                <c:pt idx="48" formatCode="General">
                  <c:v>33.318919999999999</c:v>
                </c:pt>
                <c:pt idx="49" formatCode="General">
                  <c:v>33.501240000000003</c:v>
                </c:pt>
                <c:pt idx="50" formatCode="General">
                  <c:v>33.698588999999998</c:v>
                </c:pt>
              </c:numCache>
            </c:numRef>
          </c:val>
          <c:smooth val="0"/>
        </c:ser>
        <c:dLbls>
          <c:showLegendKey val="0"/>
          <c:showVal val="0"/>
          <c:showCatName val="0"/>
          <c:showSerName val="0"/>
          <c:showPercent val="0"/>
          <c:showBubbleSize val="0"/>
        </c:dLbls>
        <c:smooth val="0"/>
        <c:axId val="274614992"/>
        <c:axId val="274615552"/>
      </c:lineChart>
      <c:catAx>
        <c:axId val="27461499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15552"/>
        <c:crosses val="autoZero"/>
        <c:auto val="1"/>
        <c:lblAlgn val="ctr"/>
        <c:lblOffset val="100"/>
        <c:tickLblSkip val="10"/>
        <c:tickMarkSkip val="10"/>
        <c:noMultiLvlLbl val="0"/>
      </c:catAx>
      <c:valAx>
        <c:axId val="274615552"/>
        <c:scaling>
          <c:orientation val="minMax"/>
          <c:max val="42"/>
          <c:min val="14"/>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14992"/>
        <c:crossesAt val="18"/>
        <c:crossBetween val="midCat"/>
        <c:majorUnit val="4"/>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9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lgn="l">
              <a:defRPr sz="1400"/>
            </a:pPr>
            <a:r>
              <a:rPr lang="en-US" sz="1400" dirty="0" smtClean="0"/>
              <a:t>Industrial</a:t>
            </a:r>
            <a:r>
              <a:rPr lang="en-US" sz="1400" baseline="0" dirty="0" smtClean="0"/>
              <a:t> e</a:t>
            </a:r>
            <a:r>
              <a:rPr lang="en-US" sz="1400" dirty="0" smtClean="0"/>
              <a:t>nergy consumption by energy source</a:t>
            </a:r>
            <a:endParaRPr lang="en-US" sz="1400" dirty="0"/>
          </a:p>
          <a:p>
            <a:pPr algn="l">
              <a:defRPr sz="1400"/>
            </a:pPr>
            <a:r>
              <a:rPr lang="en-US" sz="1400" b="0" dirty="0"/>
              <a:t>quadrillion </a:t>
            </a:r>
            <a:r>
              <a:rPr lang="en-US" sz="1400" b="0" dirty="0" smtClean="0"/>
              <a:t>British thermal units</a:t>
            </a:r>
            <a:endParaRPr lang="en-US" sz="1400" b="0" dirty="0"/>
          </a:p>
        </c:rich>
      </c:tx>
      <c:layout>
        <c:manualLayout>
          <c:xMode val="edge"/>
          <c:yMode val="edge"/>
          <c:x val="4.3055555555555547E-3"/>
          <c:y val="4.6296296296296294E-3"/>
        </c:manualLayout>
      </c:layout>
      <c:overlay val="0"/>
    </c:title>
    <c:autoTitleDeleted val="0"/>
    <c:plotArea>
      <c:layout>
        <c:manualLayout>
          <c:layoutTarget val="inner"/>
          <c:xMode val="edge"/>
          <c:yMode val="edge"/>
          <c:x val="0.12141586468358122"/>
          <c:y val="0.20833333333333334"/>
          <c:w val="0.61233595800524931"/>
          <c:h val="0.68189012831729379"/>
        </c:manualLayout>
      </c:layout>
      <c:areaChart>
        <c:grouping val="stacked"/>
        <c:varyColors val="0"/>
        <c:ser>
          <c:idx val="0"/>
          <c:order val="0"/>
          <c:tx>
            <c:strRef>
              <c:f>'Consumption-details'!$C$21</c:f>
              <c:strCache>
                <c:ptCount val="1"/>
                <c:pt idx="0">
                  <c:v>Coal</c:v>
                </c:pt>
              </c:strCache>
            </c:strRef>
          </c:tx>
          <c:spPr>
            <a:solidFill>
              <a:srgbClr val="675005">
                <a:lumMod val="50000"/>
              </a:srgbClr>
            </a:solidFill>
          </c:spPr>
          <c:cat>
            <c:numRef>
              <c:f>'Consumption-details'!$S$20:$BB$20</c:f>
              <c:numCache>
                <c:formatCode>General</c:formatCode>
                <c:ptCount val="36"/>
                <c:pt idx="5">
                  <c:v>2020</c:v>
                </c:pt>
                <c:pt idx="15">
                  <c:v>2030</c:v>
                </c:pt>
                <c:pt idx="25">
                  <c:v>2040</c:v>
                </c:pt>
                <c:pt idx="35">
                  <c:v>2050</c:v>
                </c:pt>
              </c:numCache>
            </c:numRef>
          </c:cat>
          <c:val>
            <c:numRef>
              <c:f>'Consumption-details'!$S$21:$BB$21</c:f>
              <c:numCache>
                <c:formatCode>General</c:formatCode>
                <c:ptCount val="36"/>
                <c:pt idx="0">
                  <c:v>1.311499</c:v>
                </c:pt>
                <c:pt idx="1">
                  <c:v>1.1424179999999999</c:v>
                </c:pt>
                <c:pt idx="2">
                  <c:v>1.155046</c:v>
                </c:pt>
                <c:pt idx="3">
                  <c:v>1.095313</c:v>
                </c:pt>
                <c:pt idx="4">
                  <c:v>1.1271850000000001</c:v>
                </c:pt>
                <c:pt idx="5">
                  <c:v>1.1896659999999999</c:v>
                </c:pt>
                <c:pt idx="6">
                  <c:v>1.181157</c:v>
                </c:pt>
                <c:pt idx="7">
                  <c:v>1.149127</c:v>
                </c:pt>
                <c:pt idx="8">
                  <c:v>1.148889</c:v>
                </c:pt>
                <c:pt idx="9">
                  <c:v>1.1678090000000001</c:v>
                </c:pt>
                <c:pt idx="10">
                  <c:v>1.174385</c:v>
                </c:pt>
                <c:pt idx="11">
                  <c:v>1.1756869999999999</c:v>
                </c:pt>
                <c:pt idx="12">
                  <c:v>1.179454</c:v>
                </c:pt>
                <c:pt idx="13">
                  <c:v>1.181495</c:v>
                </c:pt>
                <c:pt idx="14">
                  <c:v>1.1673610000000001</c:v>
                </c:pt>
                <c:pt idx="15">
                  <c:v>1.176609</c:v>
                </c:pt>
                <c:pt idx="16">
                  <c:v>1.182785</c:v>
                </c:pt>
                <c:pt idx="17">
                  <c:v>1.1802440000000001</c:v>
                </c:pt>
                <c:pt idx="18">
                  <c:v>1.185325</c:v>
                </c:pt>
                <c:pt idx="19">
                  <c:v>1.187592</c:v>
                </c:pt>
                <c:pt idx="20">
                  <c:v>1.1901839999999999</c:v>
                </c:pt>
                <c:pt idx="21">
                  <c:v>1.1913990000000001</c:v>
                </c:pt>
                <c:pt idx="22">
                  <c:v>1.2014579999999999</c:v>
                </c:pt>
                <c:pt idx="23">
                  <c:v>1.1983490000000001</c:v>
                </c:pt>
                <c:pt idx="24">
                  <c:v>1.197155</c:v>
                </c:pt>
                <c:pt idx="25">
                  <c:v>1.197921</c:v>
                </c:pt>
                <c:pt idx="26">
                  <c:v>1.201802</c:v>
                </c:pt>
                <c:pt idx="27">
                  <c:v>1.2007829999999999</c:v>
                </c:pt>
                <c:pt idx="28">
                  <c:v>1.202402</c:v>
                </c:pt>
                <c:pt idx="29">
                  <c:v>1.19747</c:v>
                </c:pt>
                <c:pt idx="30">
                  <c:v>1.194682</c:v>
                </c:pt>
                <c:pt idx="31">
                  <c:v>1.192434</c:v>
                </c:pt>
                <c:pt idx="32">
                  <c:v>1.1948160000000001</c:v>
                </c:pt>
                <c:pt idx="33">
                  <c:v>1.2008430000000001</c:v>
                </c:pt>
                <c:pt idx="34">
                  <c:v>1.199273</c:v>
                </c:pt>
                <c:pt idx="35">
                  <c:v>1.192323</c:v>
                </c:pt>
              </c:numCache>
            </c:numRef>
          </c:val>
        </c:ser>
        <c:ser>
          <c:idx val="2"/>
          <c:order val="1"/>
          <c:tx>
            <c:strRef>
              <c:f>'Consumption-details'!$C$25</c:f>
              <c:strCache>
                <c:ptCount val="1"/>
                <c:pt idx="0">
                  <c:v>Purchased electricity</c:v>
                </c:pt>
              </c:strCache>
            </c:strRef>
          </c:tx>
          <c:spPr>
            <a:solidFill>
              <a:srgbClr val="FFC702"/>
            </a:solidFill>
          </c:spPr>
          <c:cat>
            <c:numRef>
              <c:f>'Consumption-details'!$S$20:$BB$20</c:f>
              <c:numCache>
                <c:formatCode>General</c:formatCode>
                <c:ptCount val="36"/>
                <c:pt idx="5">
                  <c:v>2020</c:v>
                </c:pt>
                <c:pt idx="15">
                  <c:v>2030</c:v>
                </c:pt>
                <c:pt idx="25">
                  <c:v>2040</c:v>
                </c:pt>
                <c:pt idx="35">
                  <c:v>2050</c:v>
                </c:pt>
              </c:numCache>
            </c:numRef>
          </c:cat>
          <c:val>
            <c:numRef>
              <c:f>'Consumption-details'!$S$25:$BB$25</c:f>
              <c:numCache>
                <c:formatCode>General</c:formatCode>
                <c:ptCount val="36"/>
                <c:pt idx="0">
                  <c:v>3.3659659999999998</c:v>
                </c:pt>
                <c:pt idx="1">
                  <c:v>3.1945000000000001</c:v>
                </c:pt>
                <c:pt idx="2">
                  <c:v>3.2263999999999999</c:v>
                </c:pt>
                <c:pt idx="3">
                  <c:v>3.2715000000000001</c:v>
                </c:pt>
                <c:pt idx="4">
                  <c:v>3.39642</c:v>
                </c:pt>
                <c:pt idx="5">
                  <c:v>3.49227</c:v>
                </c:pt>
                <c:pt idx="6">
                  <c:v>3.5442480000000001</c:v>
                </c:pt>
                <c:pt idx="7">
                  <c:v>3.6001590000000001</c:v>
                </c:pt>
                <c:pt idx="8">
                  <c:v>3.6590449999999999</c:v>
                </c:pt>
                <c:pt idx="9">
                  <c:v>3.7172550000000002</c:v>
                </c:pt>
                <c:pt idx="10">
                  <c:v>3.7472409999999998</c:v>
                </c:pt>
                <c:pt idx="11">
                  <c:v>3.7774040000000002</c:v>
                </c:pt>
                <c:pt idx="12">
                  <c:v>3.8157030000000001</c:v>
                </c:pt>
                <c:pt idx="13">
                  <c:v>3.8521800000000002</c:v>
                </c:pt>
                <c:pt idx="14">
                  <c:v>3.8748269999999998</c:v>
                </c:pt>
                <c:pt idx="15">
                  <c:v>3.8898890000000002</c:v>
                </c:pt>
                <c:pt idx="16">
                  <c:v>3.908849</c:v>
                </c:pt>
                <c:pt idx="17">
                  <c:v>3.9204330000000001</c:v>
                </c:pt>
                <c:pt idx="18">
                  <c:v>3.9365860000000001</c:v>
                </c:pt>
                <c:pt idx="19">
                  <c:v>3.9548999999999999</c:v>
                </c:pt>
                <c:pt idx="20">
                  <c:v>3.9777779999999998</c:v>
                </c:pt>
                <c:pt idx="21">
                  <c:v>3.9999899999999999</c:v>
                </c:pt>
                <c:pt idx="22">
                  <c:v>4.0250589999999997</c:v>
                </c:pt>
                <c:pt idx="23">
                  <c:v>4.0549720000000002</c:v>
                </c:pt>
                <c:pt idx="24">
                  <c:v>4.0775100000000002</c:v>
                </c:pt>
                <c:pt idx="25">
                  <c:v>4.1006140000000002</c:v>
                </c:pt>
                <c:pt idx="26">
                  <c:v>4.1252019999999998</c:v>
                </c:pt>
                <c:pt idx="27">
                  <c:v>4.1440840000000003</c:v>
                </c:pt>
                <c:pt idx="28">
                  <c:v>4.1614319999999996</c:v>
                </c:pt>
                <c:pt idx="29">
                  <c:v>4.1760409999999997</c:v>
                </c:pt>
                <c:pt idx="30">
                  <c:v>4.1907430000000003</c:v>
                </c:pt>
                <c:pt idx="31">
                  <c:v>4.2093749999999996</c:v>
                </c:pt>
                <c:pt idx="32">
                  <c:v>4.2248299999999999</c:v>
                </c:pt>
                <c:pt idx="33">
                  <c:v>4.2357329999999997</c:v>
                </c:pt>
                <c:pt idx="34">
                  <c:v>4.2441959999999996</c:v>
                </c:pt>
                <c:pt idx="35">
                  <c:v>4.2570459999999999</c:v>
                </c:pt>
              </c:numCache>
            </c:numRef>
          </c:val>
        </c:ser>
        <c:ser>
          <c:idx val="3"/>
          <c:order val="2"/>
          <c:tx>
            <c:strRef>
              <c:f>'Consumption-details'!$C$23</c:f>
              <c:strCache>
                <c:ptCount val="1"/>
                <c:pt idx="0">
                  <c:v>Petroleum</c:v>
                </c:pt>
              </c:strCache>
            </c:strRef>
          </c:tx>
          <c:spPr>
            <a:solidFill>
              <a:srgbClr val="BD732A"/>
            </a:solidFill>
          </c:spPr>
          <c:cat>
            <c:numRef>
              <c:f>'Consumption-details'!$S$20:$BB$20</c:f>
              <c:numCache>
                <c:formatCode>General</c:formatCode>
                <c:ptCount val="36"/>
                <c:pt idx="5">
                  <c:v>2020</c:v>
                </c:pt>
                <c:pt idx="15">
                  <c:v>2030</c:v>
                </c:pt>
                <c:pt idx="25">
                  <c:v>2040</c:v>
                </c:pt>
                <c:pt idx="35">
                  <c:v>2050</c:v>
                </c:pt>
              </c:numCache>
            </c:numRef>
          </c:cat>
          <c:val>
            <c:numRef>
              <c:f>'Consumption-details'!$S$23:$BB$23</c:f>
              <c:numCache>
                <c:formatCode>General</c:formatCode>
                <c:ptCount val="36"/>
                <c:pt idx="0">
                  <c:v>5.6807929255335754</c:v>
                </c:pt>
                <c:pt idx="1">
                  <c:v>5.4653989999999997</c:v>
                </c:pt>
                <c:pt idx="2">
                  <c:v>5.5889610000000003</c:v>
                </c:pt>
                <c:pt idx="3">
                  <c:v>5.8192009999999996</c:v>
                </c:pt>
                <c:pt idx="4">
                  <c:v>5.9997559999999996</c:v>
                </c:pt>
                <c:pt idx="5">
                  <c:v>5.9844010000000001</c:v>
                </c:pt>
                <c:pt idx="6">
                  <c:v>5.9769049999999995</c:v>
                </c:pt>
                <c:pt idx="7">
                  <c:v>6.0331400000000004</c:v>
                </c:pt>
                <c:pt idx="8">
                  <c:v>6.1013279999999996</c:v>
                </c:pt>
                <c:pt idx="9">
                  <c:v>6.1830249999999989</c:v>
                </c:pt>
                <c:pt idx="10">
                  <c:v>6.2295740000000004</c:v>
                </c:pt>
                <c:pt idx="11">
                  <c:v>6.2410040000000002</c:v>
                </c:pt>
                <c:pt idx="12">
                  <c:v>6.3054030000000001</c:v>
                </c:pt>
                <c:pt idx="13">
                  <c:v>6.3663010000000009</c:v>
                </c:pt>
                <c:pt idx="14">
                  <c:v>6.4201110000000003</c:v>
                </c:pt>
                <c:pt idx="15">
                  <c:v>6.4668510000000001</c:v>
                </c:pt>
                <c:pt idx="16">
                  <c:v>6.5577939999999995</c:v>
                </c:pt>
                <c:pt idx="17">
                  <c:v>6.5889370000000014</c:v>
                </c:pt>
                <c:pt idx="18">
                  <c:v>6.6359569999999994</c:v>
                </c:pt>
                <c:pt idx="19">
                  <c:v>6.6820240000000002</c:v>
                </c:pt>
                <c:pt idx="20">
                  <c:v>6.7352479999999995</c:v>
                </c:pt>
                <c:pt idx="21">
                  <c:v>6.7785780000000004</c:v>
                </c:pt>
                <c:pt idx="22">
                  <c:v>6.8282210000000001</c:v>
                </c:pt>
                <c:pt idx="23">
                  <c:v>6.9010850000000001</c:v>
                </c:pt>
                <c:pt idx="24">
                  <c:v>6.9485209999999995</c:v>
                </c:pt>
                <c:pt idx="25">
                  <c:v>6.9982450000000007</c:v>
                </c:pt>
                <c:pt idx="26">
                  <c:v>7.0393549999999996</c:v>
                </c:pt>
                <c:pt idx="27">
                  <c:v>7.0697559999999999</c:v>
                </c:pt>
                <c:pt idx="28">
                  <c:v>7.1100579999999995</c:v>
                </c:pt>
                <c:pt idx="29">
                  <c:v>7.1398610000000007</c:v>
                </c:pt>
                <c:pt idx="30">
                  <c:v>7.1804479999999993</c:v>
                </c:pt>
                <c:pt idx="31">
                  <c:v>7.2231550000000002</c:v>
                </c:pt>
                <c:pt idx="32">
                  <c:v>7.2792260000000004</c:v>
                </c:pt>
                <c:pt idx="33">
                  <c:v>7.3359620000000003</c:v>
                </c:pt>
                <c:pt idx="34">
                  <c:v>7.3811270000000011</c:v>
                </c:pt>
                <c:pt idx="35">
                  <c:v>7.4373430000000011</c:v>
                </c:pt>
              </c:numCache>
            </c:numRef>
          </c:val>
        </c:ser>
        <c:ser>
          <c:idx val="1"/>
          <c:order val="3"/>
          <c:tx>
            <c:strRef>
              <c:f>'Consumption-details'!$C$24</c:f>
              <c:strCache>
                <c:ptCount val="1"/>
                <c:pt idx="0">
                  <c:v>Renewables</c:v>
                </c:pt>
              </c:strCache>
            </c:strRef>
          </c:tx>
          <c:spPr>
            <a:solidFill>
              <a:srgbClr val="5D9732"/>
            </a:solidFill>
          </c:spPr>
          <c:cat>
            <c:numRef>
              <c:f>'Consumption-details'!$S$20:$BB$20</c:f>
              <c:numCache>
                <c:formatCode>General</c:formatCode>
                <c:ptCount val="36"/>
                <c:pt idx="5">
                  <c:v>2020</c:v>
                </c:pt>
                <c:pt idx="15">
                  <c:v>2030</c:v>
                </c:pt>
                <c:pt idx="25">
                  <c:v>2040</c:v>
                </c:pt>
                <c:pt idx="35">
                  <c:v>2050</c:v>
                </c:pt>
              </c:numCache>
            </c:numRef>
          </c:cat>
          <c:val>
            <c:numRef>
              <c:f>'Consumption-details'!$S$24:$BB$24</c:f>
              <c:numCache>
                <c:formatCode>General</c:formatCode>
                <c:ptCount val="36"/>
                <c:pt idx="0">
                  <c:v>2.3548529999999999</c:v>
                </c:pt>
                <c:pt idx="1">
                  <c:v>2.298743</c:v>
                </c:pt>
                <c:pt idx="2">
                  <c:v>2.2760850000000001</c:v>
                </c:pt>
                <c:pt idx="3">
                  <c:v>2.2271049999999999</c:v>
                </c:pt>
                <c:pt idx="4">
                  <c:v>2.3358400000000001</c:v>
                </c:pt>
                <c:pt idx="5">
                  <c:v>2.4061079999999997</c:v>
                </c:pt>
                <c:pt idx="6">
                  <c:v>2.4524239999999997</c:v>
                </c:pt>
                <c:pt idx="7">
                  <c:v>2.500686</c:v>
                </c:pt>
                <c:pt idx="8">
                  <c:v>2.545115</c:v>
                </c:pt>
                <c:pt idx="9">
                  <c:v>2.5819929999999998</c:v>
                </c:pt>
                <c:pt idx="10">
                  <c:v>2.618242</c:v>
                </c:pt>
                <c:pt idx="11">
                  <c:v>2.6470389999999999</c:v>
                </c:pt>
                <c:pt idx="12">
                  <c:v>2.6902330000000001</c:v>
                </c:pt>
                <c:pt idx="13">
                  <c:v>2.7427349999999997</c:v>
                </c:pt>
                <c:pt idx="14">
                  <c:v>2.782915</c:v>
                </c:pt>
                <c:pt idx="15">
                  <c:v>2.834981</c:v>
                </c:pt>
                <c:pt idx="16">
                  <c:v>2.8809050000000003</c:v>
                </c:pt>
                <c:pt idx="17">
                  <c:v>2.9266779999999999</c:v>
                </c:pt>
                <c:pt idx="18">
                  <c:v>2.9593089999999997</c:v>
                </c:pt>
                <c:pt idx="19">
                  <c:v>2.998313</c:v>
                </c:pt>
                <c:pt idx="20">
                  <c:v>3.0276529999999999</c:v>
                </c:pt>
                <c:pt idx="21">
                  <c:v>3.064406</c:v>
                </c:pt>
                <c:pt idx="22">
                  <c:v>3.0949360000000001</c:v>
                </c:pt>
                <c:pt idx="23">
                  <c:v>3.1282230000000002</c:v>
                </c:pt>
                <c:pt idx="24">
                  <c:v>3.1626069999999999</c:v>
                </c:pt>
                <c:pt idx="25">
                  <c:v>3.1954919999999998</c:v>
                </c:pt>
                <c:pt idx="26">
                  <c:v>3.240154</c:v>
                </c:pt>
                <c:pt idx="27">
                  <c:v>3.2789079999999999</c:v>
                </c:pt>
                <c:pt idx="28">
                  <c:v>3.3044950000000002</c:v>
                </c:pt>
                <c:pt idx="29">
                  <c:v>3.3413510000000004</c:v>
                </c:pt>
                <c:pt idx="30">
                  <c:v>3.3726440000000002</c:v>
                </c:pt>
                <c:pt idx="31">
                  <c:v>3.3987889999999998</c:v>
                </c:pt>
                <c:pt idx="32">
                  <c:v>3.4304929999999998</c:v>
                </c:pt>
                <c:pt idx="33">
                  <c:v>3.459041</c:v>
                </c:pt>
                <c:pt idx="34">
                  <c:v>3.483603</c:v>
                </c:pt>
                <c:pt idx="35">
                  <c:v>3.5094289999999999</c:v>
                </c:pt>
              </c:numCache>
            </c:numRef>
          </c:val>
        </c:ser>
        <c:ser>
          <c:idx val="5"/>
          <c:order val="4"/>
          <c:tx>
            <c:strRef>
              <c:f>'Consumption-details'!$C$26</c:f>
              <c:strCache>
                <c:ptCount val="1"/>
                <c:pt idx="0">
                  <c:v>HGL</c:v>
                </c:pt>
              </c:strCache>
            </c:strRef>
          </c:tx>
          <c:spPr>
            <a:solidFill>
              <a:srgbClr val="675005"/>
            </a:solidFill>
          </c:spPr>
          <c:cat>
            <c:numRef>
              <c:f>'Consumption-details'!$S$20:$BB$20</c:f>
              <c:numCache>
                <c:formatCode>General</c:formatCode>
                <c:ptCount val="36"/>
                <c:pt idx="5">
                  <c:v>2020</c:v>
                </c:pt>
                <c:pt idx="15">
                  <c:v>2030</c:v>
                </c:pt>
                <c:pt idx="25">
                  <c:v>2040</c:v>
                </c:pt>
                <c:pt idx="35">
                  <c:v>2050</c:v>
                </c:pt>
              </c:numCache>
            </c:numRef>
          </c:cat>
          <c:val>
            <c:numRef>
              <c:f>'Consumption-details'!$S$26:$BB$26</c:f>
              <c:numCache>
                <c:formatCode>General</c:formatCode>
                <c:ptCount val="36"/>
                <c:pt idx="0">
                  <c:v>2.6388980744664252</c:v>
                </c:pt>
                <c:pt idx="1">
                  <c:v>2.6852</c:v>
                </c:pt>
                <c:pt idx="2">
                  <c:v>2.743201</c:v>
                </c:pt>
                <c:pt idx="3">
                  <c:v>3.0245000000000002</c:v>
                </c:pt>
                <c:pt idx="4">
                  <c:v>2.9849890000000001</c:v>
                </c:pt>
                <c:pt idx="5">
                  <c:v>3.1369370000000001</c:v>
                </c:pt>
                <c:pt idx="6">
                  <c:v>3.2311480000000001</c:v>
                </c:pt>
                <c:pt idx="7">
                  <c:v>3.318022</c:v>
                </c:pt>
                <c:pt idx="8">
                  <c:v>3.4203429999999999</c:v>
                </c:pt>
                <c:pt idx="9">
                  <c:v>3.5340880000000001</c:v>
                </c:pt>
                <c:pt idx="10">
                  <c:v>3.5842809999999998</c:v>
                </c:pt>
                <c:pt idx="11">
                  <c:v>3.6201099999999999</c:v>
                </c:pt>
                <c:pt idx="12">
                  <c:v>3.6741389999999998</c:v>
                </c:pt>
                <c:pt idx="13">
                  <c:v>3.7454489999999998</c:v>
                </c:pt>
                <c:pt idx="14">
                  <c:v>3.80457</c:v>
                </c:pt>
                <c:pt idx="15">
                  <c:v>3.856074</c:v>
                </c:pt>
                <c:pt idx="16">
                  <c:v>3.9011070000000001</c:v>
                </c:pt>
                <c:pt idx="17">
                  <c:v>3.9261029999999999</c:v>
                </c:pt>
                <c:pt idx="18">
                  <c:v>3.9677769999999999</c:v>
                </c:pt>
                <c:pt idx="19">
                  <c:v>3.9801289999999998</c:v>
                </c:pt>
                <c:pt idx="20">
                  <c:v>3.989719</c:v>
                </c:pt>
                <c:pt idx="21">
                  <c:v>4.0070860000000001</c:v>
                </c:pt>
                <c:pt idx="22">
                  <c:v>4.0425279999999999</c:v>
                </c:pt>
                <c:pt idx="23">
                  <c:v>4.0996129999999997</c:v>
                </c:pt>
                <c:pt idx="24">
                  <c:v>4.1140790000000003</c:v>
                </c:pt>
                <c:pt idx="25">
                  <c:v>4.1190519999999999</c:v>
                </c:pt>
                <c:pt idx="26">
                  <c:v>4.1326580000000002</c:v>
                </c:pt>
                <c:pt idx="27">
                  <c:v>4.1265309999999999</c:v>
                </c:pt>
                <c:pt idx="28">
                  <c:v>4.1282439999999996</c:v>
                </c:pt>
                <c:pt idx="29">
                  <c:v>4.1315710000000001</c:v>
                </c:pt>
                <c:pt idx="30">
                  <c:v>4.1372439999999999</c:v>
                </c:pt>
                <c:pt idx="31">
                  <c:v>4.1356120000000001</c:v>
                </c:pt>
                <c:pt idx="32">
                  <c:v>4.1420079999999997</c:v>
                </c:pt>
                <c:pt idx="33">
                  <c:v>4.1461030000000001</c:v>
                </c:pt>
                <c:pt idx="34">
                  <c:v>4.1475109999999997</c:v>
                </c:pt>
                <c:pt idx="35">
                  <c:v>4.1550459999999996</c:v>
                </c:pt>
              </c:numCache>
            </c:numRef>
          </c:val>
        </c:ser>
        <c:ser>
          <c:idx val="4"/>
          <c:order val="5"/>
          <c:tx>
            <c:strRef>
              <c:f>'Consumption-details'!$C$22</c:f>
              <c:strCache>
                <c:ptCount val="1"/>
                <c:pt idx="0">
                  <c:v>Natural gas</c:v>
                </c:pt>
              </c:strCache>
            </c:strRef>
          </c:tx>
          <c:spPr>
            <a:solidFill>
              <a:srgbClr val="0096D7"/>
            </a:solidFill>
          </c:spPr>
          <c:cat>
            <c:numRef>
              <c:f>'Consumption-details'!$S$20:$BB$20</c:f>
              <c:numCache>
                <c:formatCode>General</c:formatCode>
                <c:ptCount val="36"/>
                <c:pt idx="5">
                  <c:v>2020</c:v>
                </c:pt>
                <c:pt idx="15">
                  <c:v>2030</c:v>
                </c:pt>
                <c:pt idx="25">
                  <c:v>2040</c:v>
                </c:pt>
                <c:pt idx="35">
                  <c:v>2050</c:v>
                </c:pt>
              </c:numCache>
            </c:numRef>
          </c:cat>
          <c:val>
            <c:numRef>
              <c:f>'Consumption-details'!$S$22:$BB$22</c:f>
              <c:numCache>
                <c:formatCode>General</c:formatCode>
                <c:ptCount val="36"/>
                <c:pt idx="0">
                  <c:v>9.4415890000000005</c:v>
                </c:pt>
                <c:pt idx="1">
                  <c:v>9.6760459999999995</c:v>
                </c:pt>
                <c:pt idx="2">
                  <c:v>9.7952379999999994</c:v>
                </c:pt>
                <c:pt idx="3">
                  <c:v>10.175718</c:v>
                </c:pt>
                <c:pt idx="4">
                  <c:v>10.572448</c:v>
                </c:pt>
                <c:pt idx="5">
                  <c:v>11.049852</c:v>
                </c:pt>
                <c:pt idx="6">
                  <c:v>11.261177999999999</c:v>
                </c:pt>
                <c:pt idx="7">
                  <c:v>11.432608</c:v>
                </c:pt>
                <c:pt idx="8">
                  <c:v>11.592262</c:v>
                </c:pt>
                <c:pt idx="9">
                  <c:v>11.644275</c:v>
                </c:pt>
                <c:pt idx="10">
                  <c:v>11.706139</c:v>
                </c:pt>
                <c:pt idx="11">
                  <c:v>11.786282999999999</c:v>
                </c:pt>
                <c:pt idx="12">
                  <c:v>11.891029</c:v>
                </c:pt>
                <c:pt idx="13">
                  <c:v>12.004542000000001</c:v>
                </c:pt>
                <c:pt idx="14">
                  <c:v>12.082897000000001</c:v>
                </c:pt>
                <c:pt idx="15">
                  <c:v>12.152533999999999</c:v>
                </c:pt>
                <c:pt idx="16">
                  <c:v>12.214206000000001</c:v>
                </c:pt>
                <c:pt idx="17">
                  <c:v>12.294354999999999</c:v>
                </c:pt>
                <c:pt idx="18">
                  <c:v>12.36375</c:v>
                </c:pt>
                <c:pt idx="19">
                  <c:v>12.447744</c:v>
                </c:pt>
                <c:pt idx="20">
                  <c:v>12.532522</c:v>
                </c:pt>
                <c:pt idx="21">
                  <c:v>12.593774</c:v>
                </c:pt>
                <c:pt idx="22">
                  <c:v>12.716008</c:v>
                </c:pt>
                <c:pt idx="23">
                  <c:v>12.827078999999999</c:v>
                </c:pt>
                <c:pt idx="24">
                  <c:v>12.916624000000001</c:v>
                </c:pt>
                <c:pt idx="25">
                  <c:v>13.015787</c:v>
                </c:pt>
                <c:pt idx="26">
                  <c:v>13.099290999999999</c:v>
                </c:pt>
                <c:pt idx="27">
                  <c:v>13.163745</c:v>
                </c:pt>
                <c:pt idx="28">
                  <c:v>13.24244</c:v>
                </c:pt>
                <c:pt idx="29">
                  <c:v>13.303993</c:v>
                </c:pt>
                <c:pt idx="30">
                  <c:v>13.372268</c:v>
                </c:pt>
                <c:pt idx="31">
                  <c:v>13.420897999999999</c:v>
                </c:pt>
                <c:pt idx="32">
                  <c:v>13.474299</c:v>
                </c:pt>
                <c:pt idx="33">
                  <c:v>13.539974000000001</c:v>
                </c:pt>
                <c:pt idx="34">
                  <c:v>13.597721999999999</c:v>
                </c:pt>
                <c:pt idx="35">
                  <c:v>13.666925000000001</c:v>
                </c:pt>
              </c:numCache>
            </c:numRef>
          </c:val>
        </c:ser>
        <c:dLbls>
          <c:showLegendKey val="0"/>
          <c:showVal val="0"/>
          <c:showCatName val="0"/>
          <c:showSerName val="0"/>
          <c:showPercent val="0"/>
          <c:showBubbleSize val="0"/>
        </c:dLbls>
        <c:axId val="274620592"/>
        <c:axId val="274621152"/>
      </c:areaChart>
      <c:catAx>
        <c:axId val="274620592"/>
        <c:scaling>
          <c:orientation val="minMax"/>
        </c:scaling>
        <c:delete val="0"/>
        <c:axPos val="b"/>
        <c:numFmt formatCode="General" sourceLinked="1"/>
        <c:majorTickMark val="out"/>
        <c:minorTickMark val="none"/>
        <c:tickLblPos val="nextTo"/>
        <c:spPr>
          <a:ln w="12700">
            <a:solidFill>
              <a:schemeClr val="tx1"/>
            </a:solidFill>
          </a:ln>
        </c:spPr>
        <c:crossAx val="274621152"/>
        <c:crosses val="autoZero"/>
        <c:auto val="1"/>
        <c:lblAlgn val="ctr"/>
        <c:lblOffset val="100"/>
        <c:tickLblSkip val="5"/>
        <c:tickMarkSkip val="5"/>
        <c:noMultiLvlLbl val="0"/>
      </c:catAx>
      <c:valAx>
        <c:axId val="274621152"/>
        <c:scaling>
          <c:orientation val="minMax"/>
        </c:scaling>
        <c:delete val="0"/>
        <c:axPos val="l"/>
        <c:majorGridlines>
          <c:spPr>
            <a:ln>
              <a:solidFill>
                <a:srgbClr val="FFFFFF">
                  <a:lumMod val="85000"/>
                </a:srgbClr>
              </a:solidFill>
            </a:ln>
          </c:spPr>
        </c:majorGridlines>
        <c:numFmt formatCode="General" sourceLinked="1"/>
        <c:majorTickMark val="none"/>
        <c:minorTickMark val="none"/>
        <c:tickLblPos val="low"/>
        <c:spPr>
          <a:ln w="22225">
            <a:solidFill>
              <a:srgbClr val="FFFFFF">
                <a:lumMod val="65000"/>
              </a:srgbClr>
            </a:solidFill>
            <a:prstDash val="lgDash"/>
          </a:ln>
        </c:spPr>
        <c:crossAx val="274620592"/>
        <c:crossesAt val="3"/>
        <c:crossBetween val="midCat"/>
      </c:valAx>
    </c:plotArea>
    <c:plotVisOnly val="1"/>
    <c:dispBlanksAs val="zero"/>
    <c:showDLblsOverMax val="0"/>
  </c:chart>
  <c:spPr>
    <a:ln>
      <a:noFill/>
    </a:ln>
  </c:spPr>
  <c:txPr>
    <a:bodyPr/>
    <a:lstStyle/>
    <a:p>
      <a:pPr>
        <a:defRPr sz="1400">
          <a:latin typeface="Arial" panose="020B0604020202020204" pitchFamily="34" charset="0"/>
          <a:cs typeface="Arial" panose="020B0604020202020204" pitchFamily="34" charset="0"/>
        </a:defRPr>
      </a:pPr>
      <a:endParaRPr lang="en-US"/>
    </a:p>
  </c:txPr>
  <c:externalData r:id="rId2">
    <c:autoUpdate val="0"/>
  </c:externalData>
  <c:userShapes r:id="rId3"/>
</c:chartSpace>
</file>

<file path=ppt/charts/chart9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141846432731513E-2"/>
          <c:y val="0.19949988985799313"/>
          <c:w val="0.55700787401574803"/>
          <c:h val="0.69419744281521512"/>
        </c:manualLayout>
      </c:layout>
      <c:areaChart>
        <c:grouping val="stacked"/>
        <c:varyColors val="0"/>
        <c:ser>
          <c:idx val="6"/>
          <c:order val="0"/>
          <c:tx>
            <c:strRef>
              <c:f>'Consumption-details'!$C$27</c:f>
              <c:strCache>
                <c:ptCount val="1"/>
                <c:pt idx="0">
                  <c:v>Refining</c:v>
                </c:pt>
              </c:strCache>
            </c:strRef>
          </c:tx>
          <c:spPr>
            <a:solidFill>
              <a:schemeClr val="accent1">
                <a:lumMod val="50000"/>
              </a:schemeClr>
            </a:solidFill>
            <a:ln>
              <a:noFill/>
            </a:ln>
            <a:effectLst/>
          </c:spPr>
          <c:cat>
            <c:numRef>
              <c:f>'Consumption-details'!$S$21:$BB$21</c:f>
              <c:numCache>
                <c:formatCode>General</c:formatCode>
                <c:ptCount val="36"/>
                <c:pt idx="5">
                  <c:v>2020</c:v>
                </c:pt>
                <c:pt idx="15">
                  <c:v>2030</c:v>
                </c:pt>
                <c:pt idx="25">
                  <c:v>2040</c:v>
                </c:pt>
                <c:pt idx="35">
                  <c:v>2050</c:v>
                </c:pt>
              </c:numCache>
            </c:numRef>
          </c:cat>
          <c:val>
            <c:numRef>
              <c:f>'Consumption-details'!$S$27:$BB$27</c:f>
              <c:numCache>
                <c:formatCode>#,##0_);\(#,##0\)</c:formatCode>
                <c:ptCount val="36"/>
                <c:pt idx="0">
                  <c:v>4.5034660000000004</c:v>
                </c:pt>
                <c:pt idx="1">
                  <c:v>4.5622119999999997</c:v>
                </c:pt>
                <c:pt idx="2">
                  <c:v>4.4854229999999999</c:v>
                </c:pt>
                <c:pt idx="3">
                  <c:v>4.5085579999999998</c:v>
                </c:pt>
                <c:pt idx="4">
                  <c:v>4.6073370000000002</c:v>
                </c:pt>
                <c:pt idx="5">
                  <c:v>4.6696799999999996</c:v>
                </c:pt>
                <c:pt idx="6">
                  <c:v>4.6284859999999997</c:v>
                </c:pt>
                <c:pt idx="7">
                  <c:v>4.6357020000000002</c:v>
                </c:pt>
                <c:pt idx="8">
                  <c:v>4.6170590000000002</c:v>
                </c:pt>
                <c:pt idx="9">
                  <c:v>4.5041710000000004</c:v>
                </c:pt>
                <c:pt idx="10">
                  <c:v>4.4670540000000001</c:v>
                </c:pt>
                <c:pt idx="11">
                  <c:v>4.3948590000000003</c:v>
                </c:pt>
                <c:pt idx="12">
                  <c:v>4.398091</c:v>
                </c:pt>
                <c:pt idx="13">
                  <c:v>4.3974500000000001</c:v>
                </c:pt>
                <c:pt idx="14">
                  <c:v>4.380363</c:v>
                </c:pt>
                <c:pt idx="15">
                  <c:v>4.3711710000000004</c:v>
                </c:pt>
                <c:pt idx="16">
                  <c:v>4.3987230000000004</c:v>
                </c:pt>
                <c:pt idx="17">
                  <c:v>4.421983</c:v>
                </c:pt>
                <c:pt idx="18">
                  <c:v>4.4258579999999998</c:v>
                </c:pt>
                <c:pt idx="19">
                  <c:v>4.4583700000000004</c:v>
                </c:pt>
                <c:pt idx="20">
                  <c:v>4.5042999999999997</c:v>
                </c:pt>
                <c:pt idx="21">
                  <c:v>4.5029539999999999</c:v>
                </c:pt>
                <c:pt idx="22">
                  <c:v>4.5215550000000002</c:v>
                </c:pt>
                <c:pt idx="23">
                  <c:v>4.553318</c:v>
                </c:pt>
                <c:pt idx="24">
                  <c:v>4.5799320000000003</c:v>
                </c:pt>
                <c:pt idx="25">
                  <c:v>4.5998720000000004</c:v>
                </c:pt>
                <c:pt idx="26">
                  <c:v>4.5993149999999998</c:v>
                </c:pt>
                <c:pt idx="27">
                  <c:v>4.6029710000000001</c:v>
                </c:pt>
                <c:pt idx="28">
                  <c:v>4.6138750000000002</c:v>
                </c:pt>
                <c:pt idx="29">
                  <c:v>4.6115500000000003</c:v>
                </c:pt>
                <c:pt idx="30">
                  <c:v>4.6319150000000002</c:v>
                </c:pt>
                <c:pt idx="31">
                  <c:v>4.6323309999999998</c:v>
                </c:pt>
                <c:pt idx="32">
                  <c:v>4.631373</c:v>
                </c:pt>
                <c:pt idx="33">
                  <c:v>4.647526</c:v>
                </c:pt>
                <c:pt idx="34">
                  <c:v>4.6477680000000001</c:v>
                </c:pt>
                <c:pt idx="35">
                  <c:v>4.6416880000000003</c:v>
                </c:pt>
              </c:numCache>
            </c:numRef>
          </c:val>
        </c:ser>
        <c:ser>
          <c:idx val="0"/>
          <c:order val="1"/>
          <c:tx>
            <c:strRef>
              <c:f>'Consumption-details'!$C$22</c:f>
              <c:strCache>
                <c:ptCount val="1"/>
                <c:pt idx="0">
                  <c:v>Other Energy Intensive</c:v>
                </c:pt>
              </c:strCache>
            </c:strRef>
          </c:tx>
          <c:spPr>
            <a:solidFill>
              <a:schemeClr val="accent6">
                <a:lumMod val="60000"/>
                <a:lumOff val="40000"/>
              </a:schemeClr>
            </a:solidFill>
            <a:ln>
              <a:noFill/>
            </a:ln>
            <a:effectLst/>
          </c:spPr>
          <c:cat>
            <c:numRef>
              <c:f>'Consumption-details'!$S$21:$BB$21</c:f>
              <c:numCache>
                <c:formatCode>General</c:formatCode>
                <c:ptCount val="36"/>
                <c:pt idx="5">
                  <c:v>2020</c:v>
                </c:pt>
                <c:pt idx="15">
                  <c:v>2030</c:v>
                </c:pt>
                <c:pt idx="25">
                  <c:v>2040</c:v>
                </c:pt>
                <c:pt idx="35">
                  <c:v>2050</c:v>
                </c:pt>
              </c:numCache>
            </c:numRef>
          </c:cat>
          <c:val>
            <c:numRef>
              <c:f>'Consumption-details'!$S$22:$BB$22</c:f>
              <c:numCache>
                <c:formatCode>#,##0_);\(#,##0\)</c:formatCode>
                <c:ptCount val="36"/>
                <c:pt idx="0">
                  <c:v>4.7433341369999997</c:v>
                </c:pt>
                <c:pt idx="1">
                  <c:v>4.6532960510000008</c:v>
                </c:pt>
                <c:pt idx="2">
                  <c:v>4.6745334930000002</c:v>
                </c:pt>
                <c:pt idx="3">
                  <c:v>4.6040964059999991</c:v>
                </c:pt>
                <c:pt idx="4">
                  <c:v>4.6813896320000001</c:v>
                </c:pt>
                <c:pt idx="5">
                  <c:v>4.790366669</c:v>
                </c:pt>
                <c:pt idx="6">
                  <c:v>4.8296659239999995</c:v>
                </c:pt>
                <c:pt idx="7">
                  <c:v>4.8572734680000007</c:v>
                </c:pt>
                <c:pt idx="8">
                  <c:v>4.9044258269999998</c:v>
                </c:pt>
                <c:pt idx="9">
                  <c:v>4.9628218229999996</c:v>
                </c:pt>
                <c:pt idx="10">
                  <c:v>5.00984433</c:v>
                </c:pt>
                <c:pt idx="11">
                  <c:v>5.0614446259999992</c:v>
                </c:pt>
                <c:pt idx="12">
                  <c:v>5.1261285710000006</c:v>
                </c:pt>
                <c:pt idx="13">
                  <c:v>5.1863772130000001</c:v>
                </c:pt>
                <c:pt idx="14">
                  <c:v>5.2290903779999995</c:v>
                </c:pt>
                <c:pt idx="15">
                  <c:v>5.2839422300000001</c:v>
                </c:pt>
                <c:pt idx="16">
                  <c:v>5.3346036850000003</c:v>
                </c:pt>
                <c:pt idx="17">
                  <c:v>5.3754113760000006</c:v>
                </c:pt>
                <c:pt idx="18">
                  <c:v>5.424713165</c:v>
                </c:pt>
                <c:pt idx="19">
                  <c:v>5.4780828550000003</c:v>
                </c:pt>
                <c:pt idx="20">
                  <c:v>5.5258571769999998</c:v>
                </c:pt>
                <c:pt idx="21">
                  <c:v>5.5902840119999988</c:v>
                </c:pt>
                <c:pt idx="22">
                  <c:v>5.6580923620000005</c:v>
                </c:pt>
                <c:pt idx="23">
                  <c:v>5.7116424109999997</c:v>
                </c:pt>
                <c:pt idx="24">
                  <c:v>5.7658463749999989</c:v>
                </c:pt>
                <c:pt idx="25">
                  <c:v>5.8294653620000005</c:v>
                </c:pt>
                <c:pt idx="26">
                  <c:v>5.8997748249999997</c:v>
                </c:pt>
                <c:pt idx="27">
                  <c:v>5.9579417570000004</c:v>
                </c:pt>
                <c:pt idx="28">
                  <c:v>6.0097609389999995</c:v>
                </c:pt>
                <c:pt idx="29">
                  <c:v>6.0487651969999998</c:v>
                </c:pt>
                <c:pt idx="30">
                  <c:v>6.0871965019999994</c:v>
                </c:pt>
                <c:pt idx="31">
                  <c:v>6.1311472780000003</c:v>
                </c:pt>
                <c:pt idx="32">
                  <c:v>6.1775746009999999</c:v>
                </c:pt>
                <c:pt idx="33">
                  <c:v>6.2290688189999992</c:v>
                </c:pt>
                <c:pt idx="34">
                  <c:v>6.2696241609999994</c:v>
                </c:pt>
                <c:pt idx="35">
                  <c:v>6.3085076449999988</c:v>
                </c:pt>
              </c:numCache>
            </c:numRef>
          </c:val>
        </c:ser>
        <c:ser>
          <c:idx val="3"/>
          <c:order val="2"/>
          <c:tx>
            <c:strRef>
              <c:f>'Consumption-details'!$C$25</c:f>
              <c:strCache>
                <c:ptCount val="1"/>
                <c:pt idx="0">
                  <c:v>Other non-energy intensive</c:v>
                </c:pt>
              </c:strCache>
            </c:strRef>
          </c:tx>
          <c:spPr>
            <a:solidFill>
              <a:schemeClr val="accent3">
                <a:lumMod val="50000"/>
              </a:schemeClr>
            </a:solidFill>
            <a:ln>
              <a:noFill/>
            </a:ln>
            <a:effectLst/>
          </c:spPr>
          <c:cat>
            <c:numRef>
              <c:f>'Consumption-details'!$S$21:$BB$21</c:f>
              <c:numCache>
                <c:formatCode>General</c:formatCode>
                <c:ptCount val="36"/>
                <c:pt idx="5">
                  <c:v>2020</c:v>
                </c:pt>
                <c:pt idx="15">
                  <c:v>2030</c:v>
                </c:pt>
                <c:pt idx="25">
                  <c:v>2040</c:v>
                </c:pt>
                <c:pt idx="35">
                  <c:v>2050</c:v>
                </c:pt>
              </c:numCache>
            </c:numRef>
          </c:cat>
          <c:val>
            <c:numRef>
              <c:f>'Consumption-details'!$S$25:$BB$25</c:f>
              <c:numCache>
                <c:formatCode>#,##0_);\(#,##0\)</c:formatCode>
                <c:ptCount val="36"/>
                <c:pt idx="0">
                  <c:v>3.0384548570000001</c:v>
                </c:pt>
                <c:pt idx="1">
                  <c:v>3.027781745</c:v>
                </c:pt>
                <c:pt idx="2">
                  <c:v>2.9748965520000001</c:v>
                </c:pt>
                <c:pt idx="3">
                  <c:v>3.0214111320000003</c:v>
                </c:pt>
                <c:pt idx="4">
                  <c:v>3.0145631100000005</c:v>
                </c:pt>
                <c:pt idx="5">
                  <c:v>3.07012149</c:v>
                </c:pt>
                <c:pt idx="6">
                  <c:v>3.1105189049999993</c:v>
                </c:pt>
                <c:pt idx="7">
                  <c:v>3.1426062090000006</c:v>
                </c:pt>
                <c:pt idx="8">
                  <c:v>3.1715387119999994</c:v>
                </c:pt>
                <c:pt idx="9">
                  <c:v>3.1853509670000002</c:v>
                </c:pt>
                <c:pt idx="10">
                  <c:v>3.1958967650000001</c:v>
                </c:pt>
                <c:pt idx="11">
                  <c:v>3.219471108</c:v>
                </c:pt>
                <c:pt idx="12">
                  <c:v>3.2456655810000004</c:v>
                </c:pt>
                <c:pt idx="13">
                  <c:v>3.2747843629999998</c:v>
                </c:pt>
                <c:pt idx="14">
                  <c:v>3.3003286599999999</c:v>
                </c:pt>
                <c:pt idx="15">
                  <c:v>3.335530609000001</c:v>
                </c:pt>
                <c:pt idx="16">
                  <c:v>3.3701828840000001</c:v>
                </c:pt>
                <c:pt idx="17">
                  <c:v>3.4008351590000001</c:v>
                </c:pt>
                <c:pt idx="18">
                  <c:v>3.4291924050000002</c:v>
                </c:pt>
                <c:pt idx="19">
                  <c:v>3.4637698219999997</c:v>
                </c:pt>
                <c:pt idx="20">
                  <c:v>3.5021193150000003</c:v>
                </c:pt>
                <c:pt idx="21">
                  <c:v>3.5316274109999997</c:v>
                </c:pt>
                <c:pt idx="22">
                  <c:v>3.562101196</c:v>
                </c:pt>
                <c:pt idx="23">
                  <c:v>3.5938696150000009</c:v>
                </c:pt>
                <c:pt idx="24">
                  <c:v>3.625656845</c:v>
                </c:pt>
                <c:pt idx="25">
                  <c:v>3.6646237930000001</c:v>
                </c:pt>
                <c:pt idx="26">
                  <c:v>3.7083426820000005</c:v>
                </c:pt>
                <c:pt idx="27">
                  <c:v>3.7459805600000005</c:v>
                </c:pt>
                <c:pt idx="28">
                  <c:v>3.781328727</c:v>
                </c:pt>
                <c:pt idx="29">
                  <c:v>3.8192516929999996</c:v>
                </c:pt>
                <c:pt idx="30">
                  <c:v>3.8552234419999998</c:v>
                </c:pt>
                <c:pt idx="31">
                  <c:v>3.8870499730000003</c:v>
                </c:pt>
                <c:pt idx="32">
                  <c:v>3.9189025430000002</c:v>
                </c:pt>
                <c:pt idx="33">
                  <c:v>3.9415444329999989</c:v>
                </c:pt>
                <c:pt idx="34">
                  <c:v>3.9641844489999993</c:v>
                </c:pt>
                <c:pt idx="35">
                  <c:v>3.9954839940000002</c:v>
                </c:pt>
              </c:numCache>
            </c:numRef>
          </c:val>
        </c:ser>
        <c:ser>
          <c:idx val="1"/>
          <c:order val="3"/>
          <c:tx>
            <c:strRef>
              <c:f>'Consumption-details'!$C$23</c:f>
              <c:strCache>
                <c:ptCount val="1"/>
                <c:pt idx="0">
                  <c:v>Bulk Chemicals H&amp;P</c:v>
                </c:pt>
              </c:strCache>
            </c:strRef>
          </c:tx>
          <c:spPr>
            <a:solidFill>
              <a:schemeClr val="accent2"/>
            </a:solidFill>
            <a:ln>
              <a:noFill/>
            </a:ln>
            <a:effectLst/>
          </c:spPr>
          <c:cat>
            <c:numRef>
              <c:f>'Consumption-details'!$S$21:$BB$21</c:f>
              <c:numCache>
                <c:formatCode>General</c:formatCode>
                <c:ptCount val="36"/>
                <c:pt idx="5">
                  <c:v>2020</c:v>
                </c:pt>
                <c:pt idx="15">
                  <c:v>2030</c:v>
                </c:pt>
                <c:pt idx="25">
                  <c:v>2040</c:v>
                </c:pt>
                <c:pt idx="35">
                  <c:v>2050</c:v>
                </c:pt>
              </c:numCache>
            </c:numRef>
          </c:cat>
          <c:val>
            <c:numRef>
              <c:f>'Consumption-details'!$S$23:$BB$23</c:f>
              <c:numCache>
                <c:formatCode>#,##0_);\(#,##0\)</c:formatCode>
                <c:ptCount val="36"/>
                <c:pt idx="0">
                  <c:v>3.1043215329999998</c:v>
                </c:pt>
                <c:pt idx="1">
                  <c:v>3.0656721189999998</c:v>
                </c:pt>
                <c:pt idx="2">
                  <c:v>3.1675954590000002</c:v>
                </c:pt>
                <c:pt idx="3">
                  <c:v>3.3611621089999999</c:v>
                </c:pt>
                <c:pt idx="4">
                  <c:v>3.5231550290000002</c:v>
                </c:pt>
                <c:pt idx="5">
                  <c:v>3.6999760740000003</c:v>
                </c:pt>
                <c:pt idx="6">
                  <c:v>3.8051931150000002</c:v>
                </c:pt>
                <c:pt idx="7">
                  <c:v>3.8855134280000003</c:v>
                </c:pt>
                <c:pt idx="8">
                  <c:v>3.9737707520000001</c:v>
                </c:pt>
                <c:pt idx="9">
                  <c:v>4.0610207520000001</c:v>
                </c:pt>
                <c:pt idx="10">
                  <c:v>4.0890996089999998</c:v>
                </c:pt>
                <c:pt idx="11">
                  <c:v>4.1150395509999997</c:v>
                </c:pt>
                <c:pt idx="12">
                  <c:v>4.1545131840000007</c:v>
                </c:pt>
                <c:pt idx="13">
                  <c:v>4.2108105470000003</c:v>
                </c:pt>
                <c:pt idx="14">
                  <c:v>4.2538222660000002</c:v>
                </c:pt>
                <c:pt idx="15">
                  <c:v>4.2891328120000001</c:v>
                </c:pt>
                <c:pt idx="16">
                  <c:v>4.3213496090000003</c:v>
                </c:pt>
                <c:pt idx="17">
                  <c:v>4.3337084959999999</c:v>
                </c:pt>
                <c:pt idx="18">
                  <c:v>4.3680532229999995</c:v>
                </c:pt>
                <c:pt idx="19">
                  <c:v>4.3766801759999998</c:v>
                </c:pt>
                <c:pt idx="20">
                  <c:v>4.3855029299999995</c:v>
                </c:pt>
                <c:pt idx="21">
                  <c:v>4.3933793950000002</c:v>
                </c:pt>
                <c:pt idx="22">
                  <c:v>4.4243232420000007</c:v>
                </c:pt>
                <c:pt idx="23">
                  <c:v>4.4647094730000001</c:v>
                </c:pt>
                <c:pt idx="24">
                  <c:v>4.475625</c:v>
                </c:pt>
                <c:pt idx="25">
                  <c:v>4.4817446289999996</c:v>
                </c:pt>
                <c:pt idx="26">
                  <c:v>4.4964418950000002</c:v>
                </c:pt>
                <c:pt idx="27">
                  <c:v>4.4939506840000005</c:v>
                </c:pt>
                <c:pt idx="28">
                  <c:v>4.4977119140000008</c:v>
                </c:pt>
                <c:pt idx="29">
                  <c:v>4.5016015619999994</c:v>
                </c:pt>
                <c:pt idx="30">
                  <c:v>4.5081030269999998</c:v>
                </c:pt>
                <c:pt idx="31">
                  <c:v>4.5074243159999998</c:v>
                </c:pt>
                <c:pt idx="32">
                  <c:v>4.5166166990000001</c:v>
                </c:pt>
                <c:pt idx="33">
                  <c:v>4.5253398440000003</c:v>
                </c:pt>
                <c:pt idx="34">
                  <c:v>4.5344111329999999</c:v>
                </c:pt>
                <c:pt idx="35">
                  <c:v>4.5535507810000002</c:v>
                </c:pt>
              </c:numCache>
            </c:numRef>
          </c:val>
        </c:ser>
        <c:ser>
          <c:idx val="2"/>
          <c:order val="4"/>
          <c:tx>
            <c:strRef>
              <c:f>'Consumption-details'!$C$24</c:f>
              <c:strCache>
                <c:ptCount val="1"/>
                <c:pt idx="0">
                  <c:v>Bulk Chemicals Feedstocks</c:v>
                </c:pt>
              </c:strCache>
            </c:strRef>
          </c:tx>
          <c:spPr>
            <a:solidFill>
              <a:schemeClr val="accent2">
                <a:lumMod val="50000"/>
              </a:schemeClr>
            </a:solidFill>
            <a:ln>
              <a:noFill/>
            </a:ln>
            <a:effectLst/>
          </c:spPr>
          <c:cat>
            <c:numRef>
              <c:f>'Consumption-details'!$S$21:$BB$21</c:f>
              <c:numCache>
                <c:formatCode>General</c:formatCode>
                <c:ptCount val="36"/>
                <c:pt idx="5">
                  <c:v>2020</c:v>
                </c:pt>
                <c:pt idx="15">
                  <c:v>2030</c:v>
                </c:pt>
                <c:pt idx="25">
                  <c:v>2040</c:v>
                </c:pt>
                <c:pt idx="35">
                  <c:v>2050</c:v>
                </c:pt>
              </c:numCache>
            </c:numRef>
          </c:cat>
          <c:val>
            <c:numRef>
              <c:f>'Consumption-details'!$S$24:$BB$24</c:f>
              <c:numCache>
                <c:formatCode>#,##0_);\(#,##0\)</c:formatCode>
                <c:ptCount val="36"/>
                <c:pt idx="0">
                  <c:v>3.5628979490000003</c:v>
                </c:pt>
                <c:pt idx="1">
                  <c:v>3.6133999020000003</c:v>
                </c:pt>
                <c:pt idx="2">
                  <c:v>3.887800049</c:v>
                </c:pt>
                <c:pt idx="3">
                  <c:v>4.202900391</c:v>
                </c:pt>
                <c:pt idx="4">
                  <c:v>4.5287187500000003</c:v>
                </c:pt>
                <c:pt idx="5">
                  <c:v>4.7460136720000001</c:v>
                </c:pt>
                <c:pt idx="6">
                  <c:v>4.8940825199999995</c:v>
                </c:pt>
                <c:pt idx="7">
                  <c:v>5.0337343749999999</c:v>
                </c:pt>
                <c:pt idx="8">
                  <c:v>5.2004785160000004</c:v>
                </c:pt>
                <c:pt idx="9">
                  <c:v>5.3851679690000003</c:v>
                </c:pt>
                <c:pt idx="10">
                  <c:v>5.4709921880000003</c:v>
                </c:pt>
                <c:pt idx="11">
                  <c:v>5.5330913090000005</c:v>
                </c:pt>
                <c:pt idx="12">
                  <c:v>5.6219936520000005</c:v>
                </c:pt>
                <c:pt idx="13">
                  <c:v>5.7346987299999999</c:v>
                </c:pt>
                <c:pt idx="14">
                  <c:v>5.8302553709999998</c:v>
                </c:pt>
                <c:pt idx="15">
                  <c:v>5.9105878910000005</c:v>
                </c:pt>
                <c:pt idx="16">
                  <c:v>5.9827539060000001</c:v>
                </c:pt>
                <c:pt idx="17">
                  <c:v>6.0300068359999992</c:v>
                </c:pt>
                <c:pt idx="18">
                  <c:v>6.0952749019999999</c:v>
                </c:pt>
                <c:pt idx="19">
                  <c:v>6.1156308589999995</c:v>
                </c:pt>
                <c:pt idx="20">
                  <c:v>6.1305380859999996</c:v>
                </c:pt>
                <c:pt idx="21">
                  <c:v>6.1598613279999999</c:v>
                </c:pt>
                <c:pt idx="22">
                  <c:v>6.2183852540000002</c:v>
                </c:pt>
                <c:pt idx="23">
                  <c:v>6.3138046880000003</c:v>
                </c:pt>
                <c:pt idx="24">
                  <c:v>6.3398417970000001</c:v>
                </c:pt>
                <c:pt idx="25">
                  <c:v>6.3458652339999997</c:v>
                </c:pt>
                <c:pt idx="26">
                  <c:v>6.3666264650000004</c:v>
                </c:pt>
                <c:pt idx="27">
                  <c:v>6.3554052730000006</c:v>
                </c:pt>
                <c:pt idx="28">
                  <c:v>6.3562617189999999</c:v>
                </c:pt>
                <c:pt idx="29">
                  <c:v>6.3596967769999999</c:v>
                </c:pt>
                <c:pt idx="30">
                  <c:v>6.3666694340000003</c:v>
                </c:pt>
                <c:pt idx="31">
                  <c:v>6.3621108400000006</c:v>
                </c:pt>
                <c:pt idx="32">
                  <c:v>6.3705576170000002</c:v>
                </c:pt>
                <c:pt idx="33">
                  <c:v>6.3773417969999997</c:v>
                </c:pt>
                <c:pt idx="34">
                  <c:v>6.379638184</c:v>
                </c:pt>
                <c:pt idx="35">
                  <c:v>6.3915576170000001</c:v>
                </c:pt>
              </c:numCache>
            </c:numRef>
          </c:val>
        </c:ser>
        <c:ser>
          <c:idx val="5"/>
          <c:order val="5"/>
          <c:tx>
            <c:strRef>
              <c:f>'Consumption-details'!$C$26</c:f>
              <c:strCache>
                <c:ptCount val="1"/>
                <c:pt idx="0">
                  <c:v>Nonmanufacturing</c:v>
                </c:pt>
              </c:strCache>
            </c:strRef>
          </c:tx>
          <c:spPr>
            <a:solidFill>
              <a:schemeClr val="accent5">
                <a:lumMod val="60000"/>
                <a:lumOff val="40000"/>
              </a:schemeClr>
            </a:solidFill>
            <a:ln>
              <a:noFill/>
            </a:ln>
            <a:effectLst/>
          </c:spPr>
          <c:cat>
            <c:numRef>
              <c:f>'Consumption-details'!$S$21:$BB$21</c:f>
              <c:numCache>
                <c:formatCode>General</c:formatCode>
                <c:ptCount val="36"/>
                <c:pt idx="5">
                  <c:v>2020</c:v>
                </c:pt>
                <c:pt idx="15">
                  <c:v>2030</c:v>
                </c:pt>
                <c:pt idx="25">
                  <c:v>2040</c:v>
                </c:pt>
                <c:pt idx="35">
                  <c:v>2050</c:v>
                </c:pt>
              </c:numCache>
            </c:numRef>
          </c:cat>
          <c:val>
            <c:numRef>
              <c:f>'Consumption-details'!$S$26:$BB$26</c:f>
              <c:numCache>
                <c:formatCode>#,##0_);\(#,##0\)</c:formatCode>
                <c:ptCount val="36"/>
                <c:pt idx="0">
                  <c:v>5.7409379889999999</c:v>
                </c:pt>
                <c:pt idx="1">
                  <c:v>5.5888804290000005</c:v>
                </c:pt>
                <c:pt idx="2">
                  <c:v>5.6415148929999992</c:v>
                </c:pt>
                <c:pt idx="3">
                  <c:v>5.9659263610000002</c:v>
                </c:pt>
                <c:pt idx="4">
                  <c:v>6.1096244660000005</c:v>
                </c:pt>
                <c:pt idx="5">
                  <c:v>6.3310003350000006</c:v>
                </c:pt>
                <c:pt idx="6">
                  <c:v>6.4268146669999995</c:v>
                </c:pt>
                <c:pt idx="7">
                  <c:v>6.526390869000001</c:v>
                </c:pt>
                <c:pt idx="8">
                  <c:v>6.6469646610000002</c:v>
                </c:pt>
                <c:pt idx="9">
                  <c:v>6.7771654679999997</c:v>
                </c:pt>
                <c:pt idx="10">
                  <c:v>6.8742237549999992</c:v>
                </c:pt>
                <c:pt idx="11">
                  <c:v>6.9708668829999993</c:v>
                </c:pt>
                <c:pt idx="12">
                  <c:v>7.0568134769999995</c:v>
                </c:pt>
                <c:pt idx="13">
                  <c:v>7.1358199469999999</c:v>
                </c:pt>
                <c:pt idx="14">
                  <c:v>7.1860606090000001</c:v>
                </c:pt>
                <c:pt idx="15">
                  <c:v>7.2338106079999998</c:v>
                </c:pt>
                <c:pt idx="16">
                  <c:v>7.2852687380000001</c:v>
                </c:pt>
                <c:pt idx="17">
                  <c:v>7.3220369269999992</c:v>
                </c:pt>
                <c:pt idx="18">
                  <c:v>7.3528418579999997</c:v>
                </c:pt>
                <c:pt idx="19">
                  <c:v>7.4053972790000007</c:v>
                </c:pt>
                <c:pt idx="20">
                  <c:v>7.4520120240000001</c:v>
                </c:pt>
                <c:pt idx="21">
                  <c:v>7.5043512570000006</c:v>
                </c:pt>
                <c:pt idx="22">
                  <c:v>7.5709788219999998</c:v>
                </c:pt>
                <c:pt idx="23">
                  <c:v>7.6191990360000004</c:v>
                </c:pt>
                <c:pt idx="24">
                  <c:v>7.6768156139999997</c:v>
                </c:pt>
                <c:pt idx="25">
                  <c:v>7.7527625120000003</c:v>
                </c:pt>
                <c:pt idx="26">
                  <c:v>7.8151817020000003</c:v>
                </c:pt>
                <c:pt idx="27">
                  <c:v>7.8747788700000001</c:v>
                </c:pt>
                <c:pt idx="28">
                  <c:v>7.9373500380000008</c:v>
                </c:pt>
                <c:pt idx="29">
                  <c:v>7.9966389770000008</c:v>
                </c:pt>
                <c:pt idx="30">
                  <c:v>8.0461364140000011</c:v>
                </c:pt>
                <c:pt idx="31">
                  <c:v>8.1074155890000004</c:v>
                </c:pt>
                <c:pt idx="32">
                  <c:v>8.1778612670000008</c:v>
                </c:pt>
                <c:pt idx="33">
                  <c:v>8.2440449820000001</c:v>
                </c:pt>
                <c:pt idx="34">
                  <c:v>8.3050171509999995</c:v>
                </c:pt>
                <c:pt idx="35">
                  <c:v>8.3745338750000009</c:v>
                </c:pt>
              </c:numCache>
            </c:numRef>
          </c:val>
        </c:ser>
        <c:dLbls>
          <c:showLegendKey val="0"/>
          <c:showVal val="0"/>
          <c:showCatName val="0"/>
          <c:showSerName val="0"/>
          <c:showPercent val="0"/>
          <c:showBubbleSize val="0"/>
        </c:dLbls>
        <c:axId val="274626192"/>
        <c:axId val="274626752"/>
      </c:areaChart>
      <c:catAx>
        <c:axId val="27462619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74626752"/>
        <c:crosses val="autoZero"/>
        <c:auto val="1"/>
        <c:lblAlgn val="ctr"/>
        <c:lblOffset val="100"/>
        <c:tickLblSkip val="5"/>
        <c:tickMarkSkip val="5"/>
        <c:noMultiLvlLbl val="0"/>
      </c:catAx>
      <c:valAx>
        <c:axId val="274626752"/>
        <c:scaling>
          <c:orientation val="minMax"/>
        </c:scaling>
        <c:delete val="0"/>
        <c:axPos val="l"/>
        <c:majorGridlines>
          <c:spPr>
            <a:ln w="9525" cap="flat" cmpd="sng" algn="ctr">
              <a:solidFill>
                <a:schemeClr val="tx1">
                  <a:lumMod val="15000"/>
                  <a:lumOff val="85000"/>
                </a:schemeClr>
              </a:solidFill>
              <a:round/>
            </a:ln>
            <a:effectLst/>
          </c:spPr>
        </c:majorGridlines>
        <c:numFmt formatCode="#,##0_);\(#,##0\)" sourceLinked="1"/>
        <c:majorTickMark val="none"/>
        <c:minorTickMark val="none"/>
        <c:tickLblPos val="low"/>
        <c:spPr>
          <a:noFill/>
          <a:ln w="22225">
            <a:solidFill>
              <a:srgbClr val="FFFFFF">
                <a:lumMod val="65000"/>
              </a:srgbClr>
            </a:solidFill>
            <a:prstDash val="lgDash"/>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74626192"/>
        <c:crossesAt val="3"/>
        <c:crossBetween val="midCat"/>
        <c:majorUnit val="5"/>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9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rtl="0">
              <a:defRPr sz="1400" b="0"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1400" b="1" dirty="0"/>
              <a:t>Industrial subsector energy intensity</a:t>
            </a:r>
          </a:p>
          <a:p>
            <a:pPr algn="l" rtl="0">
              <a:defRPr sz="1400"/>
            </a:pPr>
            <a:r>
              <a:rPr lang="en-US" sz="1400" dirty="0"/>
              <a:t>trillion </a:t>
            </a:r>
            <a:r>
              <a:rPr lang="en-US" sz="1400" dirty="0" smtClean="0"/>
              <a:t>British</a:t>
            </a:r>
            <a:r>
              <a:rPr lang="en-US" sz="1400" baseline="0" dirty="0" smtClean="0"/>
              <a:t> thermal </a:t>
            </a:r>
            <a:r>
              <a:rPr lang="en-US" sz="1400" dirty="0" smtClean="0"/>
              <a:t>units </a:t>
            </a:r>
            <a:r>
              <a:rPr lang="en-US" sz="1400" dirty="0"/>
              <a:t>per </a:t>
            </a:r>
            <a:endParaRPr lang="en-US" sz="1400" dirty="0" smtClean="0"/>
          </a:p>
          <a:p>
            <a:pPr algn="l" rtl="0">
              <a:defRPr sz="1400"/>
            </a:pPr>
            <a:r>
              <a:rPr lang="en-US" sz="1400" dirty="0" smtClean="0"/>
              <a:t>billion </a:t>
            </a:r>
            <a:r>
              <a:rPr lang="en-US" sz="1400" dirty="0"/>
              <a:t>2009$ of shipments</a:t>
            </a:r>
          </a:p>
          <a:p>
            <a:pPr algn="l" rtl="0">
              <a:defRPr sz="1400"/>
            </a:pPr>
            <a:endParaRPr lang="en-US" sz="1400" dirty="0"/>
          </a:p>
        </c:rich>
      </c:tx>
      <c:layout>
        <c:manualLayout>
          <c:xMode val="edge"/>
          <c:yMode val="edge"/>
          <c:x val="1.328896387951506E-3"/>
          <c:y val="1.4519539224263633E-3"/>
        </c:manualLayout>
      </c:layout>
      <c:overlay val="0"/>
      <c:spPr>
        <a:noFill/>
        <a:ln>
          <a:noFill/>
        </a:ln>
        <a:effectLst/>
      </c:spPr>
      <c:txPr>
        <a:bodyPr rot="0" spcFirstLastPara="1" vertOverflow="ellipsis" vert="horz" wrap="square" anchor="ctr" anchorCtr="1"/>
        <a:lstStyle/>
        <a:p>
          <a:pPr algn="l" rtl="0">
            <a:defRPr sz="1400" b="0"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9769721493146694"/>
          <c:y val="0.14384623797025373"/>
          <c:w val="0.77560604403616218"/>
          <c:h val="0.7715846456692913"/>
        </c:manualLayout>
      </c:layout>
      <c:barChart>
        <c:barDir val="bar"/>
        <c:grouping val="clustered"/>
        <c:varyColors val="0"/>
        <c:ser>
          <c:idx val="0"/>
          <c:order val="0"/>
          <c:tx>
            <c:strRef>
              <c:f>Intensity!$H$22</c:f>
              <c:strCache>
                <c:ptCount val="1"/>
                <c:pt idx="0">
                  <c:v>2050</c:v>
                </c:pt>
              </c:strCache>
            </c:strRef>
          </c:tx>
          <c:spPr>
            <a:solidFill>
              <a:schemeClr val="accent1"/>
            </a:solidFill>
            <a:ln>
              <a:noFill/>
            </a:ln>
            <a:effectLst/>
          </c:spPr>
          <c:invertIfNegative val="0"/>
          <c:cat>
            <c:strRef>
              <c:f>Intensity!$F$23:$F$26</c:f>
              <c:strCache>
                <c:ptCount val="4"/>
                <c:pt idx="0">
                  <c:v>energy-intensive manufacturing</c:v>
                </c:pt>
                <c:pt idx="1">
                  <c:v>non-manufacturing</c:v>
                </c:pt>
                <c:pt idx="2">
                  <c:v>total manufacturing</c:v>
                </c:pt>
                <c:pt idx="3">
                  <c:v>total industry</c:v>
                </c:pt>
              </c:strCache>
            </c:strRef>
          </c:cat>
          <c:val>
            <c:numRef>
              <c:f>Intensity!$H$23:$H$26</c:f>
              <c:numCache>
                <c:formatCode>0.00</c:formatCode>
                <c:ptCount val="4"/>
                <c:pt idx="0">
                  <c:v>7.4501812618221539</c:v>
                </c:pt>
                <c:pt idx="1">
                  <c:v>2.5648516581082075</c:v>
                </c:pt>
                <c:pt idx="2">
                  <c:v>2.7647924203537224</c:v>
                </c:pt>
                <c:pt idx="3">
                  <c:v>2.7131018859686953</c:v>
                </c:pt>
              </c:numCache>
            </c:numRef>
          </c:val>
        </c:ser>
        <c:ser>
          <c:idx val="3"/>
          <c:order val="1"/>
          <c:tx>
            <c:strRef>
              <c:f>Intensity!$G$22</c:f>
              <c:strCache>
                <c:ptCount val="1"/>
                <c:pt idx="0">
                  <c:v>2017</c:v>
                </c:pt>
              </c:strCache>
            </c:strRef>
          </c:tx>
          <c:spPr>
            <a:solidFill>
              <a:schemeClr val="tx2"/>
            </a:solidFill>
            <a:ln>
              <a:solidFill>
                <a:schemeClr val="tx2"/>
              </a:solidFill>
            </a:ln>
            <a:effectLst/>
          </c:spPr>
          <c:invertIfNegative val="0"/>
          <c:cat>
            <c:strRef>
              <c:f>Intensity!$F$23:$F$26</c:f>
              <c:strCache>
                <c:ptCount val="4"/>
                <c:pt idx="0">
                  <c:v>energy-intensive manufacturing</c:v>
                </c:pt>
                <c:pt idx="1">
                  <c:v>non-manufacturing</c:v>
                </c:pt>
                <c:pt idx="2">
                  <c:v>total manufacturing</c:v>
                </c:pt>
                <c:pt idx="3">
                  <c:v>total industry</c:v>
                </c:pt>
              </c:strCache>
            </c:strRef>
          </c:cat>
          <c:val>
            <c:numRef>
              <c:f>Intensity!$G$23:$G$26</c:f>
              <c:numCache>
                <c:formatCode>0.00</c:formatCode>
                <c:ptCount val="4"/>
                <c:pt idx="0">
                  <c:v>8.2277854135477106</c:v>
                </c:pt>
                <c:pt idx="1">
                  <c:v>2.7779151747240016</c:v>
                </c:pt>
                <c:pt idx="2">
                  <c:v>3.5540812652935849</c:v>
                </c:pt>
                <c:pt idx="3">
                  <c:v>3.3419412147761287</c:v>
                </c:pt>
              </c:numCache>
            </c:numRef>
          </c:val>
        </c:ser>
        <c:dLbls>
          <c:showLegendKey val="0"/>
          <c:showVal val="0"/>
          <c:showCatName val="0"/>
          <c:showSerName val="0"/>
          <c:showPercent val="0"/>
          <c:showBubbleSize val="0"/>
        </c:dLbls>
        <c:gapWidth val="219"/>
        <c:axId val="274630672"/>
        <c:axId val="274628432"/>
      </c:barChart>
      <c:catAx>
        <c:axId val="2746306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28432"/>
        <c:crosses val="autoZero"/>
        <c:auto val="1"/>
        <c:lblAlgn val="ctr"/>
        <c:lblOffset val="100"/>
        <c:noMultiLvlLbl val="0"/>
      </c:catAx>
      <c:valAx>
        <c:axId val="274628432"/>
        <c:scaling>
          <c:orientation val="minMax"/>
          <c:max val="9"/>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30672"/>
        <c:crosses val="autoZero"/>
        <c:crossBetween val="between"/>
        <c:majorUnit val="1"/>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9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1400" b="1" dirty="0" smtClean="0"/>
              <a:t>Energy-intensive </a:t>
            </a:r>
            <a:r>
              <a:rPr lang="en-US" sz="1400" b="1" dirty="0"/>
              <a:t>industries</a:t>
            </a:r>
          </a:p>
          <a:p>
            <a:pPr algn="l">
              <a:defRPr sz="1400"/>
            </a:pPr>
            <a:r>
              <a:rPr lang="en-US" sz="1400" dirty="0"/>
              <a:t>trillion </a:t>
            </a:r>
            <a:r>
              <a:rPr lang="en-US" sz="1400" dirty="0" smtClean="0"/>
              <a:t>British thermal units </a:t>
            </a:r>
          </a:p>
          <a:p>
            <a:pPr algn="l">
              <a:defRPr sz="1400"/>
            </a:pPr>
            <a:r>
              <a:rPr lang="en-US" sz="1400" dirty="0" smtClean="0"/>
              <a:t>per </a:t>
            </a:r>
            <a:r>
              <a:rPr lang="en-US" sz="1400" dirty="0"/>
              <a:t>billion 2009$ of shipments</a:t>
            </a:r>
          </a:p>
        </c:rich>
      </c:tx>
      <c:layout>
        <c:manualLayout>
          <c:xMode val="edge"/>
          <c:yMode val="edge"/>
          <c:x val="2.9152605924259468E-4"/>
          <c:y val="0"/>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41748019316610946"/>
          <c:y val="0.15801001906463494"/>
          <c:w val="0.53884940716517149"/>
          <c:h val="0.75742089022626835"/>
        </c:manualLayout>
      </c:layout>
      <c:barChart>
        <c:barDir val="bar"/>
        <c:grouping val="clustered"/>
        <c:varyColors val="0"/>
        <c:ser>
          <c:idx val="3"/>
          <c:order val="0"/>
          <c:tx>
            <c:strRef>
              <c:f>Intensity!$N$22</c:f>
              <c:strCache>
                <c:ptCount val="1"/>
                <c:pt idx="0">
                  <c:v>2050</c:v>
                </c:pt>
              </c:strCache>
            </c:strRef>
          </c:tx>
          <c:spPr>
            <a:solidFill>
              <a:srgbClr val="675005">
                <a:lumMod val="60000"/>
                <a:lumOff val="40000"/>
              </a:srgbClr>
            </a:solidFill>
            <a:ln>
              <a:noFill/>
            </a:ln>
            <a:effectLst/>
          </c:spPr>
          <c:invertIfNegative val="0"/>
          <c:cat>
            <c:strRef>
              <c:f>Intensity!$L$23:$L$31</c:f>
              <c:strCache>
                <c:ptCount val="9"/>
                <c:pt idx="0">
                  <c:v>food</c:v>
                </c:pt>
                <c:pt idx="1">
                  <c:v>aluminum</c:v>
                </c:pt>
                <c:pt idx="2">
                  <c:v>glass</c:v>
                </c:pt>
                <c:pt idx="3">
                  <c:v>bulk chemicals heat and power</c:v>
                </c:pt>
                <c:pt idx="4">
                  <c:v>bulk chemical feedstock</c:v>
                </c:pt>
                <c:pt idx="5">
                  <c:v>paper</c:v>
                </c:pt>
                <c:pt idx="6">
                  <c:v>refining</c:v>
                </c:pt>
                <c:pt idx="7">
                  <c:v>iron &amp; steel</c:v>
                </c:pt>
                <c:pt idx="8">
                  <c:v>cement &amp; lime</c:v>
                </c:pt>
              </c:strCache>
            </c:strRef>
          </c:cat>
          <c:val>
            <c:numRef>
              <c:f>Intensity!$N$23:$N$31</c:f>
              <c:numCache>
                <c:formatCode>0.00</c:formatCode>
                <c:ptCount val="9"/>
                <c:pt idx="0">
                  <c:v>1.5227317541649112</c:v>
                </c:pt>
                <c:pt idx="1">
                  <c:v>5.0755398616337857</c:v>
                </c:pt>
                <c:pt idx="2">
                  <c:v>4.0424383473871615</c:v>
                </c:pt>
                <c:pt idx="3">
                  <c:v>6.3990810724133746</c:v>
                </c:pt>
                <c:pt idx="4">
                  <c:v>8.9820224561550219</c:v>
                </c:pt>
                <c:pt idx="5">
                  <c:v>9.7725755473963183</c:v>
                </c:pt>
                <c:pt idx="6">
                  <c:v>9.5032197412249193</c:v>
                </c:pt>
                <c:pt idx="7">
                  <c:v>10.034037747346995</c:v>
                </c:pt>
                <c:pt idx="8">
                  <c:v>22.130028416911557</c:v>
                </c:pt>
              </c:numCache>
            </c:numRef>
          </c:val>
        </c:ser>
        <c:ser>
          <c:idx val="0"/>
          <c:order val="1"/>
          <c:tx>
            <c:strRef>
              <c:f>Intensity!$M$22</c:f>
              <c:strCache>
                <c:ptCount val="1"/>
                <c:pt idx="0">
                  <c:v>2017</c:v>
                </c:pt>
              </c:strCache>
            </c:strRef>
          </c:tx>
          <c:spPr>
            <a:solidFill>
              <a:srgbClr val="FFC000">
                <a:lumMod val="50000"/>
              </a:srgbClr>
            </a:solidFill>
            <a:ln>
              <a:noFill/>
            </a:ln>
            <a:effectLst/>
          </c:spPr>
          <c:invertIfNegative val="0"/>
          <c:cat>
            <c:strRef>
              <c:f>Intensity!$L$23:$L$31</c:f>
              <c:strCache>
                <c:ptCount val="9"/>
                <c:pt idx="0">
                  <c:v>food</c:v>
                </c:pt>
                <c:pt idx="1">
                  <c:v>aluminum</c:v>
                </c:pt>
                <c:pt idx="2">
                  <c:v>glass</c:v>
                </c:pt>
                <c:pt idx="3">
                  <c:v>bulk chemicals heat and power</c:v>
                </c:pt>
                <c:pt idx="4">
                  <c:v>bulk chemical feedstock</c:v>
                </c:pt>
                <c:pt idx="5">
                  <c:v>paper</c:v>
                </c:pt>
                <c:pt idx="6">
                  <c:v>refining</c:v>
                </c:pt>
                <c:pt idx="7">
                  <c:v>iron &amp; steel</c:v>
                </c:pt>
                <c:pt idx="8">
                  <c:v>cement &amp; lime</c:v>
                </c:pt>
              </c:strCache>
            </c:strRef>
          </c:cat>
          <c:val>
            <c:numRef>
              <c:f>Intensity!$M$23:$M$31</c:f>
              <c:numCache>
                <c:formatCode>0.00</c:formatCode>
                <c:ptCount val="9"/>
                <c:pt idx="0">
                  <c:v>1.6161090533313951</c:v>
                </c:pt>
                <c:pt idx="1">
                  <c:v>5.605402129960205</c:v>
                </c:pt>
                <c:pt idx="2">
                  <c:v>6.7683501902929928</c:v>
                </c:pt>
                <c:pt idx="3">
                  <c:v>7.6049385465176984</c:v>
                </c:pt>
                <c:pt idx="4">
                  <c:v>9.3340455990953899</c:v>
                </c:pt>
                <c:pt idx="5">
                  <c:v>8.8062958306609911</c:v>
                </c:pt>
                <c:pt idx="6">
                  <c:v>9.4813321688297449</c:v>
                </c:pt>
                <c:pt idx="7">
                  <c:v>11.216241042615248</c:v>
                </c:pt>
                <c:pt idx="8">
                  <c:v>29.26372989653078</c:v>
                </c:pt>
              </c:numCache>
            </c:numRef>
          </c:val>
        </c:ser>
        <c:dLbls>
          <c:showLegendKey val="0"/>
          <c:showVal val="0"/>
          <c:showCatName val="0"/>
          <c:showSerName val="0"/>
          <c:showPercent val="0"/>
          <c:showBubbleSize val="0"/>
        </c:dLbls>
        <c:gapWidth val="219"/>
        <c:axId val="274633472"/>
        <c:axId val="274634032"/>
      </c:barChart>
      <c:catAx>
        <c:axId val="2746334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wrap="square" anchor="ctr" anchorCtr="0"/>
          <a:lstStyle/>
          <a:p>
            <a:pPr>
              <a:defRPr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34032"/>
        <c:crosses val="autoZero"/>
        <c:auto val="1"/>
        <c:lblAlgn val="r"/>
        <c:lblOffset val="100"/>
        <c:noMultiLvlLbl val="0"/>
      </c:catAx>
      <c:valAx>
        <c:axId val="274634032"/>
        <c:scaling>
          <c:orientation val="minMax"/>
          <c:max val="30"/>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33472"/>
        <c:crosses val="autoZero"/>
        <c:crossBetween val="between"/>
        <c:majorUnit val="6"/>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9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15337583962097"/>
          <c:y val="0.20724496207780918"/>
          <c:w val="0.7196012447399992"/>
          <c:h val="0.68904092995873101"/>
        </c:manualLayout>
      </c:layout>
      <c:areaChart>
        <c:grouping val="stacked"/>
        <c:varyColors val="0"/>
        <c:ser>
          <c:idx val="4"/>
          <c:order val="0"/>
          <c:spPr>
            <a:solidFill>
              <a:schemeClr val="accent3"/>
            </a:solidFill>
            <a:ln>
              <a:noFill/>
            </a:ln>
            <a:effectLst/>
          </c:spPr>
          <c:cat>
            <c:numRef>
              <c:f>CHP!$F$2:$AO$2</c:f>
              <c:numCache>
                <c:formatCode>General</c:formatCode>
                <c:ptCount val="36"/>
                <c:pt idx="5">
                  <c:v>2020</c:v>
                </c:pt>
                <c:pt idx="15">
                  <c:v>2030</c:v>
                </c:pt>
                <c:pt idx="25">
                  <c:v>2040</c:v>
                </c:pt>
                <c:pt idx="35">
                  <c:v>2050</c:v>
                </c:pt>
              </c:numCache>
            </c:numRef>
          </c:cat>
          <c:val>
            <c:numRef>
              <c:f>CHP!$F$28:$AO$28</c:f>
              <c:numCache>
                <c:formatCode>General</c:formatCode>
                <c:ptCount val="36"/>
                <c:pt idx="0">
                  <c:v>24.091998999999998</c:v>
                </c:pt>
                <c:pt idx="1">
                  <c:v>23.852947000000004</c:v>
                </c:pt>
                <c:pt idx="2">
                  <c:v>25.100473000000001</c:v>
                </c:pt>
                <c:pt idx="3">
                  <c:v>23.889303000000002</c:v>
                </c:pt>
                <c:pt idx="4">
                  <c:v>23.975340000000003</c:v>
                </c:pt>
                <c:pt idx="5">
                  <c:v>24.160890000000002</c:v>
                </c:pt>
                <c:pt idx="6">
                  <c:v>24.391937000000002</c:v>
                </c:pt>
                <c:pt idx="7">
                  <c:v>24.580675000000003</c:v>
                </c:pt>
                <c:pt idx="8">
                  <c:v>24.705246000000002</c:v>
                </c:pt>
                <c:pt idx="9">
                  <c:v>24.798387000000002</c:v>
                </c:pt>
                <c:pt idx="10">
                  <c:v>24.809688000000001</c:v>
                </c:pt>
                <c:pt idx="11">
                  <c:v>24.845173000000003</c:v>
                </c:pt>
                <c:pt idx="12">
                  <c:v>24.876226000000003</c:v>
                </c:pt>
                <c:pt idx="13">
                  <c:v>24.828382000000001</c:v>
                </c:pt>
                <c:pt idx="14">
                  <c:v>24.707565000000002</c:v>
                </c:pt>
                <c:pt idx="15">
                  <c:v>24.502962000000004</c:v>
                </c:pt>
                <c:pt idx="16">
                  <c:v>24.307192000000001</c:v>
                </c:pt>
                <c:pt idx="17">
                  <c:v>24.212293000000003</c:v>
                </c:pt>
                <c:pt idx="18">
                  <c:v>24.179924000000003</c:v>
                </c:pt>
                <c:pt idx="19">
                  <c:v>24.228670000000001</c:v>
                </c:pt>
                <c:pt idx="20">
                  <c:v>24.352899000000001</c:v>
                </c:pt>
                <c:pt idx="21">
                  <c:v>24.586946000000001</c:v>
                </c:pt>
                <c:pt idx="22">
                  <c:v>24.753969000000001</c:v>
                </c:pt>
                <c:pt idx="23">
                  <c:v>24.959861000000004</c:v>
                </c:pt>
                <c:pt idx="24">
                  <c:v>25.222969000000003</c:v>
                </c:pt>
                <c:pt idx="25">
                  <c:v>25.471912000000003</c:v>
                </c:pt>
                <c:pt idx="26">
                  <c:v>25.752647000000003</c:v>
                </c:pt>
                <c:pt idx="27">
                  <c:v>25.983619000000001</c:v>
                </c:pt>
                <c:pt idx="28">
                  <c:v>26.217382000000001</c:v>
                </c:pt>
                <c:pt idx="29">
                  <c:v>26.415632000000002</c:v>
                </c:pt>
                <c:pt idx="30">
                  <c:v>26.602714000000002</c:v>
                </c:pt>
                <c:pt idx="31">
                  <c:v>26.764713000000004</c:v>
                </c:pt>
                <c:pt idx="32">
                  <c:v>26.982156000000003</c:v>
                </c:pt>
                <c:pt idx="33">
                  <c:v>27.188129000000004</c:v>
                </c:pt>
                <c:pt idx="34">
                  <c:v>27.391391000000002</c:v>
                </c:pt>
                <c:pt idx="35">
                  <c:v>27.613147000000001</c:v>
                </c:pt>
              </c:numCache>
            </c:numRef>
          </c:val>
        </c:ser>
        <c:ser>
          <c:idx val="1"/>
          <c:order val="1"/>
          <c:spPr>
            <a:solidFill>
              <a:schemeClr val="tx1"/>
            </a:solidFill>
            <a:ln>
              <a:noFill/>
            </a:ln>
            <a:effectLst/>
          </c:spPr>
          <c:cat>
            <c:numRef>
              <c:f>CHP!$F$2:$AO$2</c:f>
              <c:numCache>
                <c:formatCode>General</c:formatCode>
                <c:ptCount val="36"/>
                <c:pt idx="5">
                  <c:v>2020</c:v>
                </c:pt>
                <c:pt idx="15">
                  <c:v>2030</c:v>
                </c:pt>
                <c:pt idx="25">
                  <c:v>2040</c:v>
                </c:pt>
                <c:pt idx="35">
                  <c:v>2050</c:v>
                </c:pt>
              </c:numCache>
            </c:numRef>
          </c:cat>
          <c:val>
            <c:numRef>
              <c:f>CHP!$F$25:$AO$25</c:f>
              <c:numCache>
                <c:formatCode>General</c:formatCode>
                <c:ptCount val="36"/>
                <c:pt idx="0">
                  <c:v>12.894159999999999</c:v>
                </c:pt>
                <c:pt idx="1">
                  <c:v>11.276432000000002</c:v>
                </c:pt>
                <c:pt idx="2">
                  <c:v>11.637213000000001</c:v>
                </c:pt>
                <c:pt idx="3">
                  <c:v>11.105147000000001</c:v>
                </c:pt>
                <c:pt idx="4">
                  <c:v>11.034629000000001</c:v>
                </c:pt>
                <c:pt idx="5">
                  <c:v>11.061363000000002</c:v>
                </c:pt>
                <c:pt idx="6">
                  <c:v>10.979151000000002</c:v>
                </c:pt>
                <c:pt idx="7">
                  <c:v>10.860038000000001</c:v>
                </c:pt>
                <c:pt idx="8">
                  <c:v>10.766327000000002</c:v>
                </c:pt>
                <c:pt idx="9">
                  <c:v>10.713991000000002</c:v>
                </c:pt>
                <c:pt idx="10">
                  <c:v>10.639864000000001</c:v>
                </c:pt>
                <c:pt idx="11">
                  <c:v>10.568323000000001</c:v>
                </c:pt>
                <c:pt idx="12">
                  <c:v>10.503715000000001</c:v>
                </c:pt>
                <c:pt idx="13">
                  <c:v>10.439145000000002</c:v>
                </c:pt>
                <c:pt idx="14">
                  <c:v>10.34679</c:v>
                </c:pt>
                <c:pt idx="15">
                  <c:v>10.299364000000002</c:v>
                </c:pt>
                <c:pt idx="16">
                  <c:v>10.255167000000002</c:v>
                </c:pt>
                <c:pt idx="17">
                  <c:v>10.195201000000003</c:v>
                </c:pt>
                <c:pt idx="18">
                  <c:v>10.140109000000001</c:v>
                </c:pt>
                <c:pt idx="19">
                  <c:v>10.080342</c:v>
                </c:pt>
                <c:pt idx="20">
                  <c:v>10.022584000000002</c:v>
                </c:pt>
                <c:pt idx="21">
                  <c:v>9.9497360000000015</c:v>
                </c:pt>
                <c:pt idx="22">
                  <c:v>9.8905600000000007</c:v>
                </c:pt>
                <c:pt idx="23">
                  <c:v>9.7974450000000015</c:v>
                </c:pt>
                <c:pt idx="24">
                  <c:v>9.7092930000000006</c:v>
                </c:pt>
                <c:pt idx="25">
                  <c:v>9.6266270000000009</c:v>
                </c:pt>
                <c:pt idx="26">
                  <c:v>9.5481550000000013</c:v>
                </c:pt>
                <c:pt idx="27">
                  <c:v>9.4627230000000022</c:v>
                </c:pt>
                <c:pt idx="28">
                  <c:v>9.3676320000000022</c:v>
                </c:pt>
                <c:pt idx="29">
                  <c:v>9.2612130000000015</c:v>
                </c:pt>
                <c:pt idx="30">
                  <c:v>9.1557370000000002</c:v>
                </c:pt>
                <c:pt idx="31">
                  <c:v>9.0485120000000006</c:v>
                </c:pt>
                <c:pt idx="32">
                  <c:v>8.9524400000000011</c:v>
                </c:pt>
                <c:pt idx="33">
                  <c:v>8.8586500000000026</c:v>
                </c:pt>
                <c:pt idx="34">
                  <c:v>8.7508290000000013</c:v>
                </c:pt>
                <c:pt idx="35">
                  <c:v>8.6324670000000001</c:v>
                </c:pt>
              </c:numCache>
            </c:numRef>
          </c:val>
        </c:ser>
        <c:ser>
          <c:idx val="3"/>
          <c:order val="2"/>
          <c:spPr>
            <a:solidFill>
              <a:schemeClr val="bg2">
                <a:lumMod val="60000"/>
                <a:lumOff val="40000"/>
              </a:schemeClr>
            </a:solidFill>
            <a:ln>
              <a:noFill/>
            </a:ln>
            <a:effectLst/>
          </c:spPr>
          <c:cat>
            <c:numRef>
              <c:f>CHP!$F$2:$AO$2</c:f>
              <c:numCache>
                <c:formatCode>General</c:formatCode>
                <c:ptCount val="36"/>
                <c:pt idx="5">
                  <c:v>2020</c:v>
                </c:pt>
                <c:pt idx="15">
                  <c:v>2030</c:v>
                </c:pt>
                <c:pt idx="25">
                  <c:v>2040</c:v>
                </c:pt>
                <c:pt idx="35">
                  <c:v>2050</c:v>
                </c:pt>
              </c:numCache>
            </c:numRef>
          </c:cat>
          <c:val>
            <c:numRef>
              <c:f>CHP!$F$27:$AO$27</c:f>
              <c:numCache>
                <c:formatCode>General</c:formatCode>
                <c:ptCount val="36"/>
                <c:pt idx="0">
                  <c:v>15.378130000000002</c:v>
                </c:pt>
                <c:pt idx="1">
                  <c:v>15.129961000000002</c:v>
                </c:pt>
                <c:pt idx="2">
                  <c:v>17.878983000000002</c:v>
                </c:pt>
                <c:pt idx="3">
                  <c:v>20.606632000000001</c:v>
                </c:pt>
                <c:pt idx="4">
                  <c:v>23.548340999999997</c:v>
                </c:pt>
                <c:pt idx="5">
                  <c:v>23.667079999999999</c:v>
                </c:pt>
                <c:pt idx="6">
                  <c:v>23.646943</c:v>
                </c:pt>
                <c:pt idx="7">
                  <c:v>23.658823999999999</c:v>
                </c:pt>
                <c:pt idx="8">
                  <c:v>23.670765999999997</c:v>
                </c:pt>
                <c:pt idx="9">
                  <c:v>23.150570000000002</c:v>
                </c:pt>
                <c:pt idx="10">
                  <c:v>23.059431</c:v>
                </c:pt>
                <c:pt idx="11">
                  <c:v>22.942371000000001</c:v>
                </c:pt>
                <c:pt idx="12">
                  <c:v>23.117144</c:v>
                </c:pt>
                <c:pt idx="13">
                  <c:v>23.234582999999997</c:v>
                </c:pt>
                <c:pt idx="14">
                  <c:v>23.145227999999999</c:v>
                </c:pt>
                <c:pt idx="15">
                  <c:v>23.141704000000001</c:v>
                </c:pt>
                <c:pt idx="16">
                  <c:v>23.103270999999999</c:v>
                </c:pt>
                <c:pt idx="17">
                  <c:v>23.145483999999996</c:v>
                </c:pt>
                <c:pt idx="18">
                  <c:v>23.142592</c:v>
                </c:pt>
                <c:pt idx="19">
                  <c:v>23.229845999999998</c:v>
                </c:pt>
                <c:pt idx="20">
                  <c:v>23.280562</c:v>
                </c:pt>
                <c:pt idx="21">
                  <c:v>23.349807999999999</c:v>
                </c:pt>
                <c:pt idx="22">
                  <c:v>23.421177999999998</c:v>
                </c:pt>
                <c:pt idx="23">
                  <c:v>23.434663000000004</c:v>
                </c:pt>
                <c:pt idx="24">
                  <c:v>23.449176999999999</c:v>
                </c:pt>
                <c:pt idx="25">
                  <c:v>23.609742000000001</c:v>
                </c:pt>
                <c:pt idx="26">
                  <c:v>23.677253</c:v>
                </c:pt>
                <c:pt idx="27">
                  <c:v>23.661332999999999</c:v>
                </c:pt>
                <c:pt idx="28">
                  <c:v>23.701124</c:v>
                </c:pt>
                <c:pt idx="29">
                  <c:v>23.672478999999999</c:v>
                </c:pt>
                <c:pt idx="30">
                  <c:v>23.664832000000001</c:v>
                </c:pt>
                <c:pt idx="31">
                  <c:v>23.620688000000001</c:v>
                </c:pt>
                <c:pt idx="32">
                  <c:v>23.626585000000002</c:v>
                </c:pt>
                <c:pt idx="33">
                  <c:v>23.625457999999998</c:v>
                </c:pt>
                <c:pt idx="34">
                  <c:v>23.628206000000002</c:v>
                </c:pt>
                <c:pt idx="35">
                  <c:v>23.639876999999998</c:v>
                </c:pt>
              </c:numCache>
            </c:numRef>
          </c:val>
        </c:ser>
        <c:ser>
          <c:idx val="2"/>
          <c:order val="3"/>
          <c:spPr>
            <a:solidFill>
              <a:schemeClr val="accent1"/>
            </a:solidFill>
            <a:ln>
              <a:noFill/>
            </a:ln>
            <a:effectLst/>
          </c:spPr>
          <c:cat>
            <c:numRef>
              <c:f>CHP!$F$2:$AO$2</c:f>
              <c:numCache>
                <c:formatCode>General</c:formatCode>
                <c:ptCount val="36"/>
                <c:pt idx="5">
                  <c:v>2020</c:v>
                </c:pt>
                <c:pt idx="15">
                  <c:v>2030</c:v>
                </c:pt>
                <c:pt idx="25">
                  <c:v>2040</c:v>
                </c:pt>
                <c:pt idx="35">
                  <c:v>2050</c:v>
                </c:pt>
              </c:numCache>
            </c:numRef>
          </c:cat>
          <c:val>
            <c:numRef>
              <c:f>CHP!$F$26:$AO$26</c:f>
              <c:numCache>
                <c:formatCode>0</c:formatCode>
                <c:ptCount val="36"/>
                <c:pt idx="0">
                  <c:v>84.019140999999976</c:v>
                </c:pt>
                <c:pt idx="1">
                  <c:v>86.520087999999973</c:v>
                </c:pt>
                <c:pt idx="2">
                  <c:v>90.548080999999996</c:v>
                </c:pt>
                <c:pt idx="3">
                  <c:v>94.003307999999947</c:v>
                </c:pt>
                <c:pt idx="4">
                  <c:v>98.085198999999974</c:v>
                </c:pt>
                <c:pt idx="5">
                  <c:v>101.08189899999999</c:v>
                </c:pt>
                <c:pt idx="6">
                  <c:v>102.48304099999999</c:v>
                </c:pt>
                <c:pt idx="7">
                  <c:v>103.97587999999996</c:v>
                </c:pt>
                <c:pt idx="8">
                  <c:v>105.57892599999998</c:v>
                </c:pt>
                <c:pt idx="9">
                  <c:v>106.10214899999997</c:v>
                </c:pt>
                <c:pt idx="10">
                  <c:v>107.559946</c:v>
                </c:pt>
                <c:pt idx="11">
                  <c:v>109.00486699999996</c:v>
                </c:pt>
                <c:pt idx="12">
                  <c:v>111.12393199999997</c:v>
                </c:pt>
                <c:pt idx="13">
                  <c:v>113.13532499999997</c:v>
                </c:pt>
                <c:pt idx="14">
                  <c:v>114.87441899999997</c:v>
                </c:pt>
                <c:pt idx="15">
                  <c:v>116.880869</c:v>
                </c:pt>
                <c:pt idx="16">
                  <c:v>118.88315399999998</c:v>
                </c:pt>
                <c:pt idx="17">
                  <c:v>121.16432</c:v>
                </c:pt>
                <c:pt idx="18">
                  <c:v>123.30521799999994</c:v>
                </c:pt>
                <c:pt idx="19">
                  <c:v>125.60258799999997</c:v>
                </c:pt>
                <c:pt idx="20">
                  <c:v>127.90759700000001</c:v>
                </c:pt>
                <c:pt idx="21">
                  <c:v>130.32241500000003</c:v>
                </c:pt>
                <c:pt idx="22">
                  <c:v>132.81899299999998</c:v>
                </c:pt>
                <c:pt idx="23">
                  <c:v>135.22668000000002</c:v>
                </c:pt>
                <c:pt idx="24">
                  <c:v>137.693026</c:v>
                </c:pt>
                <c:pt idx="25">
                  <c:v>140.49117699999996</c:v>
                </c:pt>
                <c:pt idx="26">
                  <c:v>143.20772700000001</c:v>
                </c:pt>
                <c:pt idx="27">
                  <c:v>145.85161199999999</c:v>
                </c:pt>
                <c:pt idx="28">
                  <c:v>148.87285499999999</c:v>
                </c:pt>
                <c:pt idx="29">
                  <c:v>151.70187900000002</c:v>
                </c:pt>
                <c:pt idx="30">
                  <c:v>154.72187899999994</c:v>
                </c:pt>
                <c:pt idx="31">
                  <c:v>157.80859299999997</c:v>
                </c:pt>
                <c:pt idx="32">
                  <c:v>161.18089400000002</c:v>
                </c:pt>
                <c:pt idx="33">
                  <c:v>164.82505399999999</c:v>
                </c:pt>
                <c:pt idx="34">
                  <c:v>168.69999599999997</c:v>
                </c:pt>
                <c:pt idx="35">
                  <c:v>172.96236500000001</c:v>
                </c:pt>
              </c:numCache>
            </c:numRef>
          </c:val>
        </c:ser>
        <c:dLbls>
          <c:showLegendKey val="0"/>
          <c:showVal val="0"/>
          <c:showCatName val="0"/>
          <c:showSerName val="0"/>
          <c:showPercent val="0"/>
          <c:showBubbleSize val="0"/>
        </c:dLbls>
        <c:axId val="274637952"/>
        <c:axId val="274638512"/>
      </c:areaChart>
      <c:catAx>
        <c:axId val="27463795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38512"/>
        <c:crosses val="autoZero"/>
        <c:auto val="1"/>
        <c:lblAlgn val="ctr"/>
        <c:lblOffset val="100"/>
        <c:tickLblSkip val="1"/>
        <c:tickMarkSkip val="5"/>
        <c:noMultiLvlLbl val="0"/>
      </c:catAx>
      <c:valAx>
        <c:axId val="2746385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37952"/>
        <c:crossesAt val="3"/>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9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57217847769035E-2"/>
          <c:y val="0.20497599886707704"/>
          <c:w val="0.67683845783778185"/>
          <c:h val="0.6930745186302143"/>
        </c:manualLayout>
      </c:layout>
      <c:areaChart>
        <c:grouping val="stacked"/>
        <c:varyColors val="0"/>
        <c:ser>
          <c:idx val="0"/>
          <c:order val="0"/>
          <c:tx>
            <c:strRef>
              <c:f>CHP!$B$24</c:f>
              <c:strCache>
                <c:ptCount val="1"/>
                <c:pt idx="0">
                  <c:v>Food</c:v>
                </c:pt>
              </c:strCache>
            </c:strRef>
          </c:tx>
          <c:spPr>
            <a:solidFill>
              <a:schemeClr val="accent4"/>
            </a:solidFill>
            <a:ln>
              <a:noFill/>
            </a:ln>
            <a:effectLst/>
          </c:spPr>
          <c:cat>
            <c:numRef>
              <c:f>CHP!$F$2:$AO$2</c:f>
              <c:numCache>
                <c:formatCode>General</c:formatCode>
                <c:ptCount val="36"/>
                <c:pt idx="5">
                  <c:v>2020</c:v>
                </c:pt>
                <c:pt idx="15">
                  <c:v>2030</c:v>
                </c:pt>
                <c:pt idx="25">
                  <c:v>2040</c:v>
                </c:pt>
                <c:pt idx="35">
                  <c:v>2050</c:v>
                </c:pt>
              </c:numCache>
            </c:numRef>
          </c:cat>
          <c:val>
            <c:numRef>
              <c:f>CHP!$F$24:$AO$24</c:f>
              <c:numCache>
                <c:formatCode>General</c:formatCode>
                <c:ptCount val="36"/>
                <c:pt idx="0">
                  <c:v>6.2337179999999996</c:v>
                </c:pt>
                <c:pt idx="1">
                  <c:v>5.8895720000000003</c:v>
                </c:pt>
                <c:pt idx="2">
                  <c:v>6.0104319999999998</c:v>
                </c:pt>
                <c:pt idx="3">
                  <c:v>6.0943040000000002</c:v>
                </c:pt>
                <c:pt idx="4">
                  <c:v>6.1786969999999997</c:v>
                </c:pt>
                <c:pt idx="5">
                  <c:v>6.2766719999999996</c:v>
                </c:pt>
                <c:pt idx="6">
                  <c:v>6.3793540000000002</c:v>
                </c:pt>
                <c:pt idx="7">
                  <c:v>6.4922550000000001</c:v>
                </c:pt>
                <c:pt idx="8">
                  <c:v>6.6180839999999996</c:v>
                </c:pt>
                <c:pt idx="9">
                  <c:v>6.7049110000000001</c:v>
                </c:pt>
                <c:pt idx="10">
                  <c:v>6.8021919999999998</c:v>
                </c:pt>
                <c:pt idx="11">
                  <c:v>6.9075829999999998</c:v>
                </c:pt>
                <c:pt idx="12">
                  <c:v>7.0218020000000001</c:v>
                </c:pt>
                <c:pt idx="13">
                  <c:v>7.1446339999999999</c:v>
                </c:pt>
                <c:pt idx="14">
                  <c:v>7.2682419999999999</c:v>
                </c:pt>
                <c:pt idx="15">
                  <c:v>7.4001289999999997</c:v>
                </c:pt>
                <c:pt idx="16">
                  <c:v>7.539714</c:v>
                </c:pt>
                <c:pt idx="17">
                  <c:v>7.6853670000000003</c:v>
                </c:pt>
                <c:pt idx="18">
                  <c:v>7.8380590000000003</c:v>
                </c:pt>
                <c:pt idx="19">
                  <c:v>7.9979620000000002</c:v>
                </c:pt>
                <c:pt idx="20">
                  <c:v>8.1652760000000004</c:v>
                </c:pt>
                <c:pt idx="21">
                  <c:v>8.3417139999999996</c:v>
                </c:pt>
                <c:pt idx="22">
                  <c:v>8.5271070000000009</c:v>
                </c:pt>
                <c:pt idx="23">
                  <c:v>8.7195540000000005</c:v>
                </c:pt>
                <c:pt idx="24">
                  <c:v>8.9197749999999996</c:v>
                </c:pt>
                <c:pt idx="25">
                  <c:v>9.1261399999999995</c:v>
                </c:pt>
                <c:pt idx="26">
                  <c:v>9.3485220000000009</c:v>
                </c:pt>
                <c:pt idx="27">
                  <c:v>9.5876129999999993</c:v>
                </c:pt>
                <c:pt idx="28">
                  <c:v>9.8438920000000003</c:v>
                </c:pt>
                <c:pt idx="29">
                  <c:v>10.118824</c:v>
                </c:pt>
                <c:pt idx="30">
                  <c:v>10.413257</c:v>
                </c:pt>
                <c:pt idx="31">
                  <c:v>10.726948999999999</c:v>
                </c:pt>
                <c:pt idx="32">
                  <c:v>11.064012999999999</c:v>
                </c:pt>
                <c:pt idx="33">
                  <c:v>11.43219</c:v>
                </c:pt>
                <c:pt idx="34">
                  <c:v>11.833682</c:v>
                </c:pt>
                <c:pt idx="35">
                  <c:v>12.27951</c:v>
                </c:pt>
              </c:numCache>
            </c:numRef>
          </c:val>
        </c:ser>
        <c:ser>
          <c:idx val="1"/>
          <c:order val="1"/>
          <c:tx>
            <c:strRef>
              <c:f>CHP!$B$25</c:f>
              <c:strCache>
                <c:ptCount val="1"/>
                <c:pt idx="0">
                  <c:v>Paper</c:v>
                </c:pt>
              </c:strCache>
            </c:strRef>
          </c:tx>
          <c:spPr>
            <a:solidFill>
              <a:schemeClr val="accent5"/>
            </a:solidFill>
            <a:ln>
              <a:noFill/>
            </a:ln>
            <a:effectLst/>
          </c:spPr>
          <c:cat>
            <c:numRef>
              <c:f>CHP!$F$2:$AO$2</c:f>
              <c:numCache>
                <c:formatCode>General</c:formatCode>
                <c:ptCount val="36"/>
                <c:pt idx="5">
                  <c:v>2020</c:v>
                </c:pt>
                <c:pt idx="15">
                  <c:v>2030</c:v>
                </c:pt>
                <c:pt idx="25">
                  <c:v>2040</c:v>
                </c:pt>
                <c:pt idx="35">
                  <c:v>2050</c:v>
                </c:pt>
              </c:numCache>
            </c:numRef>
          </c:cat>
          <c:val>
            <c:numRef>
              <c:f>CHP!$F$25:$AO$25</c:f>
              <c:numCache>
                <c:formatCode>General</c:formatCode>
                <c:ptCount val="36"/>
                <c:pt idx="0">
                  <c:v>26.311806000000001</c:v>
                </c:pt>
                <c:pt idx="1">
                  <c:v>25.873072000000001</c:v>
                </c:pt>
                <c:pt idx="2">
                  <c:v>27.36084</c:v>
                </c:pt>
                <c:pt idx="3">
                  <c:v>25.963469</c:v>
                </c:pt>
                <c:pt idx="4">
                  <c:v>26.080193000000001</c:v>
                </c:pt>
                <c:pt idx="5">
                  <c:v>26.309415999999999</c:v>
                </c:pt>
                <c:pt idx="6">
                  <c:v>26.589544</c:v>
                </c:pt>
                <c:pt idx="7">
                  <c:v>26.823771000000001</c:v>
                </c:pt>
                <c:pt idx="8">
                  <c:v>26.983226999999999</c:v>
                </c:pt>
                <c:pt idx="9">
                  <c:v>27.105996999999999</c:v>
                </c:pt>
                <c:pt idx="10">
                  <c:v>27.141141999999999</c:v>
                </c:pt>
                <c:pt idx="11">
                  <c:v>27.213404000000001</c:v>
                </c:pt>
                <c:pt idx="12">
                  <c:v>27.297968000000001</c:v>
                </c:pt>
                <c:pt idx="13">
                  <c:v>27.307632000000002</c:v>
                </c:pt>
                <c:pt idx="14">
                  <c:v>27.254359999999998</c:v>
                </c:pt>
                <c:pt idx="15">
                  <c:v>27.127175999999999</c:v>
                </c:pt>
                <c:pt idx="16">
                  <c:v>27.021339000000001</c:v>
                </c:pt>
                <c:pt idx="17">
                  <c:v>27.005687999999999</c:v>
                </c:pt>
                <c:pt idx="18">
                  <c:v>27.039165000000001</c:v>
                </c:pt>
                <c:pt idx="19">
                  <c:v>27.152070999999999</c:v>
                </c:pt>
                <c:pt idx="20">
                  <c:v>27.332795999999998</c:v>
                </c:pt>
                <c:pt idx="21">
                  <c:v>27.628658000000001</c:v>
                </c:pt>
                <c:pt idx="22">
                  <c:v>27.852803999999999</c:v>
                </c:pt>
                <c:pt idx="23">
                  <c:v>28.114756</c:v>
                </c:pt>
                <c:pt idx="24">
                  <c:v>28.444336</c:v>
                </c:pt>
                <c:pt idx="25">
                  <c:v>28.756153000000001</c:v>
                </c:pt>
                <c:pt idx="26">
                  <c:v>29.099079</c:v>
                </c:pt>
                <c:pt idx="27">
                  <c:v>29.399837000000002</c:v>
                </c:pt>
                <c:pt idx="28">
                  <c:v>29.696234</c:v>
                </c:pt>
                <c:pt idx="29">
                  <c:v>29.949572</c:v>
                </c:pt>
                <c:pt idx="30">
                  <c:v>30.190180000000002</c:v>
                </c:pt>
                <c:pt idx="31">
                  <c:v>30.400669000000001</c:v>
                </c:pt>
                <c:pt idx="32">
                  <c:v>30.678452</c:v>
                </c:pt>
                <c:pt idx="33">
                  <c:v>30.940804</c:v>
                </c:pt>
                <c:pt idx="34">
                  <c:v>31.200315</c:v>
                </c:pt>
                <c:pt idx="35">
                  <c:v>31.479400999999999</c:v>
                </c:pt>
              </c:numCache>
            </c:numRef>
          </c:val>
        </c:ser>
        <c:ser>
          <c:idx val="2"/>
          <c:order val="2"/>
          <c:tx>
            <c:strRef>
              <c:f>CHP!$B$26</c:f>
              <c:strCache>
                <c:ptCount val="1"/>
                <c:pt idx="0">
                  <c:v>Refining</c:v>
                </c:pt>
              </c:strCache>
            </c:strRef>
          </c:tx>
          <c:spPr>
            <a:solidFill>
              <a:schemeClr val="accent1">
                <a:lumMod val="50000"/>
              </a:schemeClr>
            </a:solidFill>
            <a:ln>
              <a:noFill/>
            </a:ln>
            <a:effectLst/>
          </c:spPr>
          <c:cat>
            <c:numRef>
              <c:f>CHP!$F$2:$AO$2</c:f>
              <c:numCache>
                <c:formatCode>General</c:formatCode>
                <c:ptCount val="36"/>
                <c:pt idx="5">
                  <c:v>2020</c:v>
                </c:pt>
                <c:pt idx="15">
                  <c:v>2030</c:v>
                </c:pt>
                <c:pt idx="25">
                  <c:v>2040</c:v>
                </c:pt>
                <c:pt idx="35">
                  <c:v>2050</c:v>
                </c:pt>
              </c:numCache>
            </c:numRef>
          </c:cat>
          <c:val>
            <c:numRef>
              <c:f>CHP!$F$26:$AO$26</c:f>
              <c:numCache>
                <c:formatCode>General</c:formatCode>
                <c:ptCount val="36"/>
                <c:pt idx="0">
                  <c:v>28.494133000000001</c:v>
                </c:pt>
                <c:pt idx="1">
                  <c:v>28.642171999999999</c:v>
                </c:pt>
                <c:pt idx="2">
                  <c:v>32.517811000000002</c:v>
                </c:pt>
                <c:pt idx="3">
                  <c:v>36.393371999999999</c:v>
                </c:pt>
                <c:pt idx="4">
                  <c:v>40.268990000000002</c:v>
                </c:pt>
                <c:pt idx="5">
                  <c:v>40.268990000000002</c:v>
                </c:pt>
                <c:pt idx="6">
                  <c:v>40.203696999999998</c:v>
                </c:pt>
                <c:pt idx="7">
                  <c:v>40.236511</c:v>
                </c:pt>
                <c:pt idx="8">
                  <c:v>40.268990000000002</c:v>
                </c:pt>
                <c:pt idx="9">
                  <c:v>38.660507000000003</c:v>
                </c:pt>
                <c:pt idx="10">
                  <c:v>38.365279999999998</c:v>
                </c:pt>
                <c:pt idx="11">
                  <c:v>37.971905</c:v>
                </c:pt>
                <c:pt idx="12">
                  <c:v>38.462001999999998</c:v>
                </c:pt>
                <c:pt idx="13">
                  <c:v>38.711899000000003</c:v>
                </c:pt>
                <c:pt idx="14">
                  <c:v>38.437454000000002</c:v>
                </c:pt>
                <c:pt idx="15">
                  <c:v>38.417473000000001</c:v>
                </c:pt>
                <c:pt idx="16">
                  <c:v>38.291409000000002</c:v>
                </c:pt>
                <c:pt idx="17">
                  <c:v>38.505329000000003</c:v>
                </c:pt>
                <c:pt idx="18">
                  <c:v>38.484844000000002</c:v>
                </c:pt>
                <c:pt idx="19">
                  <c:v>38.674258999999999</c:v>
                </c:pt>
                <c:pt idx="20">
                  <c:v>38.789093000000001</c:v>
                </c:pt>
                <c:pt idx="21">
                  <c:v>38.989136000000002</c:v>
                </c:pt>
                <c:pt idx="22">
                  <c:v>39.194805000000002</c:v>
                </c:pt>
                <c:pt idx="23">
                  <c:v>39.228813000000002</c:v>
                </c:pt>
                <c:pt idx="24">
                  <c:v>39.264671</c:v>
                </c:pt>
                <c:pt idx="25">
                  <c:v>39.738833999999997</c:v>
                </c:pt>
                <c:pt idx="26">
                  <c:v>39.933104999999998</c:v>
                </c:pt>
                <c:pt idx="27">
                  <c:v>39.876575000000003</c:v>
                </c:pt>
                <c:pt idx="28">
                  <c:v>40.149737999999999</c:v>
                </c:pt>
                <c:pt idx="29">
                  <c:v>40.057377000000002</c:v>
                </c:pt>
                <c:pt idx="30">
                  <c:v>40.029564000000001</c:v>
                </c:pt>
                <c:pt idx="31">
                  <c:v>39.889389000000001</c:v>
                </c:pt>
                <c:pt idx="32">
                  <c:v>39.899033000000003</c:v>
                </c:pt>
                <c:pt idx="33">
                  <c:v>39.887447000000002</c:v>
                </c:pt>
                <c:pt idx="34">
                  <c:v>39.888592000000003</c:v>
                </c:pt>
                <c:pt idx="35">
                  <c:v>39.976353000000003</c:v>
                </c:pt>
              </c:numCache>
            </c:numRef>
          </c:val>
        </c:ser>
        <c:ser>
          <c:idx val="4"/>
          <c:order val="3"/>
          <c:tx>
            <c:strRef>
              <c:f>CHP!$B$27</c:f>
              <c:strCache>
                <c:ptCount val="1"/>
                <c:pt idx="0">
                  <c:v>All other</c:v>
                </c:pt>
              </c:strCache>
            </c:strRef>
          </c:tx>
          <c:spPr>
            <a:solidFill>
              <a:schemeClr val="bg1">
                <a:lumMod val="50000"/>
              </a:schemeClr>
            </a:solidFill>
            <a:ln>
              <a:noFill/>
            </a:ln>
            <a:effectLst/>
          </c:spPr>
          <c:cat>
            <c:numRef>
              <c:f>CHP!$F$2:$AO$2</c:f>
              <c:numCache>
                <c:formatCode>General</c:formatCode>
                <c:ptCount val="36"/>
                <c:pt idx="5">
                  <c:v>2020</c:v>
                </c:pt>
                <c:pt idx="15">
                  <c:v>2030</c:v>
                </c:pt>
                <c:pt idx="25">
                  <c:v>2040</c:v>
                </c:pt>
                <c:pt idx="35">
                  <c:v>2050</c:v>
                </c:pt>
              </c:numCache>
            </c:numRef>
          </c:cat>
          <c:val>
            <c:numRef>
              <c:f>CHP!$F$27:$AO$27</c:f>
              <c:numCache>
                <c:formatCode>General</c:formatCode>
                <c:ptCount val="36"/>
                <c:pt idx="0">
                  <c:v>19.459499999999977</c:v>
                </c:pt>
                <c:pt idx="1">
                  <c:v>19.077438000000001</c:v>
                </c:pt>
                <c:pt idx="2">
                  <c:v>20.459558000000015</c:v>
                </c:pt>
                <c:pt idx="3">
                  <c:v>20.630641999999995</c:v>
                </c:pt>
                <c:pt idx="4">
                  <c:v>20.815301999999974</c:v>
                </c:pt>
                <c:pt idx="5">
                  <c:v>21.267138000000017</c:v>
                </c:pt>
                <c:pt idx="6">
                  <c:v>21.440792999999985</c:v>
                </c:pt>
                <c:pt idx="7">
                  <c:v>21.565107999999981</c:v>
                </c:pt>
                <c:pt idx="8">
                  <c:v>21.743964000000005</c:v>
                </c:pt>
                <c:pt idx="9">
                  <c:v>21.98682100000002</c:v>
                </c:pt>
                <c:pt idx="10">
                  <c:v>22.207223999999997</c:v>
                </c:pt>
                <c:pt idx="11">
                  <c:v>22.432719999999989</c:v>
                </c:pt>
                <c:pt idx="12">
                  <c:v>22.670216000000011</c:v>
                </c:pt>
                <c:pt idx="13">
                  <c:v>22.915699000000018</c:v>
                </c:pt>
                <c:pt idx="14">
                  <c:v>23.116284000000007</c:v>
                </c:pt>
                <c:pt idx="15">
                  <c:v>23.400727000000018</c:v>
                </c:pt>
                <c:pt idx="16">
                  <c:v>23.696167000000003</c:v>
                </c:pt>
                <c:pt idx="17">
                  <c:v>23.979259999999982</c:v>
                </c:pt>
                <c:pt idx="18">
                  <c:v>24.289314999999988</c:v>
                </c:pt>
                <c:pt idx="19">
                  <c:v>24.603640999999982</c:v>
                </c:pt>
                <c:pt idx="20">
                  <c:v>24.939435000000003</c:v>
                </c:pt>
                <c:pt idx="21">
                  <c:v>25.25603000000001</c:v>
                </c:pt>
                <c:pt idx="22">
                  <c:v>25.616866000000016</c:v>
                </c:pt>
                <c:pt idx="23">
                  <c:v>25.92104599999999</c:v>
                </c:pt>
                <c:pt idx="24">
                  <c:v>26.241975999999994</c:v>
                </c:pt>
                <c:pt idx="25">
                  <c:v>26.58884900000001</c:v>
                </c:pt>
                <c:pt idx="26">
                  <c:v>26.966553000000033</c:v>
                </c:pt>
                <c:pt idx="27">
                  <c:v>27.347019000000017</c:v>
                </c:pt>
                <c:pt idx="28">
                  <c:v>27.732706000000007</c:v>
                </c:pt>
                <c:pt idx="29">
                  <c:v>28.120077000000009</c:v>
                </c:pt>
                <c:pt idx="30">
                  <c:v>28.534776999999991</c:v>
                </c:pt>
                <c:pt idx="31">
                  <c:v>28.971022000000005</c:v>
                </c:pt>
                <c:pt idx="32">
                  <c:v>29.456020999999993</c:v>
                </c:pt>
                <c:pt idx="33">
                  <c:v>29.98806399999998</c:v>
                </c:pt>
                <c:pt idx="34">
                  <c:v>30.513224999999977</c:v>
                </c:pt>
                <c:pt idx="35">
                  <c:v>31.04362100000003</c:v>
                </c:pt>
              </c:numCache>
            </c:numRef>
          </c:val>
        </c:ser>
        <c:ser>
          <c:idx val="3"/>
          <c:order val="4"/>
          <c:tx>
            <c:strRef>
              <c:f>CHP!$B$23</c:f>
              <c:strCache>
                <c:ptCount val="1"/>
                <c:pt idx="0">
                  <c:v>Bulk Chemicals</c:v>
                </c:pt>
              </c:strCache>
            </c:strRef>
          </c:tx>
          <c:spPr>
            <a:solidFill>
              <a:schemeClr val="accent2">
                <a:lumMod val="75000"/>
              </a:schemeClr>
            </a:solidFill>
            <a:ln>
              <a:noFill/>
            </a:ln>
            <a:effectLst/>
          </c:spPr>
          <c:cat>
            <c:numRef>
              <c:f>CHP!$F$2:$AO$2</c:f>
              <c:numCache>
                <c:formatCode>General</c:formatCode>
                <c:ptCount val="36"/>
                <c:pt idx="5">
                  <c:v>2020</c:v>
                </c:pt>
                <c:pt idx="15">
                  <c:v>2030</c:v>
                </c:pt>
                <c:pt idx="25">
                  <c:v>2040</c:v>
                </c:pt>
                <c:pt idx="35">
                  <c:v>2050</c:v>
                </c:pt>
              </c:numCache>
            </c:numRef>
          </c:cat>
          <c:val>
            <c:numRef>
              <c:f>CHP!$F$23:$AO$23</c:f>
              <c:numCache>
                <c:formatCode>General</c:formatCode>
                <c:ptCount val="36"/>
                <c:pt idx="0">
                  <c:v>55.761935999999999</c:v>
                </c:pt>
                <c:pt idx="1">
                  <c:v>57.31221</c:v>
                </c:pt>
                <c:pt idx="2">
                  <c:v>58.744681999999997</c:v>
                </c:pt>
                <c:pt idx="3">
                  <c:v>60.451186999999997</c:v>
                </c:pt>
                <c:pt idx="4">
                  <c:v>63.228901</c:v>
                </c:pt>
                <c:pt idx="5">
                  <c:v>65.77758</c:v>
                </c:pt>
                <c:pt idx="6">
                  <c:v>66.816254000000001</c:v>
                </c:pt>
                <c:pt idx="7">
                  <c:v>67.886353</c:v>
                </c:pt>
                <c:pt idx="8">
                  <c:v>69.035622000000004</c:v>
                </c:pt>
                <c:pt idx="9">
                  <c:v>70.235473999999996</c:v>
                </c:pt>
                <c:pt idx="10">
                  <c:v>71.481644000000003</c:v>
                </c:pt>
                <c:pt idx="11">
                  <c:v>72.763710000000003</c:v>
                </c:pt>
                <c:pt idx="12">
                  <c:v>74.097617999999997</c:v>
                </c:pt>
                <c:pt idx="13">
                  <c:v>75.486191000000005</c:v>
                </c:pt>
                <c:pt idx="14">
                  <c:v>76.926238999999995</c:v>
                </c:pt>
                <c:pt idx="15">
                  <c:v>78.407973999999996</c:v>
                </c:pt>
                <c:pt idx="16">
                  <c:v>79.928696000000002</c:v>
                </c:pt>
                <c:pt idx="17">
                  <c:v>81.470214999999996</c:v>
                </c:pt>
                <c:pt idx="18">
                  <c:v>83.045012999999997</c:v>
                </c:pt>
                <c:pt idx="19">
                  <c:v>84.642089999999996</c:v>
                </c:pt>
                <c:pt idx="20">
                  <c:v>86.265632999999994</c:v>
                </c:pt>
                <c:pt idx="21">
                  <c:v>87.921959000000001</c:v>
                </c:pt>
                <c:pt idx="22">
                  <c:v>89.621680999999995</c:v>
                </c:pt>
                <c:pt idx="23">
                  <c:v>91.363074999999995</c:v>
                </c:pt>
                <c:pt idx="24">
                  <c:v>93.132248000000004</c:v>
                </c:pt>
                <c:pt idx="25">
                  <c:v>94.918014999999997</c:v>
                </c:pt>
                <c:pt idx="26">
                  <c:v>96.767089999999996</c:v>
                </c:pt>
                <c:pt idx="27">
                  <c:v>98.676818999999995</c:v>
                </c:pt>
                <c:pt idx="28">
                  <c:v>100.66497</c:v>
                </c:pt>
                <c:pt idx="29">
                  <c:v>102.73391700000001</c:v>
                </c:pt>
                <c:pt idx="30">
                  <c:v>104.905968</c:v>
                </c:pt>
                <c:pt idx="31">
                  <c:v>107.183037</c:v>
                </c:pt>
                <c:pt idx="32">
                  <c:v>109.573151</c:v>
                </c:pt>
                <c:pt idx="33">
                  <c:v>112.177322</c:v>
                </c:pt>
                <c:pt idx="34">
                  <c:v>114.963188</c:v>
                </c:pt>
                <c:pt idx="35">
                  <c:v>117.99754299999999</c:v>
                </c:pt>
              </c:numCache>
            </c:numRef>
          </c:val>
        </c:ser>
        <c:dLbls>
          <c:showLegendKey val="0"/>
          <c:showVal val="0"/>
          <c:showCatName val="0"/>
          <c:showSerName val="0"/>
          <c:showPercent val="0"/>
          <c:showBubbleSize val="0"/>
        </c:dLbls>
        <c:axId val="274642992"/>
        <c:axId val="274643552"/>
      </c:areaChart>
      <c:catAx>
        <c:axId val="27464299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43552"/>
        <c:crosses val="autoZero"/>
        <c:auto val="1"/>
        <c:lblAlgn val="ctr"/>
        <c:lblOffset val="100"/>
        <c:tickLblSkip val="1"/>
        <c:tickMarkSkip val="5"/>
        <c:noMultiLvlLbl val="0"/>
      </c:catAx>
      <c:valAx>
        <c:axId val="27464355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22225">
            <a:solidFill>
              <a:schemeClr val="bg1">
                <a:lumMod val="65000"/>
              </a:schemeClr>
            </a:solidFill>
            <a:prstDash val="lgDash"/>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74642992"/>
        <c:crossesAt val="3"/>
        <c:crossBetween val="midCat"/>
      </c:valAx>
      <c:spPr>
        <a:noFill/>
        <a:ln>
          <a:noFill/>
        </a:ln>
        <a:effectLst/>
      </c:spPr>
    </c:plotArea>
    <c:plotVisOnly val="1"/>
    <c:dispBlanksAs val="zero"/>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0.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8.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9.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0.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8.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9.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30.xml.rels><?xml version="1.0" encoding="UTF-8" standalone="yes"?>
<Relationships xmlns="http://schemas.openxmlformats.org/package/2006/relationships"><Relationship Id="rId1" Type="http://schemas.openxmlformats.org/officeDocument/2006/relationships/image" Target="../media/image24.png"/></Relationships>
</file>

<file path=ppt/drawings/_rels/drawing63.xml.rels><?xml version="1.0" encoding="UTF-8" standalone="yes"?>
<Relationships xmlns="http://schemas.openxmlformats.org/package/2006/relationships"><Relationship Id="rId1" Type="http://schemas.openxmlformats.org/officeDocument/2006/relationships/image" Target="../media/image28.png"/></Relationships>
</file>

<file path=ppt/drawings/drawing1.xml><?xml version="1.0" encoding="utf-8"?>
<c:userShapes xmlns:c="http://schemas.openxmlformats.org/drawingml/2006/chart">
  <cdr:relSizeAnchor xmlns:cdr="http://schemas.openxmlformats.org/drawingml/2006/chartDrawing">
    <cdr:from>
      <cdr:x>0.32338</cdr:x>
      <cdr:y>0.01812</cdr:y>
    </cdr:from>
    <cdr:to>
      <cdr:x>0.53635</cdr:x>
      <cdr:y>0.15237</cdr:y>
    </cdr:to>
    <cdr:sp macro="" textlink="">
      <cdr:nvSpPr>
        <cdr:cNvPr id="6" name="TextBox 1"/>
        <cdr:cNvSpPr txBox="1"/>
      </cdr:nvSpPr>
      <cdr:spPr bwMode="auto">
        <a:xfrm xmlns:a="http://schemas.openxmlformats.org/drawingml/2006/main">
          <a:off x="2808148" y="65648"/>
          <a:ext cx="1849352" cy="48634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3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0.81672</cdr:x>
      <cdr:y>0.10083</cdr:y>
    </cdr:from>
    <cdr:to>
      <cdr:x>0.99156</cdr:x>
      <cdr:y>0.89917</cdr:y>
    </cdr:to>
    <cdr:sp macro="" textlink="">
      <cdr:nvSpPr>
        <cdr:cNvPr id="7" name="TextBox 1"/>
        <cdr:cNvSpPr txBox="1"/>
      </cdr:nvSpPr>
      <cdr:spPr bwMode="auto">
        <a:xfrm xmlns:a="http://schemas.openxmlformats.org/drawingml/2006/main">
          <a:off x="7092050" y="365274"/>
          <a:ext cx="1518250" cy="289212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baseline="0" dirty="0" smtClean="0">
              <a:solidFill>
                <a:schemeClr val="accent1"/>
              </a:solidFill>
              <a:latin typeface="Arial" panose="020B0604020202020204" pitchFamily="34" charset="0"/>
              <a:ea typeface="Times New Roman" charset="0"/>
              <a:cs typeface="Arial" panose="020B0604020202020204" pitchFamily="34" charset="0"/>
            </a:rPr>
            <a:t>High Economic Growth</a:t>
          </a:r>
        </a:p>
        <a:p xmlns:a="http://schemas.openxmlformats.org/drawingml/2006/main">
          <a:pPr eaLnBrk="0" hangingPunct="0"/>
          <a:r>
            <a:rPr lang="en-US" sz="1400" b="0" i="0" baseline="0" dirty="0" smtClean="0">
              <a:solidFill>
                <a:schemeClr val="accent5"/>
              </a:solidFill>
              <a:latin typeface="Arial" panose="020B0604020202020204" pitchFamily="34" charset="0"/>
              <a:ea typeface="Times New Roman" charset="0"/>
              <a:cs typeface="Arial" panose="020B0604020202020204" pitchFamily="34" charset="0"/>
            </a:rPr>
            <a:t>Low Oil Price</a:t>
          </a:r>
        </a:p>
        <a:p xmlns:a="http://schemas.openxmlformats.org/drawingml/2006/main">
          <a:pPr eaLnBrk="0" hangingPunct="0"/>
          <a:r>
            <a:rPr lang="en-US" sz="1400" b="0" i="0" baseline="0" dirty="0" smtClean="0">
              <a:solidFill>
                <a:schemeClr val="accent4"/>
              </a:solidFill>
              <a:latin typeface="Arial" panose="020B0604020202020204" pitchFamily="34" charset="0"/>
              <a:ea typeface="Times New Roman" charset="0"/>
              <a:cs typeface="Arial" panose="020B0604020202020204" pitchFamily="34" charset="0"/>
            </a:rPr>
            <a:t>High Oil Price</a:t>
          </a:r>
        </a:p>
        <a:p xmlns:a="http://schemas.openxmlformats.org/drawingml/2006/main">
          <a:pPr eaLnBrk="0" hangingPunct="0"/>
          <a:r>
            <a:rPr lang="en-US" sz="1400" b="0" i="0" baseline="0" dirty="0" smtClean="0">
              <a:solidFill>
                <a:schemeClr val="accent3"/>
              </a:solidFill>
              <a:latin typeface="Arial" panose="020B0604020202020204" pitchFamily="34" charset="0"/>
              <a:ea typeface="Times New Roman" charset="0"/>
              <a:cs typeface="Arial" panose="020B0604020202020204" pitchFamily="34" charset="0"/>
            </a:rPr>
            <a:t>High Oil and Gas Resource and Technology</a:t>
          </a:r>
        </a:p>
        <a:p xmlns:a="http://schemas.openxmlformats.org/drawingml/2006/main">
          <a:pPr eaLnBrk="0" hangingPunct="0"/>
          <a:r>
            <a:rPr lang="en-US" sz="1400" b="0" i="0" baseline="0" dirty="0" smtClean="0">
              <a:solidFill>
                <a:schemeClr val="tx2"/>
              </a:solidFill>
              <a:latin typeface="Arial" panose="020B0604020202020204" pitchFamily="34" charset="0"/>
              <a:ea typeface="Times New Roman" charset="0"/>
              <a:cs typeface="Arial" panose="020B0604020202020204" pitchFamily="34" charset="0"/>
            </a:rPr>
            <a:t>Reference </a:t>
          </a:r>
        </a:p>
        <a:p xmlns:a="http://schemas.openxmlformats.org/drawingml/2006/main">
          <a:pPr eaLnBrk="0" hangingPunct="0"/>
          <a:r>
            <a:rPr lang="en-US" sz="1400" b="0" i="0" baseline="0" dirty="0" smtClean="0">
              <a:solidFill>
                <a:schemeClr val="accent2"/>
              </a:solidFill>
              <a:latin typeface="Arial" panose="020B0604020202020204" pitchFamily="34" charset="0"/>
              <a:ea typeface="Times New Roman" charset="0"/>
              <a:cs typeface="Arial" panose="020B0604020202020204" pitchFamily="34" charset="0"/>
            </a:rPr>
            <a:t>Low Oil and Gas Resource and Technology </a:t>
          </a:r>
        </a:p>
        <a:p xmlns:a="http://schemas.openxmlformats.org/drawingml/2006/main">
          <a:pPr eaLnBrk="0" hangingPunct="0"/>
          <a:r>
            <a:rPr lang="en-US" sz="1400" b="0" i="0" baseline="0" dirty="0" smtClean="0">
              <a:solidFill>
                <a:schemeClr val="accent6"/>
              </a:solidFill>
              <a:latin typeface="Arial" panose="020B0604020202020204" pitchFamily="34" charset="0"/>
              <a:ea typeface="Times New Roman" charset="0"/>
              <a:cs typeface="Arial" panose="020B0604020202020204" pitchFamily="34" charset="0"/>
            </a:rPr>
            <a:t>Low Economic Growth</a:t>
          </a:r>
          <a:endParaRPr lang="en-US" sz="1400" b="0" i="0" dirty="0" smtClean="0">
            <a:solidFill>
              <a:schemeClr val="accent6"/>
            </a:solidFill>
            <a:latin typeface="Arial" panose="020B0604020202020204" pitchFamily="34" charset="0"/>
            <a:ea typeface="Times New Roman" charset="0"/>
            <a:cs typeface="Arial" panose="020B060402020202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Net energy trade (Reference case)</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quadrillion British thermal units</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0.74829</cdr:x>
      <cdr:y>0.24586</cdr:y>
    </cdr:from>
    <cdr:to>
      <cdr:x>0.99148</cdr:x>
      <cdr:y>0.90818</cdr:y>
    </cdr:to>
    <cdr:sp macro="" textlink="">
      <cdr:nvSpPr>
        <cdr:cNvPr id="3" name="TextBox 1"/>
        <cdr:cNvSpPr txBox="1"/>
      </cdr:nvSpPr>
      <cdr:spPr bwMode="auto">
        <a:xfrm xmlns:a="http://schemas.openxmlformats.org/drawingml/2006/main">
          <a:off x="3071936" y="1104167"/>
          <a:ext cx="998362" cy="297448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2"/>
              </a:solidFill>
              <a:latin typeface="+mn-lt"/>
              <a:ea typeface="Times New Roman" charset="0"/>
              <a:cs typeface="Times New Roman" charset="0"/>
            </a:rPr>
            <a:t>petroleum</a:t>
          </a:r>
          <a:r>
            <a:rPr lang="en-US" sz="1400" b="0" i="0" baseline="0" dirty="0" smtClean="0">
              <a:solidFill>
                <a:schemeClr val="accent2"/>
              </a:solidFill>
              <a:latin typeface="+mn-lt"/>
              <a:ea typeface="Times New Roman" charset="0"/>
              <a:cs typeface="Times New Roman" charset="0"/>
            </a:rPr>
            <a:t> and other l</a:t>
          </a:r>
          <a:r>
            <a:rPr lang="en-US" sz="1400" b="0" i="0" dirty="0" smtClean="0">
              <a:solidFill>
                <a:schemeClr val="accent2"/>
              </a:solidFill>
              <a:latin typeface="+mn-lt"/>
              <a:ea typeface="Times New Roman" charset="0"/>
              <a:cs typeface="Times New Roman" charset="0"/>
            </a:rPr>
            <a:t>iquids</a:t>
          </a: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4"/>
              </a:solidFill>
              <a:latin typeface="+mn-lt"/>
              <a:ea typeface="Times New Roman" charset="0"/>
              <a:cs typeface="Times New Roman" charset="0"/>
            </a:rPr>
            <a:t>electricity</a:t>
          </a:r>
        </a:p>
        <a:p xmlns:a="http://schemas.openxmlformats.org/drawingml/2006/main">
          <a:pPr eaLnBrk="0" hangingPunct="0"/>
          <a:r>
            <a:rPr lang="en-US" sz="1400" b="0" i="0" dirty="0" smtClean="0">
              <a:solidFill>
                <a:schemeClr val="tx1">
                  <a:lumMod val="65000"/>
                  <a:lumOff val="35000"/>
                </a:schemeClr>
              </a:solidFill>
              <a:latin typeface="+mn-lt"/>
              <a:ea typeface="Times New Roman" charset="0"/>
              <a:cs typeface="Times New Roman" charset="0"/>
            </a:rPr>
            <a:t>coal and coke</a:t>
          </a:r>
        </a:p>
        <a:p xmlns:a="http://schemas.openxmlformats.org/drawingml/2006/main">
          <a:pPr eaLnBrk="0" hangingPunct="0"/>
          <a:r>
            <a:rPr lang="en-US" sz="1400" b="0" i="0" dirty="0" smtClean="0">
              <a:solidFill>
                <a:schemeClr val="accent1"/>
              </a:solidFill>
              <a:latin typeface="+mn-lt"/>
              <a:ea typeface="Times New Roman" charset="0"/>
              <a:cs typeface="Times New Roman" charset="0"/>
            </a:rPr>
            <a:t>natural gas</a:t>
          </a:r>
        </a:p>
      </cdr:txBody>
    </cdr:sp>
  </cdr:relSizeAnchor>
  <cdr:relSizeAnchor xmlns:cdr="http://schemas.openxmlformats.org/drawingml/2006/chartDrawing">
    <cdr:from>
      <cdr:x>0.23558</cdr:x>
      <cdr:y>0.12453</cdr:y>
    </cdr:from>
    <cdr:to>
      <cdr:x>0.44854</cdr:x>
      <cdr:y>0.25877</cdr:y>
    </cdr:to>
    <cdr:sp macro="" textlink="">
      <cdr:nvSpPr>
        <cdr:cNvPr id="6" name="TextBox 1"/>
        <cdr:cNvSpPr txBox="1"/>
      </cdr:nvSpPr>
      <cdr:spPr bwMode="auto">
        <a:xfrm xmlns:a="http://schemas.openxmlformats.org/drawingml/2006/main">
          <a:off x="1047911" y="559258"/>
          <a:ext cx="947294" cy="60287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endParaRPr lang="en-US" sz="3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0.14989</cdr:x>
      <cdr:y>0.59144</cdr:y>
    </cdr:from>
    <cdr:to>
      <cdr:x>0.27952</cdr:x>
      <cdr:y>0.78125</cdr:y>
    </cdr:to>
    <cdr:sp macro="" textlink="">
      <cdr:nvSpPr>
        <cdr:cNvPr id="7" name="TextBox 1"/>
        <cdr:cNvSpPr txBox="1"/>
      </cdr:nvSpPr>
      <cdr:spPr bwMode="auto">
        <a:xfrm xmlns:a="http://schemas.openxmlformats.org/drawingml/2006/main">
          <a:off x="411169" y="1622426"/>
          <a:ext cx="355601" cy="52068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net</a:t>
          </a:r>
          <a:r>
            <a:rPr lang="en-US" sz="1400" b="0" i="0" baseline="0" dirty="0" smtClean="0">
              <a:solidFill>
                <a:schemeClr val="tx1"/>
              </a:solidFill>
              <a:latin typeface="+mn-lt"/>
              <a:ea typeface="Times New Roman" charset="0"/>
              <a:cs typeface="Times New Roman" charset="0"/>
            </a:rPr>
            <a:t> imports</a:t>
          </a:r>
        </a:p>
        <a:p xmlns:a="http://schemas.openxmlformats.org/drawingml/2006/main">
          <a:pPr eaLnBrk="0" hangingPunct="0"/>
          <a:endParaRPr lang="en-US" sz="1400" b="0" i="0" baseline="0" dirty="0" smtClean="0">
            <a:solidFill>
              <a:schemeClr val="tx1"/>
            </a:solidFill>
            <a:latin typeface="+mn-lt"/>
            <a:ea typeface="Times New Roman" charset="0"/>
            <a:cs typeface="Times New Roman" charset="0"/>
          </a:endParaRPr>
        </a:p>
        <a:p xmlns:a="http://schemas.openxmlformats.org/drawingml/2006/main">
          <a:pPr eaLnBrk="0" hangingPunct="0"/>
          <a:endParaRPr lang="en-US" sz="1400" b="0" i="0" baseline="0" dirty="0" smtClean="0">
            <a:solidFill>
              <a:schemeClr val="tx1"/>
            </a:solidFill>
            <a:latin typeface="+mn-lt"/>
            <a:ea typeface="Times New Roman" charset="0"/>
            <a:cs typeface="Times New Roman" charset="0"/>
          </a:endParaRPr>
        </a:p>
        <a:p xmlns:a="http://schemas.openxmlformats.org/drawingml/2006/main">
          <a:pPr eaLnBrk="0" hangingPunct="0"/>
          <a:endParaRPr lang="en-US" sz="1400" b="0" i="0" baseline="0" dirty="0" smtClean="0">
            <a:solidFill>
              <a:schemeClr val="tx1"/>
            </a:solidFill>
            <a:latin typeface="+mn-lt"/>
            <a:ea typeface="Times New Roman" charset="0"/>
            <a:cs typeface="Times New Roman" charset="0"/>
          </a:endParaRPr>
        </a:p>
        <a:p xmlns:a="http://schemas.openxmlformats.org/drawingml/2006/main">
          <a:pPr eaLnBrk="0" hangingPunct="0"/>
          <a:endParaRPr lang="en-US" sz="1400" b="0" i="0" baseline="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tx1"/>
              </a:solidFill>
              <a:latin typeface="+mn-lt"/>
              <a:ea typeface="Times New Roman" charset="0"/>
              <a:cs typeface="Times New Roman" charset="0"/>
            </a:rPr>
            <a:t>net exports</a:t>
          </a:r>
          <a:endParaRPr lang="en-US" sz="1400" b="0" i="0" dirty="0" smtClean="0">
            <a:solidFill>
              <a:schemeClr val="tx1"/>
            </a:solidFill>
            <a:latin typeface="+mn-lt"/>
            <a:ea typeface="Times New Roman" charset="0"/>
            <a:cs typeface="Times New Roman" charset="0"/>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0.00521</cdr:x>
      <cdr:y>0</cdr:y>
    </cdr:from>
    <cdr:to>
      <cdr:x>0.93645</cdr:x>
      <cdr:y>0.17682</cdr:y>
    </cdr:to>
    <cdr:sp macro="" textlink="">
      <cdr:nvSpPr>
        <cdr:cNvPr id="2" name="TextBox 1"/>
        <cdr:cNvSpPr txBox="1"/>
      </cdr:nvSpPr>
      <cdr:spPr bwMode="auto">
        <a:xfrm xmlns:a="http://schemas.openxmlformats.org/drawingml/2006/main">
          <a:off x="10232" y="0"/>
          <a:ext cx="1828800" cy="79410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U.S. population</a:t>
          </a:r>
          <a:r>
            <a:rPr lang="en-US" sz="1400" b="1" i="0" baseline="0" dirty="0" smtClean="0">
              <a:solidFill>
                <a:sysClr val="windowText" lastClr="000000"/>
              </a:solidFill>
              <a:latin typeface="+mn-lt"/>
              <a:ea typeface="Times New Roman" charset="0"/>
              <a:cs typeface="Times New Roman" charset="0"/>
            </a:rPr>
            <a:t> </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million people</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0.21984</cdr:x>
      <cdr:y>0.18713</cdr:y>
    </cdr:from>
    <cdr:to>
      <cdr:x>0.96824</cdr:x>
      <cdr:y>0.70143</cdr:y>
    </cdr:to>
    <cdr:sp macro="" textlink="">
      <cdr:nvSpPr>
        <cdr:cNvPr id="4" name="TextBox 1"/>
        <cdr:cNvSpPr txBox="1"/>
      </cdr:nvSpPr>
      <cdr:spPr bwMode="auto">
        <a:xfrm xmlns:a="http://schemas.openxmlformats.org/drawingml/2006/main">
          <a:off x="452307" y="840411"/>
          <a:ext cx="1539747" cy="230974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b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a:solidFill>
                <a:schemeClr val="tx1"/>
              </a:solidFill>
              <a:latin typeface="+mn-lt"/>
              <a:ea typeface="Times New Roman" charset="0"/>
              <a:cs typeface="Times New Roman" charset="0"/>
            </a:rPr>
            <a:t>      </a:t>
          </a:r>
          <a:r>
            <a:rPr lang="en-US" sz="900" b="0" i="0" baseline="0" dirty="0">
              <a:solidFill>
                <a:schemeClr val="tx1"/>
              </a:solidFill>
              <a:latin typeface="+mn-lt"/>
              <a:ea typeface="Times New Roman" charset="0"/>
              <a:cs typeface="Times New Roman" charset="0"/>
            </a:rPr>
            <a:t> </a:t>
          </a:r>
          <a:r>
            <a:rPr lang="en-US" sz="900" b="0" i="0" baseline="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1" i="0" dirty="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   projections</a:t>
          </a:r>
          <a:endParaRPr lang="en-US" sz="14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500" b="0" i="0" dirty="0">
            <a:solidFill>
              <a:schemeClr val="tx1"/>
            </a:solidFill>
            <a:latin typeface="+mn-lt"/>
            <a:ea typeface="Times New Roman" charset="0"/>
            <a:cs typeface="Times New Roman" charset="0"/>
          </a:endParaRPr>
        </a:p>
        <a:p xmlns:a="http://schemas.openxmlformats.org/drawingml/2006/main">
          <a:pPr eaLnBrk="0" hangingPunct="0"/>
          <a:endParaRPr lang="en-US" sz="800" b="0" i="0" dirty="0">
            <a:solidFill>
              <a:schemeClr val="tx1"/>
            </a:solidFill>
            <a:latin typeface="+mn-lt"/>
            <a:ea typeface="Times New Roman" charset="0"/>
            <a:cs typeface="Times New Roman" charset="0"/>
          </a:endParaRPr>
        </a:p>
        <a:p xmlns:a="http://schemas.openxmlformats.org/drawingml/2006/main">
          <a:pPr eaLnBrk="0" hangingPunct="0"/>
          <a:r>
            <a:rPr lang="en-US" sz="800" b="0" i="0" baseline="0" dirty="0" smtClean="0">
              <a:solidFill>
                <a:schemeClr val="tx1"/>
              </a:solidFill>
              <a:latin typeface="+mn-lt"/>
              <a:ea typeface="Times New Roman" charset="0"/>
              <a:cs typeface="Times New Roman" charset="0"/>
            </a:rPr>
            <a:t>     </a:t>
          </a:r>
          <a:endParaRPr lang="en-US" sz="800" b="0" i="0" dirty="0">
            <a:solidFill>
              <a:schemeClr val="tx1"/>
            </a:solidFill>
            <a:latin typeface="+mn-lt"/>
            <a:ea typeface="Times New Roman" charset="0"/>
            <a:cs typeface="Times New Roman" charset="0"/>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cdr:x>
      <cdr:y>0</cdr:y>
    </cdr:from>
    <cdr:to>
      <cdr:x>0.7284</cdr:x>
      <cdr:y>0.31898</cdr:y>
    </cdr:to>
    <cdr:sp macro="" textlink="">
      <cdr:nvSpPr>
        <cdr:cNvPr id="2" name="TextBox 1"/>
        <cdr:cNvSpPr txBox="1"/>
      </cdr:nvSpPr>
      <cdr:spPr bwMode="auto">
        <a:xfrm xmlns:a="http://schemas.openxmlformats.org/drawingml/2006/main">
          <a:off x="0" y="0"/>
          <a:ext cx="1498610" cy="140295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GDP</a:t>
          </a:r>
          <a:r>
            <a:rPr lang="en-US" sz="1400" b="1" i="0" baseline="0" dirty="0" smtClean="0">
              <a:solidFill>
                <a:sysClr val="windowText" lastClr="000000"/>
              </a:solidFill>
              <a:latin typeface="+mn-lt"/>
              <a:ea typeface="Times New Roman" charset="0"/>
              <a:cs typeface="Times New Roman" charset="0"/>
            </a:rPr>
            <a:t> per capita</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thousand dollars per person</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0.20307</cdr:x>
      <cdr:y>0.17652</cdr:y>
    </cdr:from>
    <cdr:to>
      <cdr:x>0.95147</cdr:x>
      <cdr:y>0.70536</cdr:y>
    </cdr:to>
    <cdr:sp macro="" textlink="">
      <cdr:nvSpPr>
        <cdr:cNvPr id="4" name="TextBox 1"/>
        <cdr:cNvSpPr txBox="1"/>
      </cdr:nvSpPr>
      <cdr:spPr bwMode="auto">
        <a:xfrm xmlns:a="http://schemas.openxmlformats.org/drawingml/2006/main">
          <a:off x="417801" y="776398"/>
          <a:ext cx="1539747" cy="232598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b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a:solidFill>
                <a:schemeClr val="tx1"/>
              </a:solidFill>
              <a:latin typeface="+mn-lt"/>
              <a:ea typeface="Times New Roman" charset="0"/>
              <a:cs typeface="Times New Roman" charset="0"/>
            </a:rPr>
            <a:t>      </a:t>
          </a:r>
          <a:r>
            <a:rPr lang="en-US" sz="900" b="0" i="0" baseline="0" dirty="0">
              <a:solidFill>
                <a:schemeClr val="tx1"/>
              </a:solidFill>
              <a:latin typeface="+mn-lt"/>
              <a:ea typeface="Times New Roman" charset="0"/>
              <a:cs typeface="Times New Roman" charset="0"/>
            </a:rPr>
            <a:t> </a:t>
          </a:r>
          <a:r>
            <a:rPr lang="en-US" sz="900" b="0" i="0" baseline="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1" i="0" dirty="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   projections</a:t>
          </a:r>
          <a:endParaRPr lang="en-US" sz="14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500" b="0" i="0" dirty="0">
            <a:solidFill>
              <a:schemeClr val="tx1"/>
            </a:solidFill>
            <a:latin typeface="+mn-lt"/>
            <a:ea typeface="Times New Roman" charset="0"/>
            <a:cs typeface="Times New Roman" charset="0"/>
          </a:endParaRPr>
        </a:p>
        <a:p xmlns:a="http://schemas.openxmlformats.org/drawingml/2006/main">
          <a:pPr eaLnBrk="0" hangingPunct="0"/>
          <a:endParaRPr lang="en-US" sz="800" b="0" i="0" dirty="0">
            <a:solidFill>
              <a:schemeClr val="tx1"/>
            </a:solidFill>
            <a:latin typeface="+mn-lt"/>
            <a:ea typeface="Times New Roman" charset="0"/>
            <a:cs typeface="Times New Roman" charset="0"/>
          </a:endParaRPr>
        </a:p>
        <a:p xmlns:a="http://schemas.openxmlformats.org/drawingml/2006/main">
          <a:pPr eaLnBrk="0" hangingPunct="0"/>
          <a:r>
            <a:rPr lang="en-US" sz="800" b="0" i="0" baseline="0" dirty="0" smtClean="0">
              <a:solidFill>
                <a:schemeClr val="tx1"/>
              </a:solidFill>
              <a:latin typeface="+mn-lt"/>
              <a:ea typeface="Times New Roman" charset="0"/>
              <a:cs typeface="Times New Roman" charset="0"/>
            </a:rPr>
            <a:t>     </a:t>
          </a:r>
          <a:endParaRPr lang="en-US" sz="800" b="0" i="0" dirty="0">
            <a:solidFill>
              <a:schemeClr val="tx1"/>
            </a:solidFill>
            <a:latin typeface="+mn-lt"/>
            <a:ea typeface="Times New Roman" charset="0"/>
            <a:cs typeface="Times New Roman" charset="0"/>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cdr:x>
      <cdr:y>0</cdr:y>
    </cdr:from>
    <cdr:to>
      <cdr:x>1</cdr:x>
      <cdr:y>0.32161</cdr:y>
    </cdr:to>
    <cdr:sp macro="" textlink="">
      <cdr:nvSpPr>
        <cdr:cNvPr id="2" name="TextBox 1"/>
        <cdr:cNvSpPr txBox="1"/>
      </cdr:nvSpPr>
      <cdr:spPr bwMode="auto">
        <a:xfrm xmlns:a="http://schemas.openxmlformats.org/drawingml/2006/main">
          <a:off x="0" y="0"/>
          <a:ext cx="2057400" cy="144436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Energy intensity</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thousand British thermal units per dollar</a:t>
          </a:r>
        </a:p>
      </cdr:txBody>
    </cdr:sp>
  </cdr:relSizeAnchor>
  <cdr:relSizeAnchor xmlns:cdr="http://schemas.openxmlformats.org/drawingml/2006/chartDrawing">
    <cdr:from>
      <cdr:x>0.19096</cdr:x>
      <cdr:y>0.17774</cdr:y>
    </cdr:from>
    <cdr:to>
      <cdr:x>0.93935</cdr:x>
      <cdr:y>0.69204</cdr:y>
    </cdr:to>
    <cdr:sp macro="" textlink="">
      <cdr:nvSpPr>
        <cdr:cNvPr id="11" name="TextBox 1"/>
        <cdr:cNvSpPr txBox="1"/>
      </cdr:nvSpPr>
      <cdr:spPr bwMode="auto">
        <a:xfrm xmlns:a="http://schemas.openxmlformats.org/drawingml/2006/main">
          <a:off x="392881" y="798237"/>
          <a:ext cx="1539747" cy="230974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b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a:solidFill>
                <a:schemeClr val="tx1"/>
              </a:solidFill>
              <a:latin typeface="+mn-lt"/>
              <a:ea typeface="Times New Roman" charset="0"/>
              <a:cs typeface="Times New Roman" charset="0"/>
            </a:rPr>
            <a:t>      </a:t>
          </a:r>
          <a:r>
            <a:rPr lang="en-US" sz="900" b="0" i="0" baseline="0" dirty="0">
              <a:solidFill>
                <a:schemeClr val="tx1"/>
              </a:solidFill>
              <a:latin typeface="+mn-lt"/>
              <a:ea typeface="Times New Roman" charset="0"/>
              <a:cs typeface="Times New Roman" charset="0"/>
            </a:rPr>
            <a:t> </a:t>
          </a:r>
          <a:r>
            <a:rPr lang="en-US" sz="900" b="0" i="0" baseline="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1" i="0" dirty="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   projections</a:t>
          </a:r>
          <a:endParaRPr lang="en-US" sz="14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500" b="0" i="0" dirty="0">
            <a:solidFill>
              <a:schemeClr val="tx1"/>
            </a:solidFill>
            <a:latin typeface="+mn-lt"/>
            <a:ea typeface="Times New Roman" charset="0"/>
            <a:cs typeface="Times New Roman" charset="0"/>
          </a:endParaRPr>
        </a:p>
        <a:p xmlns:a="http://schemas.openxmlformats.org/drawingml/2006/main">
          <a:pPr eaLnBrk="0" hangingPunct="0"/>
          <a:endParaRPr lang="en-US" sz="800" b="0" i="0" dirty="0">
            <a:solidFill>
              <a:schemeClr val="tx1"/>
            </a:solidFill>
            <a:latin typeface="+mn-lt"/>
            <a:ea typeface="Times New Roman" charset="0"/>
            <a:cs typeface="Times New Roman" charset="0"/>
          </a:endParaRPr>
        </a:p>
        <a:p xmlns:a="http://schemas.openxmlformats.org/drawingml/2006/main">
          <a:pPr eaLnBrk="0" hangingPunct="0"/>
          <a:r>
            <a:rPr lang="en-US" sz="800" b="0" i="0" baseline="0" dirty="0" smtClean="0">
              <a:solidFill>
                <a:schemeClr val="tx1"/>
              </a:solidFill>
              <a:latin typeface="+mn-lt"/>
              <a:ea typeface="Times New Roman" charset="0"/>
              <a:cs typeface="Times New Roman" charset="0"/>
            </a:rPr>
            <a:t>     </a:t>
          </a:r>
          <a:endParaRPr lang="en-US" sz="800" b="0" i="0" dirty="0">
            <a:solidFill>
              <a:schemeClr val="tx1"/>
            </a:solidFill>
            <a:latin typeface="+mn-lt"/>
            <a:ea typeface="Times New Roman" charset="0"/>
            <a:cs typeface="Times New Roman" charset="0"/>
          </a:endParaRPr>
        </a:p>
      </cdr:txBody>
    </cdr:sp>
  </cdr:relSizeAnchor>
</c:userShapes>
</file>

<file path=ppt/drawings/drawing14.xml><?xml version="1.0" encoding="utf-8"?>
<c:userShapes xmlns:c="http://schemas.openxmlformats.org/drawingml/2006/chart">
  <cdr:relSizeAnchor xmlns:cdr="http://schemas.openxmlformats.org/drawingml/2006/chartDrawing">
    <cdr:from>
      <cdr:x>0.00521</cdr:x>
      <cdr:y>0</cdr:y>
    </cdr:from>
    <cdr:to>
      <cdr:x>1</cdr:x>
      <cdr:y>0.23957</cdr:y>
    </cdr:to>
    <cdr:sp macro="" textlink="">
      <cdr:nvSpPr>
        <cdr:cNvPr id="2" name="TextBox 1"/>
        <cdr:cNvSpPr txBox="1"/>
      </cdr:nvSpPr>
      <cdr:spPr bwMode="auto">
        <a:xfrm xmlns:a="http://schemas.openxmlformats.org/drawingml/2006/main">
          <a:off x="7181" y="0"/>
          <a:ext cx="1371045" cy="68707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Carbon intensity</a:t>
          </a:r>
          <a:r>
            <a:rPr lang="en-US" sz="1400" b="1" i="0" baseline="0" dirty="0" smtClean="0">
              <a:solidFill>
                <a:sysClr val="windowText" lastClr="000000"/>
              </a:solidFill>
              <a:latin typeface="+mn-lt"/>
              <a:ea typeface="Times New Roman" charset="0"/>
              <a:cs typeface="Times New Roman" charset="0"/>
            </a:rPr>
            <a:t> </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metric tons CO2 per billion British thermal units</a:t>
          </a:r>
        </a:p>
      </cdr:txBody>
    </cdr:sp>
  </cdr:relSizeAnchor>
  <cdr:relSizeAnchor xmlns:cdr="http://schemas.openxmlformats.org/drawingml/2006/chartDrawing">
    <cdr:from>
      <cdr:x>0.16953</cdr:x>
      <cdr:y>0.18088</cdr:y>
    </cdr:from>
    <cdr:to>
      <cdr:x>0.91792</cdr:x>
      <cdr:y>0.70491</cdr:y>
    </cdr:to>
    <cdr:sp macro="" textlink="">
      <cdr:nvSpPr>
        <cdr:cNvPr id="6" name="TextBox 1"/>
        <cdr:cNvSpPr txBox="1"/>
      </cdr:nvSpPr>
      <cdr:spPr bwMode="auto">
        <a:xfrm xmlns:a="http://schemas.openxmlformats.org/drawingml/2006/main">
          <a:off x="348790" y="797278"/>
          <a:ext cx="1539747" cy="230974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b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a:solidFill>
                <a:schemeClr val="tx1"/>
              </a:solidFill>
              <a:latin typeface="+mn-lt"/>
              <a:ea typeface="Times New Roman" charset="0"/>
              <a:cs typeface="Times New Roman" charset="0"/>
            </a:rPr>
            <a:t>      </a:t>
          </a:r>
          <a:r>
            <a:rPr lang="en-US" sz="900" b="0" i="0" baseline="0" dirty="0">
              <a:solidFill>
                <a:schemeClr val="tx1"/>
              </a:solidFill>
              <a:latin typeface="+mn-lt"/>
              <a:ea typeface="Times New Roman" charset="0"/>
              <a:cs typeface="Times New Roman" charset="0"/>
            </a:rPr>
            <a:t> </a:t>
          </a:r>
          <a:r>
            <a:rPr lang="en-US" sz="900" b="0" i="0" baseline="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1" i="0" dirty="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   projections</a:t>
          </a:r>
          <a:endParaRPr lang="en-US" sz="14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900" b="0" i="0" dirty="0">
            <a:solidFill>
              <a:schemeClr val="tx1"/>
            </a:solidFill>
            <a:latin typeface="+mn-lt"/>
            <a:ea typeface="Times New Roman" charset="0"/>
            <a:cs typeface="Times New Roman" charset="0"/>
          </a:endParaRPr>
        </a:p>
        <a:p xmlns:a="http://schemas.openxmlformats.org/drawingml/2006/main">
          <a:pPr eaLnBrk="0" hangingPunct="0"/>
          <a:endParaRPr lang="en-US" sz="500" b="0" i="0" dirty="0">
            <a:solidFill>
              <a:schemeClr val="tx1"/>
            </a:solidFill>
            <a:latin typeface="+mn-lt"/>
            <a:ea typeface="Times New Roman" charset="0"/>
            <a:cs typeface="Times New Roman" charset="0"/>
          </a:endParaRPr>
        </a:p>
        <a:p xmlns:a="http://schemas.openxmlformats.org/drawingml/2006/main">
          <a:pPr eaLnBrk="0" hangingPunct="0"/>
          <a:endParaRPr lang="en-US" sz="800" b="0" i="0" dirty="0">
            <a:solidFill>
              <a:schemeClr val="tx1"/>
            </a:solidFill>
            <a:latin typeface="+mn-lt"/>
            <a:ea typeface="Times New Roman" charset="0"/>
            <a:cs typeface="Times New Roman" charset="0"/>
          </a:endParaRPr>
        </a:p>
        <a:p xmlns:a="http://schemas.openxmlformats.org/drawingml/2006/main">
          <a:pPr eaLnBrk="0" hangingPunct="0"/>
          <a:r>
            <a:rPr lang="en-US" sz="800" b="0" i="0" baseline="0" dirty="0" smtClean="0">
              <a:solidFill>
                <a:schemeClr val="tx1"/>
              </a:solidFill>
              <a:latin typeface="+mn-lt"/>
              <a:ea typeface="Times New Roman" charset="0"/>
              <a:cs typeface="Times New Roman" charset="0"/>
            </a:rPr>
            <a:t>     </a:t>
          </a:r>
          <a:endParaRPr lang="en-US" sz="800" b="0" i="0" dirty="0">
            <a:solidFill>
              <a:schemeClr val="tx1"/>
            </a:solidFill>
            <a:latin typeface="+mn-lt"/>
            <a:ea typeface="Times New Roman" charset="0"/>
            <a:cs typeface="Times New Roman" charset="0"/>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cdr:x>
      <cdr:y>0</cdr:y>
    </cdr:from>
    <cdr:to>
      <cdr:x>0.88671</cdr:x>
      <cdr:y>0.19301</cdr:y>
    </cdr:to>
    <cdr:sp macro="" textlink="">
      <cdr:nvSpPr>
        <cdr:cNvPr id="2" name="TextBox 1"/>
        <cdr:cNvSpPr txBox="1"/>
      </cdr:nvSpPr>
      <cdr:spPr bwMode="auto">
        <a:xfrm xmlns:a="http://schemas.openxmlformats.org/drawingml/2006/main">
          <a:off x="0" y="0"/>
          <a:ext cx="1621618" cy="45886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000" b="1" i="0" dirty="0" smtClean="0">
              <a:solidFill>
                <a:schemeClr val="tx1"/>
              </a:solidFill>
              <a:latin typeface="+mn-lt"/>
              <a:ea typeface="Times New Roman" charset="0"/>
              <a:cs typeface="Times New Roman" charset="0"/>
            </a:rPr>
            <a:t>Gross domestic product</a:t>
          </a:r>
        </a:p>
        <a:p xmlns:a="http://schemas.openxmlformats.org/drawingml/2006/main">
          <a:pPr eaLnBrk="0" hangingPunct="0"/>
          <a:r>
            <a:rPr lang="en-US" sz="1000" i="0" dirty="0" smtClean="0">
              <a:solidFill>
                <a:schemeClr val="tx1"/>
              </a:solidFill>
              <a:latin typeface="+mn-lt"/>
              <a:ea typeface="Times New Roman" charset="0"/>
              <a:cs typeface="Times New Roman" charset="0"/>
            </a:rPr>
            <a:t>trillion</a:t>
          </a:r>
          <a:r>
            <a:rPr lang="en-US" sz="1000" i="0" baseline="0" dirty="0" smtClean="0">
              <a:solidFill>
                <a:schemeClr val="tx1"/>
              </a:solidFill>
              <a:latin typeface="+mn-lt"/>
              <a:ea typeface="Times New Roman" charset="0"/>
              <a:cs typeface="Times New Roman" charset="0"/>
            </a:rPr>
            <a:t> 2009 dollars</a:t>
          </a:r>
          <a:endParaRPr lang="en-US" sz="100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0.02777</cdr:x>
      <cdr:y>0.13835</cdr:y>
    </cdr:from>
    <cdr:to>
      <cdr:x>0.7425</cdr:x>
      <cdr:y>0.90245</cdr:y>
    </cdr:to>
    <cdr:grpSp>
      <cdr:nvGrpSpPr>
        <cdr:cNvPr id="3" name="Group 2"/>
        <cdr:cNvGrpSpPr/>
      </cdr:nvGrpSpPr>
      <cdr:grpSpPr>
        <a:xfrm xmlns:a="http://schemas.openxmlformats.org/drawingml/2006/main">
          <a:off x="76179" y="621335"/>
          <a:ext cx="1960647" cy="3431602"/>
          <a:chOff x="-190499" y="49530"/>
          <a:chExt cx="1307089" cy="1816612"/>
        </a:xfrm>
      </cdr:grpSpPr>
      <cdr:cxnSp macro="">
        <cdr:nvCxnSpPr>
          <cdr:cNvPr id="4" name="Straight Connector 3"/>
          <cdr:cNvCxnSpPr>
            <a:endCxn xmlns:a="http://schemas.openxmlformats.org/drawingml/2006/main" id="5" idx="2"/>
          </cdr:cNvCxnSpPr>
        </cdr:nvCxnSpPr>
        <cdr:spPr>
          <a:xfrm xmlns:a="http://schemas.openxmlformats.org/drawingml/2006/main" flipV="1">
            <a:off x="314309" y="244529"/>
            <a:ext cx="15936" cy="1621613"/>
          </a:xfrm>
          <a:prstGeom xmlns:a="http://schemas.openxmlformats.org/drawingml/2006/main" prst="line">
            <a:avLst/>
          </a:prstGeom>
          <a:ln xmlns:a="http://schemas.openxmlformats.org/drawingml/2006/main">
            <a:solidFill>
              <a:schemeClr val="bg1">
                <a:lumMod val="65000"/>
              </a:schemeClr>
            </a:solidFill>
            <a:prstDash val="lgDash"/>
          </a:ln>
        </cdr:spPr>
        <cdr:style>
          <a:lnRef xmlns:a="http://schemas.openxmlformats.org/drawingml/2006/main" idx="1">
            <a:schemeClr val="accent3"/>
          </a:lnRef>
          <a:fillRef xmlns:a="http://schemas.openxmlformats.org/drawingml/2006/main" idx="0">
            <a:schemeClr val="accent3"/>
          </a:fillRef>
          <a:effectRef xmlns:a="http://schemas.openxmlformats.org/drawingml/2006/main" idx="0">
            <a:schemeClr val="accent3"/>
          </a:effectRef>
          <a:fontRef xmlns:a="http://schemas.openxmlformats.org/drawingml/2006/main" idx="minor">
            <a:schemeClr val="tx1"/>
          </a:fontRef>
        </cdr:style>
      </cdr:cxnSp>
      <cdr:sp macro="" textlink="">
        <cdr:nvSpPr>
          <cdr:cNvPr id="5" name="TextBox 12"/>
          <cdr:cNvSpPr txBox="1"/>
        </cdr:nvSpPr>
        <cdr:spPr>
          <a:xfrm xmlns:a="http://schemas.openxmlformats.org/drawingml/2006/main">
            <a:off x="109544" y="49530"/>
            <a:ext cx="441400" cy="194999"/>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900" b="1" dirty="0"/>
              <a:t>2017</a:t>
            </a:r>
          </a:p>
        </cdr:txBody>
      </cdr:sp>
      <cdr:sp macro="" textlink="">
        <cdr:nvSpPr>
          <cdr:cNvPr id="6" name="TextBox 8"/>
          <cdr:cNvSpPr txBox="1"/>
        </cdr:nvSpPr>
        <cdr:spPr>
          <a:xfrm xmlns:a="http://schemas.openxmlformats.org/drawingml/2006/main">
            <a:off x="-190499" y="197482"/>
            <a:ext cx="1307089" cy="224998"/>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900" dirty="0">
                <a:solidFill>
                  <a:schemeClr val="bg2"/>
                </a:solidFill>
              </a:rPr>
              <a:t>history       projections</a:t>
            </a:r>
          </a:p>
        </cdr:txBody>
      </cdr:sp>
    </cdr:grpSp>
  </cdr:relSizeAnchor>
  <cdr:relSizeAnchor xmlns:cdr="http://schemas.openxmlformats.org/drawingml/2006/chartDrawing">
    <cdr:from>
      <cdr:x>0.34375</cdr:x>
      <cdr:y>0.62269</cdr:y>
    </cdr:from>
    <cdr:to>
      <cdr:x>0.84375</cdr:x>
      <cdr:y>0.8157</cdr:y>
    </cdr:to>
    <cdr:sp macro="" textlink="">
      <cdr:nvSpPr>
        <cdr:cNvPr id="7" name="TextBox 1"/>
        <cdr:cNvSpPr txBox="1"/>
      </cdr:nvSpPr>
      <cdr:spPr bwMode="auto">
        <a:xfrm xmlns:a="http://schemas.openxmlformats.org/drawingml/2006/main">
          <a:off x="628653" y="1708154"/>
          <a:ext cx="914400" cy="52946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1" i="0" dirty="0" smtClean="0">
              <a:solidFill>
                <a:schemeClr val="accent1"/>
              </a:solidFill>
              <a:latin typeface="+mn-lt"/>
              <a:ea typeface="Times New Roman" charset="0"/>
              <a:cs typeface="Times New Roman" charset="0"/>
            </a:rPr>
            <a:t>High Economic</a:t>
          </a:r>
          <a:r>
            <a:rPr lang="en-US" sz="900" b="1" i="0" baseline="0" dirty="0" smtClean="0">
              <a:solidFill>
                <a:schemeClr val="accent1"/>
              </a:solidFill>
              <a:latin typeface="+mn-lt"/>
              <a:ea typeface="Times New Roman" charset="0"/>
              <a:cs typeface="Times New Roman" charset="0"/>
            </a:rPr>
            <a:t> Growth</a:t>
          </a:r>
        </a:p>
        <a:p xmlns:a="http://schemas.openxmlformats.org/drawingml/2006/main">
          <a:pPr eaLnBrk="0" hangingPunct="0"/>
          <a:r>
            <a:rPr lang="en-US" sz="900" b="1" i="0" baseline="0" dirty="0" smtClean="0">
              <a:solidFill>
                <a:schemeClr val="tx2"/>
              </a:solidFill>
              <a:latin typeface="+mn-lt"/>
              <a:ea typeface="Times New Roman" charset="0"/>
              <a:cs typeface="Times New Roman" charset="0"/>
            </a:rPr>
            <a:t>Reference case</a:t>
          </a:r>
        </a:p>
        <a:p xmlns:a="http://schemas.openxmlformats.org/drawingml/2006/main">
          <a:pPr eaLnBrk="0" hangingPunct="0"/>
          <a:r>
            <a:rPr lang="en-US" sz="900" b="1" i="0" baseline="0" dirty="0" smtClean="0">
              <a:solidFill>
                <a:schemeClr val="accent6"/>
              </a:solidFill>
              <a:latin typeface="+mn-lt"/>
              <a:ea typeface="Times New Roman" charset="0"/>
              <a:cs typeface="Times New Roman" charset="0"/>
            </a:rPr>
            <a:t>Low Economic Growth</a:t>
          </a:r>
          <a:endParaRPr lang="en-US" sz="900" i="0" dirty="0" smtClean="0">
            <a:solidFill>
              <a:schemeClr val="accent6"/>
            </a:solidFill>
            <a:latin typeface="+mn-lt"/>
            <a:ea typeface="Times New Roman" charset="0"/>
            <a:cs typeface="Times New Roman" charset="0"/>
          </a:endParaRPr>
        </a:p>
      </cdr:txBody>
    </cdr:sp>
  </cdr:relSizeAnchor>
</c:userShapes>
</file>

<file path=ppt/drawings/drawing16.xml><?xml version="1.0" encoding="utf-8"?>
<c:userShapes xmlns:c="http://schemas.openxmlformats.org/drawingml/2006/chart">
  <cdr:relSizeAnchor xmlns:cdr="http://schemas.openxmlformats.org/drawingml/2006/chartDrawing">
    <cdr:from>
      <cdr:x>0</cdr:x>
      <cdr:y>0</cdr:y>
    </cdr:from>
    <cdr:to>
      <cdr:x>0.88671</cdr:x>
      <cdr:y>0.19301</cdr:y>
    </cdr:to>
    <cdr:sp macro="" textlink="">
      <cdr:nvSpPr>
        <cdr:cNvPr id="2" name="TextBox 1"/>
        <cdr:cNvSpPr txBox="1"/>
      </cdr:nvSpPr>
      <cdr:spPr bwMode="auto">
        <a:xfrm xmlns:a="http://schemas.openxmlformats.org/drawingml/2006/main">
          <a:off x="0" y="0"/>
          <a:ext cx="1621618" cy="45886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chemeClr val="tx1"/>
              </a:solidFill>
              <a:latin typeface="+mn-lt"/>
              <a:ea typeface="Times New Roman" charset="0"/>
              <a:cs typeface="Times New Roman" charset="0"/>
            </a:rPr>
            <a:t>Population</a:t>
          </a:r>
        </a:p>
        <a:p xmlns:a="http://schemas.openxmlformats.org/drawingml/2006/main">
          <a:pPr eaLnBrk="0" hangingPunct="0"/>
          <a:r>
            <a:rPr lang="en-US" sz="1400" i="0" dirty="0" smtClean="0">
              <a:solidFill>
                <a:schemeClr val="tx1"/>
              </a:solidFill>
              <a:latin typeface="+mn-lt"/>
              <a:ea typeface="Times New Roman" charset="0"/>
              <a:cs typeface="Times New Roman" charset="0"/>
            </a:rPr>
            <a:t>millions</a:t>
          </a:r>
        </a:p>
      </cdr:txBody>
    </cdr:sp>
  </cdr:relSizeAnchor>
  <cdr:relSizeAnchor xmlns:cdr="http://schemas.openxmlformats.org/drawingml/2006/chartDrawing">
    <cdr:from>
      <cdr:x>0.01226</cdr:x>
      <cdr:y>0.13419</cdr:y>
    </cdr:from>
    <cdr:to>
      <cdr:x>0.68789</cdr:x>
      <cdr:y>0.27534</cdr:y>
    </cdr:to>
    <cdr:grpSp>
      <cdr:nvGrpSpPr>
        <cdr:cNvPr id="3" name="Group 2"/>
        <cdr:cNvGrpSpPr/>
      </cdr:nvGrpSpPr>
      <cdr:grpSpPr>
        <a:xfrm xmlns:a="http://schemas.openxmlformats.org/drawingml/2006/main">
          <a:off x="33632" y="602652"/>
          <a:ext cx="1853388" cy="633910"/>
          <a:chOff x="-206202" y="33020"/>
          <a:chExt cx="1235621" cy="335574"/>
        </a:xfrm>
      </cdr:grpSpPr>
      <cdr:sp macro="" textlink="">
        <cdr:nvSpPr>
          <cdr:cNvPr id="5" name="TextBox 12"/>
          <cdr:cNvSpPr txBox="1"/>
        </cdr:nvSpPr>
        <cdr:spPr>
          <a:xfrm xmlns:a="http://schemas.openxmlformats.org/drawingml/2006/main">
            <a:off x="147641" y="33020"/>
            <a:ext cx="388143" cy="16292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b="1" dirty="0"/>
              <a:t>2017</a:t>
            </a:r>
          </a:p>
        </cdr:txBody>
      </cdr:sp>
      <cdr:sp macro="" textlink="">
        <cdr:nvSpPr>
          <cdr:cNvPr id="6" name="TextBox 8"/>
          <cdr:cNvSpPr txBox="1"/>
        </cdr:nvSpPr>
        <cdr:spPr>
          <a:xfrm xmlns:a="http://schemas.openxmlformats.org/drawingml/2006/main">
            <a:off x="-206202" y="205667"/>
            <a:ext cx="1235621" cy="16292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a:solidFill>
                  <a:schemeClr val="tx1"/>
                </a:solidFill>
              </a:rPr>
              <a:t>history  </a:t>
            </a:r>
            <a:r>
              <a:rPr lang="en-US" sz="1000" dirty="0">
                <a:solidFill>
                  <a:schemeClr val="tx1"/>
                </a:solidFill>
              </a:rPr>
              <a:t>     </a:t>
            </a:r>
            <a:r>
              <a:rPr lang="en-US" sz="1400" dirty="0">
                <a:solidFill>
                  <a:schemeClr val="tx1"/>
                </a:solidFill>
              </a:rPr>
              <a:t>projections</a:t>
            </a:r>
          </a:p>
        </cdr:txBody>
      </cdr:sp>
    </cdr:grpSp>
  </cdr:relSizeAnchor>
</c:userShapes>
</file>

<file path=ppt/drawings/drawing17.xml><?xml version="1.0" encoding="utf-8"?>
<c:userShapes xmlns:c="http://schemas.openxmlformats.org/drawingml/2006/chart">
  <cdr:relSizeAnchor xmlns:cdr="http://schemas.openxmlformats.org/drawingml/2006/chartDrawing">
    <cdr:from>
      <cdr:x>0</cdr:x>
      <cdr:y>0</cdr:y>
    </cdr:from>
    <cdr:to>
      <cdr:x>0.88671</cdr:x>
      <cdr:y>0.19301</cdr:y>
    </cdr:to>
    <cdr:sp macro="" textlink="">
      <cdr:nvSpPr>
        <cdr:cNvPr id="2" name="TextBox 1"/>
        <cdr:cNvSpPr txBox="1"/>
      </cdr:nvSpPr>
      <cdr:spPr bwMode="auto">
        <a:xfrm xmlns:a="http://schemas.openxmlformats.org/drawingml/2006/main">
          <a:off x="0" y="0"/>
          <a:ext cx="1621618" cy="45886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chemeClr val="tx1"/>
              </a:solidFill>
              <a:latin typeface="+mn-lt"/>
              <a:ea typeface="Times New Roman" charset="0"/>
              <a:cs typeface="Times New Roman" charset="0"/>
            </a:rPr>
            <a:t>Price index (2017</a:t>
          </a:r>
          <a:r>
            <a:rPr lang="en-US" sz="1400" b="1" i="0" baseline="0" dirty="0" smtClean="0">
              <a:solidFill>
                <a:schemeClr val="tx1"/>
              </a:solidFill>
              <a:latin typeface="+mn-lt"/>
              <a:ea typeface="Times New Roman" charset="0"/>
              <a:cs typeface="Times New Roman" charset="0"/>
            </a:rPr>
            <a:t> = 1.0)</a:t>
          </a:r>
          <a:endParaRPr lang="en-US" sz="1400" b="1" i="0" dirty="0" smtClean="0">
            <a:solidFill>
              <a:schemeClr val="tx1"/>
            </a:solidFill>
            <a:latin typeface="+mn-lt"/>
            <a:ea typeface="Times New Roman" charset="0"/>
            <a:cs typeface="Times New Roman" charset="0"/>
          </a:endParaRPr>
        </a:p>
        <a:p xmlns:a="http://schemas.openxmlformats.org/drawingml/2006/main">
          <a:pPr eaLnBrk="0" hangingPunct="0"/>
          <a:r>
            <a:rPr lang="en-US" sz="1400" i="0" dirty="0" smtClean="0">
              <a:solidFill>
                <a:schemeClr val="tx1"/>
              </a:solidFill>
              <a:latin typeface="+mn-lt"/>
              <a:ea typeface="Times New Roman" charset="0"/>
              <a:cs typeface="Times New Roman" charset="0"/>
            </a:rPr>
            <a:t>GDP chain-type price index</a:t>
          </a:r>
        </a:p>
      </cdr:txBody>
    </cdr:sp>
  </cdr:relSizeAnchor>
  <cdr:relSizeAnchor xmlns:cdr="http://schemas.openxmlformats.org/drawingml/2006/chartDrawing">
    <cdr:from>
      <cdr:x>3.64538E-7</cdr:x>
      <cdr:y>0.14321</cdr:y>
    </cdr:from>
    <cdr:to>
      <cdr:x>0.70193</cdr:x>
      <cdr:y>0.27984</cdr:y>
    </cdr:to>
    <cdr:grpSp>
      <cdr:nvGrpSpPr>
        <cdr:cNvPr id="3" name="Group 2"/>
        <cdr:cNvGrpSpPr/>
      </cdr:nvGrpSpPr>
      <cdr:grpSpPr>
        <a:xfrm xmlns:a="http://schemas.openxmlformats.org/drawingml/2006/main">
          <a:off x="1" y="643162"/>
          <a:ext cx="1925533" cy="613610"/>
          <a:chOff x="22226" y="0"/>
          <a:chExt cx="1283695" cy="324826"/>
        </a:xfrm>
      </cdr:grpSpPr>
      <cdr:sp macro="" textlink="">
        <cdr:nvSpPr>
          <cdr:cNvPr id="5" name="TextBox 12"/>
          <cdr:cNvSpPr txBox="1"/>
        </cdr:nvSpPr>
        <cdr:spPr>
          <a:xfrm xmlns:a="http://schemas.openxmlformats.org/drawingml/2006/main">
            <a:off x="328617" y="0"/>
            <a:ext cx="388143" cy="162930"/>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b="1" dirty="0"/>
              <a:t>2017</a:t>
            </a:r>
          </a:p>
        </cdr:txBody>
      </cdr:sp>
      <cdr:sp macro="" textlink="">
        <cdr:nvSpPr>
          <cdr:cNvPr id="6" name="TextBox 8"/>
          <cdr:cNvSpPr txBox="1"/>
        </cdr:nvSpPr>
        <cdr:spPr>
          <a:xfrm xmlns:a="http://schemas.openxmlformats.org/drawingml/2006/main">
            <a:off x="22226" y="161898"/>
            <a:ext cx="1283695" cy="162928"/>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a:solidFill>
                  <a:schemeClr val="tx1"/>
                </a:solidFill>
              </a:rPr>
              <a:t>history       projections</a:t>
            </a:r>
          </a:p>
        </cdr:txBody>
      </cdr:sp>
    </cdr:grpSp>
  </cdr:relSizeAnchor>
</c:userShapes>
</file>

<file path=ppt/drawings/drawing18.xml><?xml version="1.0" encoding="utf-8"?>
<c:userShapes xmlns:c="http://schemas.openxmlformats.org/drawingml/2006/chart">
  <cdr:relSizeAnchor xmlns:cdr="http://schemas.openxmlformats.org/drawingml/2006/chartDrawing">
    <cdr:from>
      <cdr:x>0</cdr:x>
      <cdr:y>0</cdr:y>
    </cdr:from>
    <cdr:to>
      <cdr:x>0.88671</cdr:x>
      <cdr:y>0.19301</cdr:y>
    </cdr:to>
    <cdr:sp macro="" textlink="">
      <cdr:nvSpPr>
        <cdr:cNvPr id="2" name="TextBox 1"/>
        <cdr:cNvSpPr txBox="1"/>
      </cdr:nvSpPr>
      <cdr:spPr bwMode="auto">
        <a:xfrm xmlns:a="http://schemas.openxmlformats.org/drawingml/2006/main">
          <a:off x="0" y="0"/>
          <a:ext cx="1621618" cy="45886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chemeClr val="tx1"/>
              </a:solidFill>
              <a:latin typeface="+mn-lt"/>
              <a:ea typeface="Times New Roman" charset="0"/>
              <a:cs typeface="Times New Roman" charset="0"/>
            </a:rPr>
            <a:t>Gross domestic product</a:t>
          </a:r>
        </a:p>
        <a:p xmlns:a="http://schemas.openxmlformats.org/drawingml/2006/main">
          <a:pPr eaLnBrk="0" hangingPunct="0"/>
          <a:r>
            <a:rPr lang="en-US" sz="1400" i="0" dirty="0" smtClean="0">
              <a:solidFill>
                <a:schemeClr val="tx1"/>
              </a:solidFill>
              <a:latin typeface="+mn-lt"/>
              <a:ea typeface="Times New Roman" charset="0"/>
              <a:cs typeface="Times New Roman" charset="0"/>
            </a:rPr>
            <a:t>trillion</a:t>
          </a:r>
          <a:r>
            <a:rPr lang="en-US" sz="1400" i="0" baseline="0" dirty="0" smtClean="0">
              <a:solidFill>
                <a:schemeClr val="tx1"/>
              </a:solidFill>
              <a:latin typeface="+mn-lt"/>
              <a:ea typeface="Times New Roman" charset="0"/>
              <a:cs typeface="Times New Roman" charset="0"/>
            </a:rPr>
            <a:t> 2009 dollars</a:t>
          </a:r>
          <a:endParaRPr lang="en-US" sz="140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0.0023</cdr:x>
      <cdr:y>0.14514</cdr:y>
    </cdr:from>
    <cdr:to>
      <cdr:x>0.668</cdr:x>
      <cdr:y>0.27135</cdr:y>
    </cdr:to>
    <cdr:grpSp>
      <cdr:nvGrpSpPr>
        <cdr:cNvPr id="3" name="Group 2"/>
        <cdr:cNvGrpSpPr/>
      </cdr:nvGrpSpPr>
      <cdr:grpSpPr>
        <a:xfrm xmlns:a="http://schemas.openxmlformats.org/drawingml/2006/main">
          <a:off x="6309" y="651829"/>
          <a:ext cx="1826149" cy="566814"/>
          <a:chOff x="-176132" y="49530"/>
          <a:chExt cx="1217422" cy="300064"/>
        </a:xfrm>
      </cdr:grpSpPr>
      <cdr:sp macro="" textlink="">
        <cdr:nvSpPr>
          <cdr:cNvPr id="5" name="TextBox 12"/>
          <cdr:cNvSpPr txBox="1"/>
        </cdr:nvSpPr>
        <cdr:spPr>
          <a:xfrm xmlns:a="http://schemas.openxmlformats.org/drawingml/2006/main">
            <a:off x="109544" y="49530"/>
            <a:ext cx="388139" cy="162932"/>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b="1" dirty="0">
                <a:solidFill>
                  <a:schemeClr val="tx1"/>
                </a:solidFill>
              </a:rPr>
              <a:t>2017</a:t>
            </a:r>
          </a:p>
        </cdr:txBody>
      </cdr:sp>
      <cdr:sp macro="" textlink="">
        <cdr:nvSpPr>
          <cdr:cNvPr id="6" name="TextBox 8"/>
          <cdr:cNvSpPr txBox="1"/>
        </cdr:nvSpPr>
        <cdr:spPr>
          <a:xfrm xmlns:a="http://schemas.openxmlformats.org/drawingml/2006/main">
            <a:off x="-176132" y="186662"/>
            <a:ext cx="1217422" cy="162932"/>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a:solidFill>
                  <a:schemeClr val="tx1"/>
                </a:solidFill>
              </a:rPr>
              <a:t>history    </a:t>
            </a:r>
            <a:r>
              <a:rPr lang="en-US" sz="1400" dirty="0" smtClean="0">
                <a:solidFill>
                  <a:schemeClr val="tx1"/>
                </a:solidFill>
              </a:rPr>
              <a:t> </a:t>
            </a:r>
            <a:r>
              <a:rPr lang="en-US" sz="1400" dirty="0">
                <a:solidFill>
                  <a:schemeClr val="tx1"/>
                </a:solidFill>
              </a:rPr>
              <a:t>projections</a:t>
            </a:r>
          </a:p>
        </cdr:txBody>
      </cdr:sp>
    </cdr:grpSp>
  </cdr:relSizeAnchor>
  <cdr:relSizeAnchor xmlns:cdr="http://schemas.openxmlformats.org/drawingml/2006/chartDrawing">
    <cdr:from>
      <cdr:x>0.34375</cdr:x>
      <cdr:y>0.62269</cdr:y>
    </cdr:from>
    <cdr:to>
      <cdr:x>0.84375</cdr:x>
      <cdr:y>0.8157</cdr:y>
    </cdr:to>
    <cdr:sp macro="" textlink="">
      <cdr:nvSpPr>
        <cdr:cNvPr id="7" name="TextBox 1"/>
        <cdr:cNvSpPr txBox="1"/>
      </cdr:nvSpPr>
      <cdr:spPr bwMode="auto">
        <a:xfrm xmlns:a="http://schemas.openxmlformats.org/drawingml/2006/main">
          <a:off x="628653" y="1708154"/>
          <a:ext cx="914400" cy="52946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200" b="0" i="0" dirty="0" smtClean="0">
              <a:solidFill>
                <a:schemeClr val="accent1"/>
              </a:solidFill>
              <a:latin typeface="+mn-lt"/>
              <a:ea typeface="Times New Roman" charset="0"/>
              <a:cs typeface="Times New Roman" charset="0"/>
            </a:rPr>
            <a:t>High Economic</a:t>
          </a:r>
          <a:r>
            <a:rPr lang="en-US" sz="1200" b="0" i="0" baseline="0" dirty="0" smtClean="0">
              <a:solidFill>
                <a:schemeClr val="accent1"/>
              </a:solidFill>
              <a:latin typeface="+mn-lt"/>
              <a:ea typeface="Times New Roman" charset="0"/>
              <a:cs typeface="Times New Roman" charset="0"/>
            </a:rPr>
            <a:t> Growth</a:t>
          </a:r>
        </a:p>
        <a:p xmlns:a="http://schemas.openxmlformats.org/drawingml/2006/main">
          <a:pPr eaLnBrk="0" hangingPunct="0"/>
          <a:r>
            <a:rPr lang="en-US" sz="1200" b="0" i="0" baseline="0" dirty="0" smtClean="0">
              <a:solidFill>
                <a:schemeClr val="tx2"/>
              </a:solidFill>
              <a:latin typeface="+mn-lt"/>
              <a:ea typeface="Times New Roman" charset="0"/>
              <a:cs typeface="Times New Roman" charset="0"/>
            </a:rPr>
            <a:t>Reference case</a:t>
          </a:r>
        </a:p>
        <a:p xmlns:a="http://schemas.openxmlformats.org/drawingml/2006/main">
          <a:pPr eaLnBrk="0" hangingPunct="0"/>
          <a:r>
            <a:rPr lang="en-US" sz="1200" b="0" i="0" baseline="0" dirty="0" smtClean="0">
              <a:solidFill>
                <a:schemeClr val="accent6"/>
              </a:solidFill>
              <a:latin typeface="+mn-lt"/>
              <a:ea typeface="Times New Roman" charset="0"/>
              <a:cs typeface="Times New Roman" charset="0"/>
            </a:rPr>
            <a:t>Low Economic Growth</a:t>
          </a:r>
          <a:endParaRPr lang="en-US" sz="1200" b="0" i="0" dirty="0" smtClean="0">
            <a:solidFill>
              <a:schemeClr val="accent6"/>
            </a:solidFill>
            <a:latin typeface="+mn-lt"/>
            <a:ea typeface="Times New Roman" charset="0"/>
            <a:cs typeface="Times New Roman" charset="0"/>
          </a:endParaRPr>
        </a:p>
      </cdr:txBody>
    </cdr:sp>
  </cdr:relSizeAnchor>
</c:userShapes>
</file>

<file path=ppt/drawings/drawing19.xml><?xml version="1.0" encoding="utf-8"?>
<c:userShapes xmlns:c="http://schemas.openxmlformats.org/drawingml/2006/chart">
  <cdr:relSizeAnchor xmlns:cdr="http://schemas.openxmlformats.org/drawingml/2006/chartDrawing">
    <cdr:from>
      <cdr:x>0</cdr:x>
      <cdr:y>0</cdr:y>
    </cdr:from>
    <cdr:to>
      <cdr:x>1</cdr:x>
      <cdr:y>0.14386</cdr:y>
    </cdr:to>
    <cdr:sp macro="" textlink="">
      <cdr:nvSpPr>
        <cdr:cNvPr id="6" name="TextBox 1"/>
        <cdr:cNvSpPr txBox="1"/>
      </cdr:nvSpPr>
      <cdr:spPr bwMode="auto">
        <a:xfrm xmlns:a="http://schemas.openxmlformats.org/drawingml/2006/main">
          <a:off x="0" y="0"/>
          <a:ext cx="2377440" cy="39650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a:solidFill>
                <a:schemeClr val="tx1"/>
              </a:solidFill>
              <a:latin typeface="+mn-lt"/>
              <a:ea typeface="Times New Roman" charset="0"/>
              <a:cs typeface="Times New Roman" charset="0"/>
            </a:rPr>
            <a:t>North Sea Brent oil</a:t>
          </a:r>
          <a:r>
            <a:rPr lang="en-US" sz="1400" b="1" i="0" baseline="0" dirty="0">
              <a:solidFill>
                <a:schemeClr val="tx1"/>
              </a:solidFill>
              <a:latin typeface="+mn-lt"/>
              <a:ea typeface="Times New Roman" charset="0"/>
              <a:cs typeface="Times New Roman" charset="0"/>
            </a:rPr>
            <a:t> </a:t>
          </a:r>
          <a:r>
            <a:rPr lang="en-US" sz="1400" b="1" i="0" dirty="0">
              <a:solidFill>
                <a:schemeClr val="tx1"/>
              </a:solidFill>
              <a:latin typeface="+mn-lt"/>
              <a:ea typeface="Times New Roman" charset="0"/>
              <a:cs typeface="Times New Roman" charset="0"/>
            </a:rPr>
            <a:t>price</a:t>
          </a:r>
        </a:p>
        <a:p xmlns:a="http://schemas.openxmlformats.org/drawingml/2006/main">
          <a:pPr eaLnBrk="0" hangingPunct="0"/>
          <a:r>
            <a:rPr lang="en-US" sz="1400" i="0" dirty="0">
              <a:solidFill>
                <a:schemeClr val="tx1"/>
              </a:solidFill>
              <a:latin typeface="+mn-lt"/>
              <a:ea typeface="Times New Roman" charset="0"/>
              <a:cs typeface="Times New Roman" charset="0"/>
            </a:rPr>
            <a:t>2017 dollars per barrel</a:t>
          </a:r>
        </a:p>
      </cdr:txBody>
    </cdr:sp>
  </cdr:relSizeAnchor>
  <cdr:relSizeAnchor xmlns:cdr="http://schemas.openxmlformats.org/drawingml/2006/chartDrawing">
    <cdr:from>
      <cdr:x>0.17686</cdr:x>
      <cdr:y>0.15159</cdr:y>
    </cdr:from>
    <cdr:to>
      <cdr:x>0.32692</cdr:x>
      <cdr:y>0.24694</cdr:y>
    </cdr:to>
    <cdr:sp macro="" textlink="">
      <cdr:nvSpPr>
        <cdr:cNvPr id="11" name="TextBox 12"/>
        <cdr:cNvSpPr txBox="1"/>
      </cdr:nvSpPr>
      <cdr:spPr>
        <a:xfrm xmlns:a="http://schemas.openxmlformats.org/drawingml/2006/main">
          <a:off x="726040" y="680800"/>
          <a:ext cx="616038" cy="428220"/>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b="1" dirty="0"/>
            <a:t>2017</a:t>
          </a:r>
        </a:p>
      </cdr:txBody>
    </cdr:sp>
  </cdr:relSizeAnchor>
  <cdr:relSizeAnchor xmlns:cdr="http://schemas.openxmlformats.org/drawingml/2006/chartDrawing">
    <cdr:from>
      <cdr:x>0.05917</cdr:x>
      <cdr:y>0.22222</cdr:y>
    </cdr:from>
    <cdr:to>
      <cdr:x>0.53992</cdr:x>
      <cdr:y>0.29075</cdr:y>
    </cdr:to>
    <cdr:sp macro="" textlink="">
      <cdr:nvSpPr>
        <cdr:cNvPr id="14" name="TextBox 8"/>
        <cdr:cNvSpPr txBox="1"/>
      </cdr:nvSpPr>
      <cdr:spPr>
        <a:xfrm xmlns:a="http://schemas.openxmlformats.org/drawingml/2006/main">
          <a:off x="242916" y="997998"/>
          <a:ext cx="1973611" cy="307771"/>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squar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a:solidFill>
                <a:schemeClr val="tx1"/>
              </a:solidFill>
            </a:rPr>
            <a:t>history      projections</a:t>
          </a:r>
        </a:p>
      </cdr:txBody>
    </cdr:sp>
  </cdr:relSizeAnchor>
</c:userShapes>
</file>

<file path=ppt/drawings/drawing2.xml><?xml version="1.0" encoding="utf-8"?>
<c:userShapes xmlns:c="http://schemas.openxmlformats.org/drawingml/2006/chart">
  <cdr:relSizeAnchor xmlns:cdr="http://schemas.openxmlformats.org/drawingml/2006/chartDrawing">
    <cdr:from>
      <cdr:x>0.31058</cdr:x>
      <cdr:y>0.16272</cdr:y>
    </cdr:from>
    <cdr:to>
      <cdr:x>0.52354</cdr:x>
      <cdr:y>0.29697</cdr:y>
    </cdr:to>
    <cdr:sp macro="" textlink="">
      <cdr:nvSpPr>
        <cdr:cNvPr id="6" name="TextBox 1"/>
        <cdr:cNvSpPr txBox="1"/>
      </cdr:nvSpPr>
      <cdr:spPr bwMode="auto">
        <a:xfrm xmlns:a="http://schemas.openxmlformats.org/drawingml/2006/main">
          <a:off x="1275009" y="730802"/>
          <a:ext cx="874259" cy="60292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0.58539</cdr:x>
      <cdr:y>0.06077</cdr:y>
    </cdr:from>
    <cdr:to>
      <cdr:x>1</cdr:x>
      <cdr:y>0.98357</cdr:y>
    </cdr:to>
    <cdr:sp macro="" textlink="">
      <cdr:nvSpPr>
        <cdr:cNvPr id="7" name="TextBox 1"/>
        <cdr:cNvSpPr txBox="1"/>
      </cdr:nvSpPr>
      <cdr:spPr bwMode="auto">
        <a:xfrm xmlns:a="http://schemas.openxmlformats.org/drawingml/2006/main">
          <a:off x="2403187" y="272940"/>
          <a:ext cx="1702088" cy="414433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dirty="0">
            <a:solidFill>
              <a:schemeClr val="accent2"/>
            </a:solidFill>
            <a:ea typeface="Times New Roman" charset="0"/>
            <a:cs typeface="Times New Roman" charset="0"/>
          </a:endParaRPr>
        </a:p>
        <a:p xmlns:a="http://schemas.openxmlformats.org/drawingml/2006/main">
          <a:pPr eaLnBrk="0" hangingPunct="0"/>
          <a:r>
            <a:rPr lang="en-US" sz="1400" b="0" i="0" dirty="0" smtClean="0">
              <a:solidFill>
                <a:schemeClr val="accent2"/>
              </a:solidFill>
              <a:latin typeface="+mn-lt"/>
              <a:ea typeface="Times New Roman" charset="0"/>
              <a:cs typeface="Times New Roman" charset="0"/>
            </a:rPr>
            <a:t>petroleum</a:t>
          </a:r>
          <a:r>
            <a:rPr lang="en-US" sz="1400" b="0" i="0" baseline="0" dirty="0" smtClean="0">
              <a:solidFill>
                <a:schemeClr val="accent2"/>
              </a:solidFill>
              <a:latin typeface="+mn-lt"/>
              <a:ea typeface="Times New Roman" charset="0"/>
              <a:cs typeface="Times New Roman" charset="0"/>
            </a:rPr>
            <a:t> and other liquids</a:t>
          </a:r>
        </a:p>
        <a:p xmlns:a="http://schemas.openxmlformats.org/drawingml/2006/main">
          <a:pPr eaLnBrk="0" hangingPunct="0"/>
          <a:endParaRPr lang="en-US" sz="1400" b="0" i="0" baseline="0" dirty="0" smtClean="0">
            <a:solidFill>
              <a:schemeClr val="accent1"/>
            </a:solidFill>
            <a:latin typeface="+mn-lt"/>
            <a:ea typeface="Times New Roman" charset="0"/>
            <a:cs typeface="Times New Roman" charset="0"/>
          </a:endParaRPr>
        </a:p>
        <a:p xmlns:a="http://schemas.openxmlformats.org/drawingml/2006/main">
          <a:pPr eaLnBrk="0" hangingPunct="0"/>
          <a:endParaRPr lang="en-US" sz="1400" dirty="0">
            <a:solidFill>
              <a:schemeClr val="accent1"/>
            </a:solidFill>
            <a:ea typeface="Times New Roman" charset="0"/>
            <a:cs typeface="Times New Roman" charset="0"/>
          </a:endParaRPr>
        </a:p>
        <a:p xmlns:a="http://schemas.openxmlformats.org/drawingml/2006/main">
          <a:pPr eaLnBrk="0" hangingPunct="0"/>
          <a:r>
            <a:rPr lang="en-US" sz="1400" b="0" i="0" baseline="0" dirty="0" smtClean="0">
              <a:solidFill>
                <a:schemeClr val="accent1"/>
              </a:solidFill>
              <a:latin typeface="+mn-lt"/>
              <a:ea typeface="Times New Roman" charset="0"/>
              <a:cs typeface="Times New Roman" charset="0"/>
            </a:rPr>
            <a:t>natural gas</a:t>
          </a:r>
        </a:p>
        <a:p xmlns:a="http://schemas.openxmlformats.org/drawingml/2006/main">
          <a:pPr eaLnBrk="0" hangingPunct="0"/>
          <a:endParaRPr lang="en-US" sz="1400" b="0" i="0" baseline="0" dirty="0" smtClean="0">
            <a:solidFill>
              <a:schemeClr val="accent3"/>
            </a:solidFill>
            <a:latin typeface="+mn-lt"/>
            <a:ea typeface="Times New Roman" charset="0"/>
            <a:cs typeface="Times New Roman" charset="0"/>
          </a:endParaRPr>
        </a:p>
        <a:p xmlns:a="http://schemas.openxmlformats.org/drawingml/2006/main">
          <a:pPr eaLnBrk="0" hangingPunct="0"/>
          <a:endParaRPr kumimoji="0" lang="en-US" sz="1400" b="0" i="0" u="none" strike="noStrike" kern="0" cap="none" spc="0" normalizeH="0" baseline="0" noProof="0" dirty="0" smtClean="0">
            <a:ln>
              <a:noFill/>
            </a:ln>
            <a:solidFill>
              <a:srgbClr val="000000">
                <a:lumMod val="50000"/>
                <a:lumOff val="50000"/>
              </a:srgbClr>
            </a:solidFill>
            <a:effectLst/>
            <a:uLnTx/>
            <a:uFillTx/>
            <a:latin typeface="+mn-lt"/>
            <a:ea typeface="Times New Roman" charset="0"/>
            <a:cs typeface="Times New Roman" charset="0"/>
          </a:endParaRPr>
        </a:p>
        <a:p xmlns:a="http://schemas.openxmlformats.org/drawingml/2006/main">
          <a:pPr eaLnBrk="0" hangingPunct="0"/>
          <a:r>
            <a:rPr kumimoji="0" lang="en-US" sz="1400" b="0" i="0" u="none" strike="noStrike" kern="0" cap="none" spc="0" normalizeH="0" baseline="0" noProof="0" dirty="0" smtClean="0">
              <a:ln>
                <a:noFill/>
              </a:ln>
              <a:solidFill>
                <a:srgbClr val="000000">
                  <a:lumMod val="50000"/>
                  <a:lumOff val="50000"/>
                </a:srgbClr>
              </a:solidFill>
              <a:effectLst/>
              <a:uLnTx/>
              <a:uFillTx/>
              <a:latin typeface="+mn-lt"/>
              <a:ea typeface="Times New Roman" charset="0"/>
              <a:cs typeface="Times New Roman" charset="0"/>
            </a:rPr>
            <a:t/>
          </a:r>
          <a:br>
            <a:rPr kumimoji="0" lang="en-US" sz="1400" b="0" i="0" u="none" strike="noStrike" kern="0" cap="none" spc="0" normalizeH="0" baseline="0" noProof="0" dirty="0" smtClean="0">
              <a:ln>
                <a:noFill/>
              </a:ln>
              <a:solidFill>
                <a:srgbClr val="000000">
                  <a:lumMod val="50000"/>
                  <a:lumOff val="50000"/>
                </a:srgbClr>
              </a:solidFill>
              <a:effectLst/>
              <a:uLnTx/>
              <a:uFillTx/>
              <a:latin typeface="+mn-lt"/>
              <a:ea typeface="Times New Roman" charset="0"/>
              <a:cs typeface="Times New Roman" charset="0"/>
            </a:rPr>
          </a:br>
          <a:r>
            <a:rPr kumimoji="0" lang="en-US" sz="1400" b="0" i="0" u="none" strike="noStrike" kern="0" cap="none" spc="0" normalizeH="0" baseline="0" noProof="0" dirty="0" smtClean="0">
              <a:ln>
                <a:noFill/>
              </a:ln>
              <a:solidFill>
                <a:schemeClr val="accent6"/>
              </a:solidFill>
              <a:effectLst/>
              <a:uLnTx/>
              <a:uFillTx/>
              <a:latin typeface="+mn-lt"/>
              <a:ea typeface="Times New Roman" charset="0"/>
              <a:cs typeface="Times New Roman" charset="0"/>
            </a:rPr>
            <a:t>coal</a:t>
          </a:r>
          <a:endParaRPr lang="en-US" sz="1400" b="0" i="0" baseline="0" dirty="0" smtClean="0">
            <a:solidFill>
              <a:schemeClr val="accent6"/>
            </a:solidFill>
            <a:latin typeface="+mn-lt"/>
            <a:ea typeface="Times New Roman" charset="0"/>
            <a:cs typeface="Times New Roman" charset="0"/>
          </a:endParaRPr>
        </a:p>
        <a:p xmlns:a="http://schemas.openxmlformats.org/drawingml/2006/main">
          <a:pPr eaLnBrk="0" hangingPunct="0"/>
          <a:endParaRPr lang="en-US" sz="300" dirty="0">
            <a:solidFill>
              <a:schemeClr val="accent5"/>
            </a:solidFill>
            <a:ea typeface="Times New Roman" charset="0"/>
            <a:cs typeface="Times New Roman" charset="0"/>
          </a:endParaRPr>
        </a:p>
        <a:p xmlns:a="http://schemas.openxmlformats.org/drawingml/2006/main">
          <a:pPr eaLnBrk="0" hangingPunct="0"/>
          <a:endParaRPr lang="en-US" sz="300" dirty="0" smtClean="0">
            <a:solidFill>
              <a:schemeClr val="accent5"/>
            </a:solidFill>
            <a:ea typeface="Times New Roman" charset="0"/>
            <a:cs typeface="Times New Roman" charset="0"/>
          </a:endParaRPr>
        </a:p>
        <a:p xmlns:a="http://schemas.openxmlformats.org/drawingml/2006/main">
          <a:pPr eaLnBrk="0" hangingPunct="0"/>
          <a:endParaRPr lang="en-US" sz="300" dirty="0">
            <a:solidFill>
              <a:schemeClr val="accent5"/>
            </a:solidFill>
            <a:ea typeface="Times New Roman" charset="0"/>
            <a:cs typeface="Times New Roman" charset="0"/>
          </a:endParaRPr>
        </a:p>
        <a:p xmlns:a="http://schemas.openxmlformats.org/drawingml/2006/main">
          <a:pPr eaLnBrk="0" hangingPunct="0"/>
          <a:endParaRPr lang="en-US" sz="300" dirty="0" smtClean="0">
            <a:solidFill>
              <a:schemeClr val="accent5"/>
            </a:solidFill>
            <a:ea typeface="Times New Roman" charset="0"/>
            <a:cs typeface="Times New Roman" charset="0"/>
          </a:endParaRPr>
        </a:p>
        <a:p xmlns:a="http://schemas.openxmlformats.org/drawingml/2006/main">
          <a:pPr eaLnBrk="0" hangingPunct="0"/>
          <a:endParaRPr lang="en-US" sz="300" dirty="0">
            <a:solidFill>
              <a:schemeClr val="accent5"/>
            </a:solidFill>
            <a:ea typeface="Times New Roman" charset="0"/>
            <a:cs typeface="Times New Roman" charset="0"/>
          </a:endParaRPr>
        </a:p>
        <a:p xmlns:a="http://schemas.openxmlformats.org/drawingml/2006/main">
          <a:pPr eaLnBrk="0" hangingPunct="0"/>
          <a:endParaRPr lang="en-US" sz="300" dirty="0" smtClean="0">
            <a:solidFill>
              <a:schemeClr val="accent5"/>
            </a:solidFill>
            <a:ea typeface="Times New Roman" charset="0"/>
            <a:cs typeface="Times New Roman" charset="0"/>
          </a:endParaRPr>
        </a:p>
        <a:p xmlns:a="http://schemas.openxmlformats.org/drawingml/2006/main">
          <a:pPr eaLnBrk="0" hangingPunct="0"/>
          <a:endParaRPr lang="en-US" sz="300" dirty="0">
            <a:solidFill>
              <a:schemeClr val="accent5"/>
            </a:solidFill>
            <a:ea typeface="Times New Roman" charset="0"/>
            <a:cs typeface="Times New Roman" charset="0"/>
          </a:endParaRPr>
        </a:p>
        <a:p xmlns:a="http://schemas.openxmlformats.org/drawingml/2006/main">
          <a:pPr eaLnBrk="0" hangingPunct="0"/>
          <a:endParaRPr lang="en-US" sz="300" dirty="0">
            <a:solidFill>
              <a:schemeClr val="accent5"/>
            </a:solidFill>
            <a:ea typeface="Times New Roman" charset="0"/>
            <a:cs typeface="Times New Roman" charset="0"/>
          </a:endParaRPr>
        </a:p>
        <a:p xmlns:a="http://schemas.openxmlformats.org/drawingml/2006/main">
          <a:pPr eaLnBrk="0" hangingPunct="0"/>
          <a:r>
            <a:rPr lang="en-US" sz="1400" b="0" i="0" baseline="0" dirty="0" smtClean="0">
              <a:solidFill>
                <a:schemeClr val="accent5"/>
              </a:solidFill>
              <a:latin typeface="+mn-lt"/>
              <a:ea typeface="Times New Roman" charset="0"/>
              <a:cs typeface="Times New Roman" charset="0"/>
            </a:rPr>
            <a:t>          nuclear</a:t>
          </a:r>
          <a:endParaRPr lang="en-US" sz="300" b="0" i="0" baseline="0" dirty="0" smtClean="0">
            <a:solidFill>
              <a:schemeClr val="accent5"/>
            </a:solidFill>
            <a:latin typeface="+mn-lt"/>
            <a:ea typeface="Times New Roman" charset="0"/>
            <a:cs typeface="Times New Roman" charset="0"/>
          </a:endParaRPr>
        </a:p>
        <a:p xmlns:a="http://schemas.openxmlformats.org/drawingml/2006/main">
          <a:pPr eaLnBrk="0" hangingPunct="0"/>
          <a:endParaRPr lang="en-US" sz="300" b="0" i="0" baseline="0" dirty="0" smtClean="0">
            <a:solidFill>
              <a:schemeClr val="accent1">
                <a:lumMod val="75000"/>
              </a:schemeClr>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1">
                  <a:lumMod val="75000"/>
                </a:schemeClr>
              </a:solidFill>
              <a:latin typeface="+mn-lt"/>
              <a:ea typeface="Times New Roman" charset="0"/>
              <a:cs typeface="Times New Roman" charset="0"/>
            </a:rPr>
            <a:t>hydro</a:t>
          </a:r>
        </a:p>
      </cdr:txBody>
    </cdr:sp>
  </cdr:relSizeAnchor>
  <cdr:relSizeAnchor xmlns:cdr="http://schemas.openxmlformats.org/drawingml/2006/chartDrawing">
    <cdr:from>
      <cdr:x>0</cdr:x>
      <cdr:y>0.01537</cdr:y>
    </cdr:from>
    <cdr:to>
      <cdr:x>0.22274</cdr:x>
      <cdr:y>0.21897</cdr:y>
    </cdr:to>
    <cdr:sp macro="" textlink="">
      <cdr:nvSpPr>
        <cdr:cNvPr id="2" name="TextBox 1"/>
        <cdr:cNvSpPr txBox="1"/>
      </cdr:nvSpPr>
      <cdr:spPr>
        <a:xfrm xmlns:a="http://schemas.openxmlformats.org/drawingml/2006/main">
          <a:off x="0" y="69011"/>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b="1" dirty="0" smtClean="0"/>
            <a:t>Energy consumption by fuel</a:t>
          </a:r>
        </a:p>
        <a:p xmlns:a="http://schemas.openxmlformats.org/drawingml/2006/main">
          <a:r>
            <a:rPr lang="en-US" sz="1400" b="1" dirty="0" smtClean="0"/>
            <a:t>(Reference case)</a:t>
          </a:r>
        </a:p>
        <a:p xmlns:a="http://schemas.openxmlformats.org/drawingml/2006/main">
          <a:r>
            <a:rPr lang="en-US" sz="1400" dirty="0" smtClean="0"/>
            <a:t>quadrillion British thermal units</a:t>
          </a:r>
          <a:endParaRPr lang="en-US" sz="1400" dirty="0"/>
        </a:p>
      </cdr:txBody>
    </cdr:sp>
  </cdr:relSizeAnchor>
  <cdr:relSizeAnchor xmlns:cdr="http://schemas.openxmlformats.org/drawingml/2006/chartDrawing">
    <cdr:from>
      <cdr:x>0.09067</cdr:x>
      <cdr:y>0.52283</cdr:y>
    </cdr:from>
    <cdr:to>
      <cdr:x>0.67022</cdr:x>
      <cdr:y>0.86152</cdr:y>
    </cdr:to>
    <cdr:sp macro="" textlink="">
      <cdr:nvSpPr>
        <cdr:cNvPr id="5" name="TextBox 1"/>
        <cdr:cNvSpPr txBox="1"/>
      </cdr:nvSpPr>
      <cdr:spPr bwMode="auto">
        <a:xfrm xmlns:a="http://schemas.openxmlformats.org/drawingml/2006/main">
          <a:off x="372214" y="2348049"/>
          <a:ext cx="2379215" cy="152107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dirty="0">
            <a:solidFill>
              <a:schemeClr val="accent2"/>
            </a:solidFill>
            <a:ea typeface="Times New Roman" charset="0"/>
            <a:cs typeface="Times New Roman" charset="0"/>
          </a:endParaRP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other renewable energy</a:t>
          </a:r>
        </a:p>
        <a:p xmlns:a="http://schemas.openxmlformats.org/drawingml/2006/main">
          <a:pPr eaLnBrk="0" hangingPunct="0"/>
          <a:endParaRPr lang="en-US" sz="300" dirty="0" smtClean="0">
            <a:solidFill>
              <a:schemeClr val="accent4"/>
            </a:solidFill>
            <a:ea typeface="Times New Roman" charset="0"/>
            <a:cs typeface="Times New Roman" charset="0"/>
          </a:endParaRPr>
        </a:p>
        <a:p xmlns:a="http://schemas.openxmlformats.org/drawingml/2006/main">
          <a:pPr eaLnBrk="0" hangingPunct="0"/>
          <a:endParaRPr lang="en-US" sz="300" b="0" i="0" baseline="0" dirty="0">
            <a:solidFill>
              <a:schemeClr val="accent4"/>
            </a:solidFill>
            <a:latin typeface="+mn-lt"/>
            <a:ea typeface="Times New Roman" charset="0"/>
            <a:cs typeface="Times New Roman" charset="0"/>
          </a:endParaRPr>
        </a:p>
        <a:p xmlns:a="http://schemas.openxmlformats.org/drawingml/2006/main">
          <a:pPr eaLnBrk="0" hangingPunct="0"/>
          <a:endParaRPr lang="en-US" sz="300" dirty="0" smtClean="0">
            <a:solidFill>
              <a:schemeClr val="accent4"/>
            </a:solidFill>
            <a:ea typeface="Times New Roman" charset="0"/>
            <a:cs typeface="Times New Roman" charset="0"/>
          </a:endParaRPr>
        </a:p>
        <a:p xmlns:a="http://schemas.openxmlformats.org/drawingml/2006/main">
          <a:pPr eaLnBrk="0" hangingPunct="0"/>
          <a:endParaRPr lang="en-US" sz="300" b="0" i="0" baseline="0" dirty="0">
            <a:solidFill>
              <a:schemeClr val="accent4"/>
            </a:solidFill>
            <a:latin typeface="+mn-lt"/>
            <a:ea typeface="Times New Roman" charset="0"/>
            <a:cs typeface="Times New Roman" charset="0"/>
          </a:endParaRPr>
        </a:p>
        <a:p xmlns:a="http://schemas.openxmlformats.org/drawingml/2006/main">
          <a:pPr eaLnBrk="0" hangingPunct="0"/>
          <a:endParaRPr lang="en-US" sz="300" b="0" i="0" baseline="0" dirty="0" smtClean="0">
            <a:solidFill>
              <a:schemeClr val="accent4"/>
            </a:solidFill>
            <a:latin typeface="+mn-lt"/>
            <a:ea typeface="Times New Roman" charset="0"/>
            <a:cs typeface="Times New Roman" charset="0"/>
          </a:endParaRPr>
        </a:p>
        <a:p xmlns:a="http://schemas.openxmlformats.org/drawingml/2006/main">
          <a:pPr eaLnBrk="0" hangingPunct="0"/>
          <a:endParaRPr lang="en-US" sz="300" dirty="0">
            <a:solidFill>
              <a:schemeClr val="accent4"/>
            </a:solidFill>
            <a:ea typeface="Times New Roman" charset="0"/>
            <a:cs typeface="Times New Roman" charset="0"/>
          </a:endParaRPr>
        </a:p>
        <a:p xmlns:a="http://schemas.openxmlformats.org/drawingml/2006/main">
          <a:pPr eaLnBrk="0" hangingPunct="0"/>
          <a:endParaRPr lang="en-US" sz="300" b="0" i="0" baseline="0" dirty="0" smtClean="0">
            <a:solidFill>
              <a:schemeClr val="accent4"/>
            </a:solidFill>
            <a:latin typeface="+mn-lt"/>
            <a:ea typeface="Times New Roman" charset="0"/>
            <a:cs typeface="Times New Roman" charset="0"/>
          </a:endParaRPr>
        </a:p>
        <a:p xmlns:a="http://schemas.openxmlformats.org/drawingml/2006/main">
          <a:pPr eaLnBrk="0" hangingPunct="0"/>
          <a:endParaRPr lang="en-US" sz="300" dirty="0">
            <a:solidFill>
              <a:schemeClr val="accent4"/>
            </a:solidFill>
            <a:ea typeface="Times New Roman" charset="0"/>
            <a:cs typeface="Times New Roman" charset="0"/>
          </a:endParaRPr>
        </a:p>
        <a:p xmlns:a="http://schemas.openxmlformats.org/drawingml/2006/main">
          <a:pPr eaLnBrk="0" hangingPunct="0"/>
          <a:endParaRPr lang="en-US" sz="300" b="0" i="0" baseline="0" dirty="0" smtClean="0">
            <a:solidFill>
              <a:schemeClr val="accent4"/>
            </a:solidFill>
            <a:latin typeface="+mn-lt"/>
            <a:ea typeface="Times New Roman" charset="0"/>
            <a:cs typeface="Times New Roman" charset="0"/>
          </a:endParaRPr>
        </a:p>
        <a:p xmlns:a="http://schemas.openxmlformats.org/drawingml/2006/main">
          <a:pPr eaLnBrk="0" hangingPunct="0"/>
          <a:endParaRPr lang="en-US" sz="500" b="0" i="0" baseline="0" dirty="0" smtClean="0">
            <a:solidFill>
              <a:schemeClr val="accent4"/>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4"/>
              </a:solidFill>
              <a:latin typeface="+mn-lt"/>
              <a:ea typeface="Times New Roman" charset="0"/>
              <a:cs typeface="Times New Roman" charset="0"/>
            </a:rPr>
            <a:t>liquid biofuels</a:t>
          </a:r>
          <a:endParaRPr lang="en-US" sz="1400" b="0" i="0" dirty="0" smtClean="0">
            <a:solidFill>
              <a:schemeClr val="accent4"/>
            </a:solidFill>
            <a:latin typeface="+mn-lt"/>
            <a:ea typeface="Times New Roman" charset="0"/>
            <a:cs typeface="Times New Roman" charset="0"/>
          </a:endParaRPr>
        </a:p>
      </cdr:txBody>
    </cdr:sp>
  </cdr:relSizeAnchor>
</c:userShapes>
</file>

<file path=ppt/drawings/drawing20.xml><?xml version="1.0" encoding="utf-8"?>
<c:userShapes xmlns:c="http://schemas.openxmlformats.org/drawingml/2006/chart">
  <cdr:relSizeAnchor xmlns:cdr="http://schemas.openxmlformats.org/drawingml/2006/chartDrawing">
    <cdr:from>
      <cdr:x>0</cdr:x>
      <cdr:y>0</cdr:y>
    </cdr:from>
    <cdr:to>
      <cdr:x>1</cdr:x>
      <cdr:y>0.1351</cdr:y>
    </cdr:to>
    <cdr:sp macro="" textlink="">
      <cdr:nvSpPr>
        <cdr:cNvPr id="6" name="TextBox 1"/>
        <cdr:cNvSpPr txBox="1"/>
      </cdr:nvSpPr>
      <cdr:spPr bwMode="auto">
        <a:xfrm xmlns:a="http://schemas.openxmlformats.org/drawingml/2006/main">
          <a:off x="0" y="0"/>
          <a:ext cx="3886990" cy="41790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a:solidFill>
                <a:schemeClr val="tx1"/>
              </a:solidFill>
              <a:latin typeface="+mn-lt"/>
              <a:ea typeface="Times New Roman" charset="0"/>
              <a:cs typeface="Times New Roman" charset="0"/>
            </a:rPr>
            <a:t>Henry Hub natural gas price</a:t>
          </a:r>
        </a:p>
        <a:p xmlns:a="http://schemas.openxmlformats.org/drawingml/2006/main">
          <a:pPr eaLnBrk="0" hangingPunct="0"/>
          <a:r>
            <a:rPr lang="en-US" sz="1400" i="0" dirty="0" smtClean="0">
              <a:solidFill>
                <a:schemeClr val="tx1"/>
              </a:solidFill>
              <a:latin typeface="+mn-lt"/>
              <a:ea typeface="Times New Roman" charset="0"/>
              <a:cs typeface="Times New Roman" charset="0"/>
            </a:rPr>
            <a:t>2017 dollars </a:t>
          </a:r>
          <a:r>
            <a:rPr lang="en-US" sz="1400" i="0" dirty="0">
              <a:solidFill>
                <a:schemeClr val="tx1"/>
              </a:solidFill>
              <a:latin typeface="+mn-lt"/>
              <a:ea typeface="Times New Roman" charset="0"/>
              <a:cs typeface="Times New Roman" charset="0"/>
            </a:rPr>
            <a:t>per million Btu</a:t>
          </a:r>
        </a:p>
      </cdr:txBody>
    </cdr:sp>
  </cdr:relSizeAnchor>
  <cdr:relSizeAnchor xmlns:cdr="http://schemas.openxmlformats.org/drawingml/2006/chartDrawing">
    <cdr:from>
      <cdr:x>0.12278</cdr:x>
      <cdr:y>0.14768</cdr:y>
    </cdr:from>
    <cdr:to>
      <cdr:x>0.31414</cdr:x>
      <cdr:y>0.24428</cdr:y>
    </cdr:to>
    <cdr:sp macro="" textlink="">
      <cdr:nvSpPr>
        <cdr:cNvPr id="11" name="TextBox 12"/>
        <cdr:cNvSpPr txBox="1"/>
      </cdr:nvSpPr>
      <cdr:spPr>
        <a:xfrm xmlns:a="http://schemas.openxmlformats.org/drawingml/2006/main">
          <a:off x="578953" y="663225"/>
          <a:ext cx="902360" cy="433834"/>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squar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b="1" dirty="0"/>
            <a:t>2017</a:t>
          </a:r>
        </a:p>
      </cdr:txBody>
    </cdr:sp>
  </cdr:relSizeAnchor>
  <cdr:relSizeAnchor xmlns:cdr="http://schemas.openxmlformats.org/drawingml/2006/chartDrawing">
    <cdr:from>
      <cdr:x>0.02909</cdr:x>
      <cdr:y>0.20884</cdr:y>
    </cdr:from>
    <cdr:to>
      <cdr:x>0.5469</cdr:x>
      <cdr:y>0.27737</cdr:y>
    </cdr:to>
    <cdr:sp macro="" textlink="">
      <cdr:nvSpPr>
        <cdr:cNvPr id="14" name="TextBox 8"/>
        <cdr:cNvSpPr txBox="1"/>
      </cdr:nvSpPr>
      <cdr:spPr>
        <a:xfrm xmlns:a="http://schemas.openxmlformats.org/drawingml/2006/main">
          <a:off x="137174" y="937908"/>
          <a:ext cx="2441739"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squar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a:solidFill>
                <a:schemeClr val="tx1"/>
              </a:solidFill>
            </a:rPr>
            <a:t>history    projections</a:t>
          </a:r>
        </a:p>
      </cdr:txBody>
    </cdr:sp>
  </cdr:relSizeAnchor>
  <cdr:relSizeAnchor xmlns:cdr="http://schemas.openxmlformats.org/drawingml/2006/chartDrawing">
    <cdr:from>
      <cdr:x>0.6883</cdr:x>
      <cdr:y>0.23087</cdr:y>
    </cdr:from>
    <cdr:to>
      <cdr:x>1</cdr:x>
      <cdr:y>1</cdr:y>
    </cdr:to>
    <cdr:sp macro="" textlink="">
      <cdr:nvSpPr>
        <cdr:cNvPr id="7" name="Rectangle 6"/>
        <cdr:cNvSpPr/>
      </cdr:nvSpPr>
      <cdr:spPr>
        <a:xfrm xmlns:a="http://schemas.openxmlformats.org/drawingml/2006/main">
          <a:off x="3245693" y="1036846"/>
          <a:ext cx="1469818" cy="3454192"/>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lIns="18288" tIns="18288" rIns="18288" bIns="18288" rtlCol="0" anchor="t"/>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l"/>
          <a:r>
            <a:rPr lang="en-US" sz="1400" b="0" dirty="0">
              <a:solidFill>
                <a:schemeClr val="accent2"/>
              </a:solidFill>
            </a:rPr>
            <a:t>Low Oil and Gas Resource and Technology</a:t>
          </a:r>
        </a:p>
        <a:p xmlns:a="http://schemas.openxmlformats.org/drawingml/2006/main">
          <a:pPr algn="l"/>
          <a:endParaRPr lang="en-US" sz="1400" b="0" dirty="0">
            <a:solidFill>
              <a:schemeClr val="accent2"/>
            </a:solidFill>
          </a:endParaRPr>
        </a:p>
        <a:p xmlns:a="http://schemas.openxmlformats.org/drawingml/2006/main">
          <a:pPr algn="l"/>
          <a:endParaRPr lang="en-US" sz="1400" b="0" dirty="0">
            <a:solidFill>
              <a:schemeClr val="accent2"/>
            </a:solidFill>
          </a:endParaRPr>
        </a:p>
        <a:p xmlns:a="http://schemas.openxmlformats.org/drawingml/2006/main">
          <a:pPr algn="l"/>
          <a:r>
            <a:rPr lang="en-US" sz="1400" b="0" dirty="0">
              <a:solidFill>
                <a:schemeClr val="accent4"/>
              </a:solidFill>
            </a:rPr>
            <a:t>High Oil Price</a:t>
          </a:r>
        </a:p>
        <a:p xmlns:a="http://schemas.openxmlformats.org/drawingml/2006/main">
          <a:pPr algn="l"/>
          <a:r>
            <a:rPr lang="en-US" sz="1400" b="0" dirty="0">
              <a:solidFill>
                <a:schemeClr val="tx2"/>
              </a:solidFill>
            </a:rPr>
            <a:t>Reference </a:t>
          </a:r>
          <a:r>
            <a:rPr lang="en-US" sz="1400" b="0" dirty="0" smtClean="0">
              <a:solidFill>
                <a:schemeClr val="tx2"/>
              </a:solidFill>
            </a:rPr>
            <a:t> </a:t>
          </a:r>
          <a:endParaRPr lang="en-US" sz="1400" b="0" dirty="0">
            <a:solidFill>
              <a:schemeClr val="tx2"/>
            </a:solidFill>
          </a:endParaRPr>
        </a:p>
        <a:p xmlns:a="http://schemas.openxmlformats.org/drawingml/2006/main">
          <a:pPr algn="l"/>
          <a:r>
            <a:rPr lang="en-US" sz="1400" b="0" baseline="0" dirty="0" smtClean="0">
              <a:solidFill>
                <a:schemeClr val="accent5"/>
              </a:solidFill>
            </a:rPr>
            <a:t>Low </a:t>
          </a:r>
          <a:r>
            <a:rPr lang="en-US" sz="1400" b="0" baseline="0" dirty="0">
              <a:solidFill>
                <a:schemeClr val="accent5"/>
              </a:solidFill>
            </a:rPr>
            <a:t>Oil Price</a:t>
          </a:r>
        </a:p>
        <a:p xmlns:a="http://schemas.openxmlformats.org/drawingml/2006/main">
          <a:pPr algn="l"/>
          <a:endParaRPr lang="en-US" sz="1400" b="0" dirty="0" smtClean="0">
            <a:solidFill>
              <a:schemeClr val="accent3"/>
            </a:solidFill>
          </a:endParaRPr>
        </a:p>
        <a:p xmlns:a="http://schemas.openxmlformats.org/drawingml/2006/main">
          <a:pPr algn="l"/>
          <a:r>
            <a:rPr lang="en-US" sz="1400" b="0" dirty="0" smtClean="0">
              <a:solidFill>
                <a:schemeClr val="accent3"/>
              </a:solidFill>
            </a:rPr>
            <a:t>High </a:t>
          </a:r>
          <a:r>
            <a:rPr lang="en-US" sz="1400" b="0" dirty="0">
              <a:solidFill>
                <a:schemeClr val="accent3"/>
              </a:solidFill>
            </a:rPr>
            <a:t>Oil and Gas Resource and Technology </a:t>
          </a:r>
        </a:p>
        <a:p xmlns:a="http://schemas.openxmlformats.org/drawingml/2006/main">
          <a:pPr algn="l"/>
          <a:endParaRPr lang="en-US" sz="900" b="0" dirty="0">
            <a:solidFill>
              <a:schemeClr val="accent5"/>
            </a:solidFill>
          </a:endParaRPr>
        </a:p>
      </cdr:txBody>
    </cdr:sp>
  </cdr:relSizeAnchor>
</c:userShapes>
</file>

<file path=ppt/drawings/drawing21.xml><?xml version="1.0" encoding="utf-8"?>
<c:userShapes xmlns:c="http://schemas.openxmlformats.org/drawingml/2006/chart">
  <cdr:relSizeAnchor xmlns:cdr="http://schemas.openxmlformats.org/drawingml/2006/chartDrawing">
    <cdr:from>
      <cdr:x>0.05178</cdr:x>
      <cdr:y>0.15053</cdr:y>
    </cdr:from>
    <cdr:to>
      <cdr:x>0.52082</cdr:x>
      <cdr:y>0.26252</cdr:y>
    </cdr:to>
    <cdr:grpSp>
      <cdr:nvGrpSpPr>
        <cdr:cNvPr id="2" name="Group 1"/>
        <cdr:cNvGrpSpPr/>
      </cdr:nvGrpSpPr>
      <cdr:grpSpPr>
        <a:xfrm xmlns:a="http://schemas.openxmlformats.org/drawingml/2006/main">
          <a:off x="212571" y="676036"/>
          <a:ext cx="1925538" cy="502951"/>
          <a:chOff x="-169528" y="377977"/>
          <a:chExt cx="1212951" cy="279737"/>
        </a:xfrm>
      </cdr:grpSpPr>
      <cdr:sp macro="" textlink="">
        <cdr:nvSpPr>
          <cdr:cNvPr id="10" name="TextBox 12"/>
          <cdr:cNvSpPr txBox="1"/>
        </cdr:nvSpPr>
        <cdr:spPr>
          <a:xfrm xmlns:a="http://schemas.openxmlformats.org/drawingml/2006/main">
            <a:off x="115324" y="377977"/>
            <a:ext cx="402425" cy="223443"/>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b="1" dirty="0"/>
              <a:t>2017</a:t>
            </a:r>
          </a:p>
        </cdr:txBody>
      </cdr:sp>
      <cdr:sp macro="" textlink="">
        <cdr:nvSpPr>
          <cdr:cNvPr id="11" name="TextBox 8"/>
          <cdr:cNvSpPr txBox="1"/>
        </cdr:nvSpPr>
        <cdr:spPr>
          <a:xfrm xmlns:a="http://schemas.openxmlformats.org/drawingml/2006/main">
            <a:off x="-169528" y="486538"/>
            <a:ext cx="1212951" cy="171176"/>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a:solidFill>
                  <a:schemeClr val="tx1"/>
                </a:solidFill>
              </a:rPr>
              <a:t>history       projections</a:t>
            </a:r>
          </a:p>
        </cdr:txBody>
      </cdr:sp>
    </cdr:grpSp>
  </cdr:relSizeAnchor>
  <cdr:relSizeAnchor xmlns:cdr="http://schemas.openxmlformats.org/drawingml/2006/chartDrawing">
    <cdr:from>
      <cdr:x>3.64538E-7</cdr:x>
      <cdr:y>0</cdr:y>
    </cdr:from>
    <cdr:to>
      <cdr:x>0.67768</cdr:x>
      <cdr:y>0.14386</cdr:y>
    </cdr:to>
    <cdr:sp macro="" textlink="">
      <cdr:nvSpPr>
        <cdr:cNvPr id="6" name="TextBox 1"/>
        <cdr:cNvSpPr txBox="1"/>
      </cdr:nvSpPr>
      <cdr:spPr bwMode="auto">
        <a:xfrm xmlns:a="http://schemas.openxmlformats.org/drawingml/2006/main">
          <a:off x="1" y="0"/>
          <a:ext cx="1859000" cy="34201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chemeClr val="tx1"/>
              </a:solidFill>
              <a:latin typeface="+mn-lt"/>
              <a:ea typeface="Times New Roman" charset="0"/>
              <a:cs typeface="Times New Roman" charset="0"/>
            </a:rPr>
            <a:t>Crude</a:t>
          </a:r>
          <a:r>
            <a:rPr lang="en-US" sz="1400" b="1" i="0" baseline="0" dirty="0" smtClean="0">
              <a:solidFill>
                <a:schemeClr val="tx1"/>
              </a:solidFill>
              <a:latin typeface="+mn-lt"/>
              <a:ea typeface="Times New Roman" charset="0"/>
              <a:cs typeface="Times New Roman" charset="0"/>
            </a:rPr>
            <a:t> oil</a:t>
          </a:r>
          <a:r>
            <a:rPr lang="en-US" sz="1400" b="1" i="0" dirty="0" smtClean="0">
              <a:solidFill>
                <a:schemeClr val="tx1"/>
              </a:solidFill>
              <a:latin typeface="+mn-lt"/>
              <a:ea typeface="Times New Roman" charset="0"/>
              <a:cs typeface="Times New Roman" charset="0"/>
            </a:rPr>
            <a:t> production</a:t>
          </a:r>
        </a:p>
        <a:p xmlns:a="http://schemas.openxmlformats.org/drawingml/2006/main">
          <a:pPr eaLnBrk="0" hangingPunct="0"/>
          <a:r>
            <a:rPr lang="en-US" sz="1400" i="0" dirty="0" smtClean="0">
              <a:solidFill>
                <a:schemeClr val="tx1"/>
              </a:solidFill>
              <a:latin typeface="+mn-lt"/>
              <a:ea typeface="Times New Roman" charset="0"/>
              <a:cs typeface="Times New Roman" charset="0"/>
            </a:rPr>
            <a:t>million barrels per day</a:t>
          </a:r>
        </a:p>
      </cdr:txBody>
    </cdr:sp>
  </cdr:relSizeAnchor>
</c:userShapes>
</file>

<file path=ppt/drawings/drawing22.xml><?xml version="1.0" encoding="utf-8"?>
<c:userShapes xmlns:c="http://schemas.openxmlformats.org/drawingml/2006/chart">
  <cdr:relSizeAnchor xmlns:cdr="http://schemas.openxmlformats.org/drawingml/2006/chartDrawing">
    <cdr:from>
      <cdr:x>0.12616</cdr:x>
      <cdr:y>0.14966</cdr:y>
    </cdr:from>
    <cdr:to>
      <cdr:x>0.26805</cdr:x>
      <cdr:y>0.24386</cdr:y>
    </cdr:to>
    <cdr:sp macro="" textlink="">
      <cdr:nvSpPr>
        <cdr:cNvPr id="10" name="TextBox 12"/>
        <cdr:cNvSpPr txBox="1"/>
      </cdr:nvSpPr>
      <cdr:spPr>
        <a:xfrm xmlns:a="http://schemas.openxmlformats.org/drawingml/2006/main">
          <a:off x="553131" y="672112"/>
          <a:ext cx="622082" cy="423056"/>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b="1" dirty="0"/>
            <a:t>2017</a:t>
          </a:r>
        </a:p>
      </cdr:txBody>
    </cdr:sp>
  </cdr:relSizeAnchor>
  <cdr:relSizeAnchor xmlns:cdr="http://schemas.openxmlformats.org/drawingml/2006/chartDrawing">
    <cdr:from>
      <cdr:x>0</cdr:x>
      <cdr:y>0</cdr:y>
    </cdr:from>
    <cdr:to>
      <cdr:x>0.69761</cdr:x>
      <cdr:y>0.17089</cdr:y>
    </cdr:to>
    <cdr:sp macro="" textlink="">
      <cdr:nvSpPr>
        <cdr:cNvPr id="2" name="TextBox 1"/>
        <cdr:cNvSpPr txBox="1"/>
      </cdr:nvSpPr>
      <cdr:spPr bwMode="auto">
        <a:xfrm xmlns:a="http://schemas.openxmlformats.org/drawingml/2006/main">
          <a:off x="0" y="0"/>
          <a:ext cx="1909069" cy="46559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chemeClr val="tx1"/>
              </a:solidFill>
              <a:latin typeface="+mn-lt"/>
              <a:ea typeface="Times New Roman" charset="0"/>
              <a:cs typeface="Times New Roman" charset="0"/>
            </a:rPr>
            <a:t>Dry natural gas production</a:t>
          </a:r>
        </a:p>
        <a:p xmlns:a="http://schemas.openxmlformats.org/drawingml/2006/main">
          <a:pPr eaLnBrk="0" hangingPunct="0"/>
          <a:r>
            <a:rPr lang="en-US" sz="1400" i="0" dirty="0" smtClean="0">
              <a:solidFill>
                <a:schemeClr val="tx1"/>
              </a:solidFill>
              <a:latin typeface="+mn-lt"/>
              <a:ea typeface="Times New Roman" charset="0"/>
              <a:cs typeface="Times New Roman" charset="0"/>
            </a:rPr>
            <a:t>trillion cubic feet</a:t>
          </a:r>
        </a:p>
      </cdr:txBody>
    </cdr:sp>
  </cdr:relSizeAnchor>
  <cdr:relSizeAnchor xmlns:cdr="http://schemas.openxmlformats.org/drawingml/2006/chartDrawing">
    <cdr:from>
      <cdr:x>0.03269</cdr:x>
      <cdr:y>0.19263</cdr:y>
    </cdr:from>
    <cdr:to>
      <cdr:x>0.47188</cdr:x>
      <cdr:y>0.26116</cdr:y>
    </cdr:to>
    <cdr:sp macro="" textlink="">
      <cdr:nvSpPr>
        <cdr:cNvPr id="11" name="TextBox 8"/>
        <cdr:cNvSpPr txBox="1"/>
      </cdr:nvSpPr>
      <cdr:spPr>
        <a:xfrm xmlns:a="http://schemas.openxmlformats.org/drawingml/2006/main">
          <a:off x="143332" y="865108"/>
          <a:ext cx="1925521" cy="307770"/>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a:t>history</a:t>
          </a:r>
          <a:r>
            <a:rPr lang="en-US" sz="1400" dirty="0">
              <a:solidFill>
                <a:schemeClr val="tx1"/>
              </a:solidFill>
            </a:rPr>
            <a:t>  </a:t>
          </a:r>
          <a:r>
            <a:rPr lang="en-US" sz="1400" dirty="0" smtClean="0">
              <a:solidFill>
                <a:schemeClr val="tx1"/>
              </a:solidFill>
            </a:rPr>
            <a:t>    </a:t>
          </a:r>
          <a:r>
            <a:rPr lang="en-US" sz="1400" dirty="0">
              <a:solidFill>
                <a:schemeClr val="tx1"/>
              </a:solidFill>
            </a:rPr>
            <a:t>projections</a:t>
          </a:r>
        </a:p>
      </cdr:txBody>
    </cdr:sp>
  </cdr:relSizeAnchor>
  <cdr:relSizeAnchor xmlns:cdr="http://schemas.openxmlformats.org/drawingml/2006/chartDrawing">
    <cdr:from>
      <cdr:x>0.73108</cdr:x>
      <cdr:y>0</cdr:y>
    </cdr:from>
    <cdr:to>
      <cdr:x>1</cdr:x>
      <cdr:y>1</cdr:y>
    </cdr:to>
    <cdr:sp macro="" textlink="">
      <cdr:nvSpPr>
        <cdr:cNvPr id="8" name="Rectangle 7"/>
        <cdr:cNvSpPr/>
      </cdr:nvSpPr>
      <cdr:spPr>
        <a:xfrm xmlns:a="http://schemas.openxmlformats.org/drawingml/2006/main">
          <a:off x="3164598" y="0"/>
          <a:ext cx="1164064" cy="3382960"/>
        </a:xfrm>
        <a:prstGeom xmlns:a="http://schemas.openxmlformats.org/drawingml/2006/main" prst="rect">
          <a:avLst/>
        </a:prstGeom>
        <a:solidFill xmlns:a="http://schemas.openxmlformats.org/drawingml/2006/main">
          <a:schemeClr val="bg1">
            <a:alpha val="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lIns="18288" tIns="18288" rIns="18288" bIns="18288" rtlCol="0" anchor="t"/>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l"/>
          <a:endParaRPr lang="en-US" sz="1400" b="0" dirty="0" smtClean="0">
            <a:solidFill>
              <a:schemeClr val="accent3"/>
            </a:solidFill>
          </a:endParaRPr>
        </a:p>
        <a:p xmlns:a="http://schemas.openxmlformats.org/drawingml/2006/main">
          <a:pPr algn="l"/>
          <a:endParaRPr lang="en-US" sz="1400" b="0" dirty="0">
            <a:solidFill>
              <a:schemeClr val="accent3"/>
            </a:solidFill>
          </a:endParaRPr>
        </a:p>
        <a:p xmlns:a="http://schemas.openxmlformats.org/drawingml/2006/main">
          <a:pPr algn="l"/>
          <a:endParaRPr lang="en-US" sz="1400" b="0" dirty="0" smtClean="0">
            <a:solidFill>
              <a:schemeClr val="accent3"/>
            </a:solidFill>
          </a:endParaRPr>
        </a:p>
        <a:p xmlns:a="http://schemas.openxmlformats.org/drawingml/2006/main">
          <a:pPr algn="l"/>
          <a:r>
            <a:rPr lang="en-US" sz="1400" b="0" dirty="0" smtClean="0">
              <a:solidFill>
                <a:schemeClr val="accent3"/>
              </a:solidFill>
            </a:rPr>
            <a:t>High </a:t>
          </a:r>
          <a:r>
            <a:rPr lang="en-US" sz="1400" b="0" dirty="0">
              <a:solidFill>
                <a:schemeClr val="accent3"/>
              </a:solidFill>
            </a:rPr>
            <a:t>Oil and Gas Resource</a:t>
          </a:r>
          <a:r>
            <a:rPr lang="en-US" sz="1400" b="0" baseline="0" dirty="0">
              <a:solidFill>
                <a:schemeClr val="accent3"/>
              </a:solidFill>
            </a:rPr>
            <a:t> and Technology </a:t>
          </a:r>
        </a:p>
        <a:p xmlns:a="http://schemas.openxmlformats.org/drawingml/2006/main">
          <a:pPr marL="0" marR="0" lvl="0" indent="0" algn="l"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C702"/>
              </a:solidFill>
              <a:effectLst/>
              <a:uLnTx/>
              <a:uFillTx/>
              <a:latin typeface="+mn-lt"/>
              <a:ea typeface="+mn-ea"/>
              <a:cs typeface="+mn-cs"/>
            </a:rPr>
            <a:t>High Oil Price</a:t>
          </a:r>
        </a:p>
        <a:p xmlns:a="http://schemas.openxmlformats.org/drawingml/2006/main">
          <a:pPr algn="l"/>
          <a:r>
            <a:rPr lang="en-US" sz="1400" b="0" dirty="0" smtClean="0">
              <a:solidFill>
                <a:schemeClr val="tx2"/>
              </a:solidFill>
            </a:rPr>
            <a:t>Reference</a:t>
          </a:r>
          <a:endParaRPr lang="en-US" sz="1400" b="0" dirty="0">
            <a:solidFill>
              <a:schemeClr val="tx2"/>
            </a:solidFill>
          </a:endParaRPr>
        </a:p>
        <a:p xmlns:a="http://schemas.openxmlformats.org/drawingml/2006/main">
          <a:pPr algn="l"/>
          <a:r>
            <a:rPr lang="en-US" sz="1400" b="0" dirty="0">
              <a:solidFill>
                <a:schemeClr val="accent5"/>
              </a:solidFill>
            </a:rPr>
            <a:t>Low Oil Price</a:t>
          </a:r>
        </a:p>
        <a:p xmlns:a="http://schemas.openxmlformats.org/drawingml/2006/main">
          <a:pPr algn="l"/>
          <a:r>
            <a:rPr lang="en-US" sz="1400" b="0" dirty="0">
              <a:solidFill>
                <a:schemeClr val="accent2"/>
              </a:solidFill>
            </a:rPr>
            <a:t>Low</a:t>
          </a:r>
          <a:r>
            <a:rPr lang="en-US" sz="1400" b="0" baseline="0" dirty="0">
              <a:solidFill>
                <a:schemeClr val="accent2"/>
              </a:solidFill>
            </a:rPr>
            <a:t> Oil and Gas Resource and Technology</a:t>
          </a:r>
          <a:endParaRPr lang="en-US" sz="1400" b="0" dirty="0">
            <a:solidFill>
              <a:schemeClr val="accent2"/>
            </a:solidFill>
          </a:endParaRPr>
        </a:p>
      </cdr:txBody>
    </cdr:sp>
  </cdr:relSizeAnchor>
</c:userShapes>
</file>

<file path=ppt/drawings/drawing23.xml><?xml version="1.0" encoding="utf-8"?>
<c:userShapes xmlns:c="http://schemas.openxmlformats.org/drawingml/2006/chart">
  <cdr:relSizeAnchor xmlns:cdr="http://schemas.openxmlformats.org/drawingml/2006/chartDrawing">
    <cdr:from>
      <cdr:x>0.10363</cdr:x>
      <cdr:y>0</cdr:y>
    </cdr:from>
    <cdr:to>
      <cdr:x>0.56717</cdr:x>
      <cdr:y>0.13542</cdr:y>
    </cdr:to>
    <cdr:sp macro="" textlink="">
      <cdr:nvSpPr>
        <cdr:cNvPr id="2" name="TextBox 1"/>
        <cdr:cNvSpPr txBox="1"/>
      </cdr:nvSpPr>
      <cdr:spPr bwMode="auto">
        <a:xfrm xmlns:a="http://schemas.openxmlformats.org/drawingml/2006/main">
          <a:off x="425444" y="0"/>
          <a:ext cx="1902959" cy="60817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Petroleum product consumption</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million barrels per day</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0.25459</cdr:x>
      <cdr:y>0.1325</cdr:y>
    </cdr:from>
    <cdr:to>
      <cdr:x>0.55274</cdr:x>
      <cdr:y>0.26675</cdr:y>
    </cdr:to>
    <cdr:sp macro="" textlink="">
      <cdr:nvSpPr>
        <cdr:cNvPr id="9" name="TextBox 1"/>
        <cdr:cNvSpPr txBox="1"/>
      </cdr:nvSpPr>
      <cdr:spPr bwMode="auto">
        <a:xfrm xmlns:a="http://schemas.openxmlformats.org/drawingml/2006/main">
          <a:off x="1045162" y="595049"/>
          <a:ext cx="1223988" cy="60292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userShapes>
</file>

<file path=ppt/drawings/drawing24.xml><?xml version="1.0" encoding="utf-8"?>
<c:userShapes xmlns:c="http://schemas.openxmlformats.org/drawingml/2006/chart">
  <cdr:relSizeAnchor xmlns:cdr="http://schemas.openxmlformats.org/drawingml/2006/chartDrawing">
    <cdr:from>
      <cdr:x>0.00521</cdr:x>
      <cdr:y>0</cdr:y>
    </cdr:from>
    <cdr:to>
      <cdr:x>0.73958</cdr:x>
      <cdr:y>0.23264</cdr:y>
    </cdr:to>
    <cdr:sp macro="" textlink="">
      <cdr:nvSpPr>
        <cdr:cNvPr id="2" name="TextBox 1"/>
        <cdr:cNvSpPr txBox="1"/>
      </cdr:nvSpPr>
      <cdr:spPr bwMode="auto">
        <a:xfrm xmlns:a="http://schemas.openxmlformats.org/drawingml/2006/main">
          <a:off x="33347" y="0"/>
          <a:ext cx="4700577" cy="85090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U.S.</a:t>
          </a:r>
          <a:r>
            <a:rPr lang="en-US" sz="1400" b="1" i="0" baseline="0" dirty="0" smtClean="0">
              <a:solidFill>
                <a:sysClr val="windowText" lastClr="000000"/>
              </a:solidFill>
              <a:latin typeface="+mn-lt"/>
              <a:ea typeface="Times New Roman" charset="0"/>
              <a:cs typeface="Times New Roman" charset="0"/>
            </a:rPr>
            <a:t> crude oil and natural gas plant liquids production</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million barrels per day</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0.14831</cdr:x>
      <cdr:y>0.13007</cdr:y>
    </cdr:from>
    <cdr:to>
      <cdr:x>0.36127</cdr:x>
      <cdr:y>0.26432</cdr:y>
    </cdr:to>
    <cdr:grpSp>
      <cdr:nvGrpSpPr>
        <cdr:cNvPr id="4" name="Group 3"/>
        <cdr:cNvGrpSpPr/>
      </cdr:nvGrpSpPr>
      <cdr:grpSpPr>
        <a:xfrm xmlns:a="http://schemas.openxmlformats.org/drawingml/2006/main">
          <a:off x="725836" y="584149"/>
          <a:ext cx="1042237" cy="602922"/>
          <a:chOff x="1348169" y="412312"/>
          <a:chExt cx="1168384" cy="368275"/>
        </a:xfrm>
      </cdr:grpSpPr>
      <cdr:sp macro="" textlink="">
        <cdr:nvSpPr>
          <cdr:cNvPr id="6" name="TextBox 1"/>
          <cdr:cNvSpPr txBox="1"/>
        </cdr:nvSpPr>
        <cdr:spPr bwMode="auto">
          <a:xfrm xmlns:a="http://schemas.openxmlformats.org/drawingml/2006/main">
            <a:off x="1348169" y="412312"/>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0.69406</cdr:x>
      <cdr:y>0.1198</cdr:y>
    </cdr:from>
    <cdr:to>
      <cdr:x>0.95918</cdr:x>
      <cdr:y>1</cdr:y>
    </cdr:to>
    <cdr:sp macro="" textlink="">
      <cdr:nvSpPr>
        <cdr:cNvPr id="5" name="TextBox 1"/>
        <cdr:cNvSpPr txBox="1"/>
      </cdr:nvSpPr>
      <cdr:spPr bwMode="auto">
        <a:xfrm xmlns:a="http://schemas.openxmlformats.org/drawingml/2006/main">
          <a:off x="3396780" y="538027"/>
          <a:ext cx="1297510" cy="395301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b="0"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High Oil and Gas </a:t>
          </a: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Resource and </a:t>
          </a: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Technology</a:t>
          </a:r>
        </a:p>
        <a:p xmlns:a="http://schemas.openxmlformats.org/drawingml/2006/main">
          <a:pPr eaLnBrk="0" hangingPunct="0"/>
          <a:r>
            <a:rPr lang="en-US" sz="1400" b="0" i="0" baseline="0" dirty="0" smtClean="0">
              <a:solidFill>
                <a:schemeClr val="accent4"/>
              </a:solidFill>
              <a:latin typeface="+mn-lt"/>
              <a:ea typeface="Times New Roman" charset="0"/>
              <a:cs typeface="Times New Roman" charset="0"/>
            </a:rPr>
            <a:t>High Oil Price</a:t>
          </a:r>
        </a:p>
        <a:p xmlns:a="http://schemas.openxmlformats.org/drawingml/2006/main">
          <a:pPr eaLnBrk="0" hangingPunct="0"/>
          <a:r>
            <a:rPr lang="en-US" sz="1400" b="0" i="0" baseline="0" dirty="0" smtClean="0">
              <a:solidFill>
                <a:schemeClr val="accent1"/>
              </a:solidFill>
              <a:latin typeface="+mn-lt"/>
              <a:ea typeface="Times New Roman" charset="0"/>
              <a:cs typeface="Times New Roman" charset="0"/>
            </a:rPr>
            <a:t>High Economic </a:t>
          </a:r>
        </a:p>
        <a:p xmlns:a="http://schemas.openxmlformats.org/drawingml/2006/main">
          <a:pPr eaLnBrk="0" hangingPunct="0"/>
          <a:r>
            <a:rPr lang="en-US" sz="1400" b="0" i="0" baseline="0" dirty="0" smtClean="0">
              <a:solidFill>
                <a:schemeClr val="accent1"/>
              </a:solidFill>
              <a:latin typeface="+mn-lt"/>
              <a:ea typeface="Times New Roman" charset="0"/>
              <a:cs typeface="Times New Roman" charset="0"/>
            </a:rPr>
            <a:t>Growth</a:t>
          </a:r>
        </a:p>
        <a:p xmlns:a="http://schemas.openxmlformats.org/drawingml/2006/main">
          <a:pPr eaLnBrk="0" hangingPunct="0"/>
          <a:r>
            <a:rPr lang="en-US" sz="1400" b="0" i="0" baseline="0" dirty="0" smtClean="0">
              <a:solidFill>
                <a:schemeClr val="tx2"/>
              </a:solidFill>
              <a:latin typeface="+mn-lt"/>
              <a:ea typeface="Times New Roman" charset="0"/>
              <a:cs typeface="Times New Roman" charset="0"/>
            </a:rPr>
            <a:t>Reference</a:t>
          </a:r>
        </a:p>
        <a:p xmlns:a="http://schemas.openxmlformats.org/drawingml/2006/main">
          <a:pPr eaLnBrk="0" hangingPunct="0"/>
          <a:r>
            <a:rPr lang="en-US" sz="1400" b="0" i="0" baseline="0" dirty="0" smtClean="0">
              <a:solidFill>
                <a:schemeClr val="accent6"/>
              </a:solidFill>
              <a:latin typeface="+mn-lt"/>
              <a:ea typeface="Times New Roman" charset="0"/>
              <a:cs typeface="Times New Roman" charset="0"/>
            </a:rPr>
            <a:t>Low Economic</a:t>
          </a:r>
        </a:p>
        <a:p xmlns:a="http://schemas.openxmlformats.org/drawingml/2006/main">
          <a:pPr eaLnBrk="0" hangingPunct="0"/>
          <a:r>
            <a:rPr lang="en-US" sz="1400" b="0" i="0" baseline="0" dirty="0" smtClean="0">
              <a:solidFill>
                <a:schemeClr val="accent6"/>
              </a:solidFill>
              <a:latin typeface="+mn-lt"/>
              <a:ea typeface="Times New Roman" charset="0"/>
              <a:cs typeface="Times New Roman" charset="0"/>
            </a:rPr>
            <a:t>Growth</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0" i="0" baseline="0" dirty="0">
              <a:solidFill>
                <a:schemeClr val="accent5"/>
              </a:solidFill>
              <a:effectLst/>
              <a:latin typeface="+mn-lt"/>
              <a:ea typeface="+mn-ea"/>
              <a:cs typeface="+mn-cs"/>
            </a:rPr>
            <a:t>Low Oil Price</a:t>
          </a:r>
          <a:endParaRPr lang="en-US" sz="1400" b="0" dirty="0">
            <a:solidFill>
              <a:schemeClr val="accent5"/>
            </a:solidFill>
            <a:effectLst/>
          </a:endParaRPr>
        </a:p>
        <a:p xmlns:a="http://schemas.openxmlformats.org/drawingml/2006/main">
          <a:pPr eaLnBrk="0" hangingPunct="0"/>
          <a:r>
            <a:rPr lang="en-US" sz="1400" b="0" i="0" baseline="0" dirty="0">
              <a:solidFill>
                <a:schemeClr val="accent2"/>
              </a:solidFill>
              <a:effectLst/>
              <a:latin typeface="+mn-lt"/>
              <a:ea typeface="+mn-ea"/>
              <a:cs typeface="+mn-cs"/>
            </a:rPr>
            <a:t>Low Oil and Gas </a:t>
          </a:r>
          <a:endParaRPr lang="en-US" sz="1400" b="0" dirty="0">
            <a:solidFill>
              <a:schemeClr val="accent2"/>
            </a:solidFill>
            <a:effectLst/>
          </a:endParaRPr>
        </a:p>
        <a:p xmlns:a="http://schemas.openxmlformats.org/drawingml/2006/main">
          <a:pPr eaLnBrk="0" hangingPunct="0"/>
          <a:r>
            <a:rPr lang="en-US" sz="1400" b="0" i="0" baseline="0" dirty="0">
              <a:solidFill>
                <a:schemeClr val="accent2"/>
              </a:solidFill>
              <a:effectLst/>
              <a:latin typeface="+mn-lt"/>
              <a:ea typeface="+mn-ea"/>
              <a:cs typeface="+mn-cs"/>
            </a:rPr>
            <a:t>Resource and </a:t>
          </a:r>
          <a:endParaRPr lang="en-US" sz="1400" b="0" dirty="0">
            <a:solidFill>
              <a:schemeClr val="accent2"/>
            </a:solidFill>
            <a:effectLst/>
          </a:endParaRPr>
        </a:p>
        <a:p xmlns:a="http://schemas.openxmlformats.org/drawingml/2006/main">
          <a:pPr eaLnBrk="0" hangingPunct="0"/>
          <a:r>
            <a:rPr lang="en-US" sz="1400" b="0" i="0" baseline="0" dirty="0" smtClean="0">
              <a:solidFill>
                <a:schemeClr val="accent2"/>
              </a:solidFill>
              <a:effectLst/>
              <a:latin typeface="+mn-lt"/>
              <a:ea typeface="+mn-ea"/>
              <a:cs typeface="+mn-cs"/>
            </a:rPr>
            <a:t>Technology</a:t>
          </a:r>
        </a:p>
        <a:p xmlns:a="http://schemas.openxmlformats.org/drawingml/2006/main">
          <a:pPr eaLnBrk="0" hangingPunct="0"/>
          <a:endParaRPr lang="en-US" sz="1400" b="0" i="0" baseline="0" dirty="0" smtClean="0">
            <a:solidFill>
              <a:schemeClr val="accent5"/>
            </a:solidFill>
            <a:latin typeface="+mn-lt"/>
            <a:ea typeface="Times New Roman" charset="0"/>
            <a:cs typeface="Times New Roman" charset="0"/>
          </a:endParaRPr>
        </a:p>
        <a:p xmlns:a="http://schemas.openxmlformats.org/drawingml/2006/main">
          <a:pPr eaLnBrk="0" hangingPunct="0"/>
          <a:endParaRPr lang="en-US" sz="1400" b="0"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400" b="0"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3"/>
            </a:solidFill>
            <a:latin typeface="+mn-lt"/>
            <a:ea typeface="Times New Roman" charset="0"/>
            <a:cs typeface="Times New Roman" charset="0"/>
          </a:endParaRPr>
        </a:p>
      </cdr:txBody>
    </cdr:sp>
  </cdr:relSizeAnchor>
</c:userShapes>
</file>

<file path=ppt/drawings/drawing25.xml><?xml version="1.0" encoding="utf-8"?>
<c:userShapes xmlns:c="http://schemas.openxmlformats.org/drawingml/2006/chart">
  <cdr:relSizeAnchor xmlns:cdr="http://schemas.openxmlformats.org/drawingml/2006/chartDrawing">
    <cdr:from>
      <cdr:x>0.21523</cdr:x>
      <cdr:y>0.13734</cdr:y>
    </cdr:from>
    <cdr:to>
      <cdr:x>0.64867</cdr:x>
      <cdr:y>0.27159</cdr:y>
    </cdr:to>
    <cdr:grpSp>
      <cdr:nvGrpSpPr>
        <cdr:cNvPr id="8" name="Group 7"/>
        <cdr:cNvGrpSpPr/>
      </cdr:nvGrpSpPr>
      <cdr:grpSpPr>
        <a:xfrm xmlns:a="http://schemas.openxmlformats.org/drawingml/2006/main">
          <a:off x="590419" y="616799"/>
          <a:ext cx="1189013" cy="602922"/>
          <a:chOff x="643817" y="-26765"/>
          <a:chExt cx="1168384" cy="368276"/>
        </a:xfrm>
      </cdr:grpSpPr>
      <cdr:sp macro="" textlink="">
        <cdr:nvSpPr>
          <cdr:cNvPr id="10" name="TextBox 1"/>
          <cdr:cNvSpPr txBox="1"/>
        </cdr:nvSpPr>
        <cdr:spPr bwMode="auto">
          <a:xfrm xmlns:a="http://schemas.openxmlformats.org/drawingml/2006/main">
            <a:off x="643817" y="-26765"/>
            <a:ext cx="1168384" cy="36827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0.25339</cdr:x>
      <cdr:y>0.27496</cdr:y>
    </cdr:from>
    <cdr:to>
      <cdr:x>0.55465</cdr:x>
      <cdr:y>0.46982</cdr:y>
    </cdr:to>
    <cdr:sp macro="" textlink="">
      <cdr:nvSpPr>
        <cdr:cNvPr id="11" name="TextBox 1"/>
        <cdr:cNvSpPr txBox="1"/>
      </cdr:nvSpPr>
      <cdr:spPr bwMode="auto">
        <a:xfrm xmlns:a="http://schemas.openxmlformats.org/drawingml/2006/main">
          <a:off x="695111" y="1234856"/>
          <a:ext cx="826417" cy="87512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High Oil and Gas </a:t>
          </a:r>
        </a:p>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Resource and </a:t>
          </a:r>
        </a:p>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Technology</a:t>
          </a:r>
        </a:p>
      </cdr:txBody>
    </cdr:sp>
  </cdr:relSizeAnchor>
</c:userShapes>
</file>

<file path=ppt/drawings/drawing26.xml><?xml version="1.0" encoding="utf-8"?>
<c:userShapes xmlns:c="http://schemas.openxmlformats.org/drawingml/2006/chart">
  <cdr:relSizeAnchor xmlns:cdr="http://schemas.openxmlformats.org/drawingml/2006/chartDrawing">
    <cdr:from>
      <cdr:x>0.26806</cdr:x>
      <cdr:y>0.2749</cdr:y>
    </cdr:from>
    <cdr:to>
      <cdr:x>0.57371</cdr:x>
      <cdr:y>0.48323</cdr:y>
    </cdr:to>
    <cdr:sp macro="" textlink="">
      <cdr:nvSpPr>
        <cdr:cNvPr id="2" name="TextBox 1"/>
        <cdr:cNvSpPr txBox="1"/>
      </cdr:nvSpPr>
      <cdr:spPr bwMode="auto">
        <a:xfrm xmlns:a="http://schemas.openxmlformats.org/drawingml/2006/main">
          <a:off x="735338" y="1234599"/>
          <a:ext cx="838459" cy="93561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Low Oil and Gas </a:t>
          </a:r>
        </a:p>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Resource and </a:t>
          </a:r>
        </a:p>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Technology</a:t>
          </a:r>
        </a:p>
      </cdr:txBody>
    </cdr:sp>
  </cdr:relSizeAnchor>
  <cdr:relSizeAnchor xmlns:cdr="http://schemas.openxmlformats.org/drawingml/2006/chartDrawing">
    <cdr:from>
      <cdr:x>0.2679</cdr:x>
      <cdr:y>0.13118</cdr:y>
    </cdr:from>
    <cdr:to>
      <cdr:x>0.86346</cdr:x>
      <cdr:y>0.26543</cdr:y>
    </cdr:to>
    <cdr:grpSp>
      <cdr:nvGrpSpPr>
        <cdr:cNvPr id="8" name="Group 7"/>
        <cdr:cNvGrpSpPr/>
      </cdr:nvGrpSpPr>
      <cdr:grpSpPr>
        <a:xfrm xmlns:a="http://schemas.openxmlformats.org/drawingml/2006/main">
          <a:off x="958641" y="589134"/>
          <a:ext cx="2131124" cy="602922"/>
          <a:chOff x="954945" y="-49664"/>
          <a:chExt cx="2236615" cy="368276"/>
        </a:xfrm>
      </cdr:grpSpPr>
      <cdr:sp macro="" textlink="">
        <cdr:nvSpPr>
          <cdr:cNvPr id="10" name="TextBox 1"/>
          <cdr:cNvSpPr txBox="1"/>
        </cdr:nvSpPr>
        <cdr:spPr bwMode="auto">
          <a:xfrm xmlns:a="http://schemas.openxmlformats.org/drawingml/2006/main">
            <a:off x="954945" y="-49664"/>
            <a:ext cx="2236615" cy="36827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userShapes>
</file>

<file path=ppt/drawings/drawing27.xml><?xml version="1.0" encoding="utf-8"?>
<c:userShapes xmlns:c="http://schemas.openxmlformats.org/drawingml/2006/chart">
  <cdr:relSizeAnchor xmlns:cdr="http://schemas.openxmlformats.org/drawingml/2006/chartDrawing">
    <cdr:from>
      <cdr:x>0.01618</cdr:x>
      <cdr:y>0</cdr:y>
    </cdr:from>
    <cdr:to>
      <cdr:x>0.85903</cdr:x>
      <cdr:y>0.15633</cdr:y>
    </cdr:to>
    <cdr:sp macro="" textlink="">
      <cdr:nvSpPr>
        <cdr:cNvPr id="2" name="TextBox 1"/>
        <cdr:cNvSpPr txBox="1"/>
      </cdr:nvSpPr>
      <cdr:spPr bwMode="auto">
        <a:xfrm xmlns:a="http://schemas.openxmlformats.org/drawingml/2006/main">
          <a:off x="44397" y="0"/>
          <a:ext cx="2312106" cy="70208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Crude</a:t>
          </a:r>
          <a:r>
            <a:rPr lang="en-US" sz="1400" b="1" i="0" baseline="0" dirty="0" smtClean="0">
              <a:solidFill>
                <a:sysClr val="windowText" lastClr="000000"/>
              </a:solidFill>
              <a:latin typeface="+mn-lt"/>
              <a:ea typeface="Times New Roman" charset="0"/>
              <a:cs typeface="Times New Roman" charset="0"/>
            </a:rPr>
            <a:t> oil</a:t>
          </a:r>
          <a:r>
            <a:rPr lang="en-US" sz="1400" b="1" i="0" dirty="0" smtClean="0">
              <a:solidFill>
                <a:sysClr val="windowText" lastClr="000000"/>
              </a:solidFill>
              <a:latin typeface="+mn-lt"/>
              <a:ea typeface="Times New Roman" charset="0"/>
              <a:cs typeface="Times New Roman" charset="0"/>
            </a:rPr>
            <a:t> production </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million barrels per day</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0.55183</cdr:x>
      <cdr:y>0.62398</cdr:y>
    </cdr:from>
    <cdr:to>
      <cdr:x>0.9685</cdr:x>
      <cdr:y>0.70766</cdr:y>
    </cdr:to>
    <cdr:sp macro="" textlink="">
      <cdr:nvSpPr>
        <cdr:cNvPr id="7" name="TextBox 1"/>
        <cdr:cNvSpPr txBox="1"/>
      </cdr:nvSpPr>
      <cdr:spPr bwMode="auto">
        <a:xfrm xmlns:a="http://schemas.openxmlformats.org/drawingml/2006/main">
          <a:off x="1282516" y="1648952"/>
          <a:ext cx="968383" cy="22112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ysClr val="windowText" lastClr="000000"/>
              </a:solidFill>
              <a:latin typeface="+mn-lt"/>
              <a:ea typeface="Times New Roman" charset="0"/>
              <a:cs typeface="Times New Roman" charset="0"/>
            </a:rPr>
            <a:t>tight oil</a:t>
          </a:r>
          <a:endParaRPr lang="en-US" sz="1400" b="0" i="0" baseline="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0.19363</cdr:x>
      <cdr:y>0.13918</cdr:y>
    </cdr:from>
    <cdr:to>
      <cdr:x>0.62708</cdr:x>
      <cdr:y>0.27343</cdr:y>
    </cdr:to>
    <cdr:sp macro="" textlink="">
      <cdr:nvSpPr>
        <cdr:cNvPr id="10" name="TextBox 1"/>
        <cdr:cNvSpPr txBox="1"/>
      </cdr:nvSpPr>
      <cdr:spPr bwMode="auto">
        <a:xfrm xmlns:a="http://schemas.openxmlformats.org/drawingml/2006/main">
          <a:off x="738663" y="625057"/>
          <a:ext cx="1653564" cy="60292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0.36802</cdr:x>
      <cdr:y>0.27882</cdr:y>
    </cdr:from>
    <cdr:to>
      <cdr:x>0.63198</cdr:x>
      <cdr:y>0.37534</cdr:y>
    </cdr:to>
    <cdr:sp macro="" textlink="">
      <cdr:nvSpPr>
        <cdr:cNvPr id="11" name="TextBox 1"/>
        <cdr:cNvSpPr txBox="1"/>
      </cdr:nvSpPr>
      <cdr:spPr bwMode="auto">
        <a:xfrm xmlns:a="http://schemas.openxmlformats.org/drawingml/2006/main">
          <a:off x="1352417" y="1252198"/>
          <a:ext cx="970014" cy="4334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Reference</a:t>
          </a:r>
        </a:p>
      </cdr:txBody>
    </cdr:sp>
  </cdr:relSizeAnchor>
  <cdr:relSizeAnchor xmlns:cdr="http://schemas.openxmlformats.org/drawingml/2006/chartDrawing">
    <cdr:from>
      <cdr:x>0.5466</cdr:x>
      <cdr:y>0.81913</cdr:y>
    </cdr:from>
    <cdr:to>
      <cdr:x>0.96328</cdr:x>
      <cdr:y>0.90281</cdr:y>
    </cdr:to>
    <cdr:sp macro="" textlink="">
      <cdr:nvSpPr>
        <cdr:cNvPr id="9" name="TextBox 1"/>
        <cdr:cNvSpPr txBox="1"/>
      </cdr:nvSpPr>
      <cdr:spPr bwMode="auto">
        <a:xfrm xmlns:a="http://schemas.openxmlformats.org/drawingml/2006/main">
          <a:off x="2085225" y="3678731"/>
          <a:ext cx="1589588" cy="37581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baseline="0" dirty="0" smtClean="0">
              <a:solidFill>
                <a:schemeClr val="bg1"/>
              </a:solidFill>
              <a:latin typeface="+mn-lt"/>
              <a:ea typeface="Times New Roman" charset="0"/>
              <a:cs typeface="Times New Roman" charset="0"/>
            </a:rPr>
            <a:t>other</a:t>
          </a:r>
        </a:p>
      </cdr:txBody>
    </cdr:sp>
  </cdr:relSizeAnchor>
</c:userShapes>
</file>

<file path=ppt/drawings/drawing28.xml><?xml version="1.0" encoding="utf-8"?>
<c:userShapes xmlns:c="http://schemas.openxmlformats.org/drawingml/2006/chart">
  <cdr:relSizeAnchor xmlns:cdr="http://schemas.openxmlformats.org/drawingml/2006/chartDrawing">
    <cdr:from>
      <cdr:x>0</cdr:x>
      <cdr:y>0</cdr:y>
    </cdr:from>
    <cdr:to>
      <cdr:x>0.46354</cdr:x>
      <cdr:y>0.23264</cdr:y>
    </cdr:to>
    <cdr:sp macro="" textlink="">
      <cdr:nvSpPr>
        <cdr:cNvPr id="2" name="TextBox 1"/>
        <cdr:cNvSpPr txBox="1"/>
      </cdr:nvSpPr>
      <cdr:spPr bwMode="auto">
        <a:xfrm xmlns:a="http://schemas.openxmlformats.org/drawingml/2006/main">
          <a:off x="-238125" y="0"/>
          <a:ext cx="4005562" cy="104479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marL="53975" eaLnBrk="0" hangingPunct="0"/>
          <a:r>
            <a:rPr lang="en-US" sz="1400" b="1" i="0" dirty="0" smtClean="0">
              <a:solidFill>
                <a:sysClr val="windowText" lastClr="000000"/>
              </a:solidFill>
              <a:latin typeface="+mn-lt"/>
              <a:ea typeface="Times New Roman" charset="0"/>
              <a:cs typeface="Times New Roman" charset="0"/>
            </a:rPr>
            <a:t>Lower 48 onshore crude</a:t>
          </a:r>
          <a:r>
            <a:rPr lang="en-US" sz="1400" b="1" i="0" baseline="0" dirty="0" smtClean="0">
              <a:solidFill>
                <a:sysClr val="windowText" lastClr="000000"/>
              </a:solidFill>
              <a:latin typeface="+mn-lt"/>
              <a:ea typeface="Times New Roman" charset="0"/>
              <a:cs typeface="Times New Roman" charset="0"/>
            </a:rPr>
            <a:t> oil</a:t>
          </a:r>
          <a:r>
            <a:rPr lang="en-US" sz="1400" b="1" i="0" dirty="0" smtClean="0">
              <a:solidFill>
                <a:sysClr val="windowText" lastClr="000000"/>
              </a:solidFill>
              <a:latin typeface="+mn-lt"/>
              <a:ea typeface="Times New Roman" charset="0"/>
              <a:cs typeface="Times New Roman" charset="0"/>
            </a:rPr>
            <a:t> production by region (Reference case) </a:t>
          </a:r>
        </a:p>
        <a:p xmlns:a="http://schemas.openxmlformats.org/drawingml/2006/main">
          <a:pPr marL="53975" eaLnBrk="0" hangingPunct="0"/>
          <a:r>
            <a:rPr lang="en-US" sz="1400" i="0" baseline="0" dirty="0" smtClean="0">
              <a:solidFill>
                <a:sysClr val="windowText" lastClr="000000"/>
              </a:solidFill>
              <a:latin typeface="+mn-lt"/>
              <a:ea typeface="Times New Roman" charset="0"/>
              <a:cs typeface="Times New Roman" charset="0"/>
            </a:rPr>
            <a:t>million barrels per day</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0.16138</cdr:x>
      <cdr:y>0.11145</cdr:y>
    </cdr:from>
    <cdr:to>
      <cdr:x>0.37434</cdr:x>
      <cdr:y>0.2457</cdr:y>
    </cdr:to>
    <cdr:grpSp>
      <cdr:nvGrpSpPr>
        <cdr:cNvPr id="4" name="Group 3"/>
        <cdr:cNvGrpSpPr/>
      </cdr:nvGrpSpPr>
      <cdr:grpSpPr>
        <a:xfrm xmlns:a="http://schemas.openxmlformats.org/drawingml/2006/main">
          <a:off x="1394524" y="500526"/>
          <a:ext cx="1840239" cy="602922"/>
          <a:chOff x="2571348" y="229518"/>
          <a:chExt cx="1168384" cy="368275"/>
        </a:xfrm>
      </cdr:grpSpPr>
      <cdr:sp macro="" textlink="">
        <cdr:nvSpPr>
          <cdr:cNvPr id="6" name="TextBox 1"/>
          <cdr:cNvSpPr txBox="1"/>
        </cdr:nvSpPr>
        <cdr:spPr bwMode="auto">
          <a:xfrm xmlns:a="http://schemas.openxmlformats.org/drawingml/2006/main">
            <a:off x="2571348" y="229518"/>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0.38359</cdr:x>
      <cdr:y>0.20519</cdr:y>
    </cdr:from>
    <cdr:to>
      <cdr:x>0.65078</cdr:x>
      <cdr:y>0.93197</cdr:y>
    </cdr:to>
    <cdr:sp macro="" textlink="">
      <cdr:nvSpPr>
        <cdr:cNvPr id="7" name="TextBox 1"/>
        <cdr:cNvSpPr txBox="1"/>
      </cdr:nvSpPr>
      <cdr:spPr bwMode="auto">
        <a:xfrm xmlns:a="http://schemas.openxmlformats.org/drawingml/2006/main">
          <a:off x="3314694" y="921500"/>
          <a:ext cx="2308830" cy="326399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chemeClr val="accent1"/>
            </a:solidFill>
            <a:effectLst/>
            <a:uLnTx/>
            <a:uFillTx/>
            <a:latin typeface="+mn-lt"/>
            <a:ea typeface="Times New Roman" charset="0"/>
            <a:cs typeface="Times New Roman"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chemeClr val="accent1"/>
            </a:solidFill>
            <a:effectLst/>
            <a:uLnTx/>
            <a:uFillTx/>
            <a:latin typeface="+mn-lt"/>
            <a:ea typeface="Times New Roman" charset="0"/>
            <a:cs typeface="Times New Roman"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1"/>
              </a:solidFill>
              <a:effectLst/>
              <a:uLnTx/>
              <a:uFillTx/>
              <a:latin typeface="+mn-lt"/>
              <a:ea typeface="Times New Roman" charset="0"/>
              <a:cs typeface="Times New Roman" charset="0"/>
            </a:rPr>
            <a:t>Southwest</a:t>
          </a:r>
        </a:p>
        <a:p xmlns:a="http://schemas.openxmlformats.org/drawingml/2006/main">
          <a:pPr eaLnBrk="0" hangingPunct="0"/>
          <a:endParaRPr lang="en-US" sz="1400" b="0" i="0" baseline="0" dirty="0" smtClean="0">
            <a:solidFill>
              <a:schemeClr val="accent2"/>
            </a:solidFill>
            <a:latin typeface="+mn-lt"/>
            <a:ea typeface="Times New Roman" charset="0"/>
            <a:cs typeface="Times New Roman" charset="0"/>
          </a:endParaRPr>
        </a:p>
        <a:p xmlns:a="http://schemas.openxmlformats.org/drawingml/2006/main">
          <a:pPr eaLnBrk="0" hangingPunct="0"/>
          <a:endParaRPr lang="en-US" sz="1400" b="0" i="0" baseline="0" dirty="0" smtClean="0">
            <a:solidFill>
              <a:schemeClr val="accent2"/>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2"/>
              </a:solidFill>
              <a:latin typeface="+mn-lt"/>
              <a:ea typeface="Times New Roman" charset="0"/>
              <a:cs typeface="Times New Roman" charset="0"/>
            </a:rPr>
            <a:t>Dakotas/Rocky Mountains </a:t>
          </a:r>
        </a:p>
        <a:p xmlns:a="http://schemas.openxmlformats.org/drawingml/2006/main">
          <a:pPr eaLnBrk="0" hangingPunct="0"/>
          <a:endParaRPr lang="en-US" sz="1400" b="0"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400" b="0" dirty="0">
            <a:solidFill>
              <a:schemeClr val="accent3"/>
            </a:solidFill>
            <a:ea typeface="Times New Roman" charset="0"/>
            <a:cs typeface="Times New Roman" charset="0"/>
          </a:endParaRPr>
        </a:p>
        <a:p xmlns:a="http://schemas.openxmlformats.org/drawingml/2006/main">
          <a:pPr eaLnBrk="0" hangingPunct="0"/>
          <a:endParaRPr lang="en-US" sz="800" b="0" i="0" baseline="0" dirty="0" smtClean="0">
            <a:solidFill>
              <a:schemeClr val="accent3"/>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Gulf Coast</a:t>
          </a:r>
          <a:endParaRPr lang="en-US" sz="1400" b="0" i="0" dirty="0" smtClean="0">
            <a:solidFill>
              <a:schemeClr val="accent3"/>
            </a:solidFill>
            <a:latin typeface="+mn-lt"/>
            <a:ea typeface="Times New Roman" charset="0"/>
            <a:cs typeface="Times New Roman" charset="0"/>
          </a:endParaRPr>
        </a:p>
        <a:p xmlns:a="http://schemas.openxmlformats.org/drawingml/2006/main">
          <a:pPr eaLnBrk="0" hangingPunct="0"/>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4"/>
              </a:solidFill>
              <a:latin typeface="+mn-lt"/>
              <a:ea typeface="Times New Roman" charset="0"/>
              <a:cs typeface="Times New Roman" charset="0"/>
            </a:rPr>
            <a:t>Midcontinent</a:t>
          </a:r>
        </a:p>
        <a:p xmlns:a="http://schemas.openxmlformats.org/drawingml/2006/main">
          <a:pPr eaLnBrk="0" hangingPunct="0"/>
          <a:endParaRPr lang="en-US" sz="500" b="0" i="0" baseline="0" dirty="0" smtClean="0">
            <a:solidFill>
              <a:schemeClr val="accent5"/>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5"/>
              </a:solidFill>
              <a:latin typeface="+mn-lt"/>
              <a:ea typeface="Times New Roman" charset="0"/>
              <a:cs typeface="Times New Roman" charset="0"/>
            </a:rPr>
            <a:t>West Coast</a:t>
          </a:r>
          <a:endParaRPr lang="en-US" sz="500" b="0" i="0" baseline="0" dirty="0" smtClean="0">
            <a:solidFill>
              <a:schemeClr val="accent5"/>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3">
                  <a:lumMod val="50000"/>
                </a:schemeClr>
              </a:solidFill>
              <a:latin typeface="+mn-lt"/>
              <a:ea typeface="Times New Roman" charset="0"/>
              <a:cs typeface="Times New Roman" charset="0"/>
            </a:rPr>
            <a:t>East </a:t>
          </a:r>
        </a:p>
      </cdr:txBody>
    </cdr:sp>
  </cdr:relSizeAnchor>
</c:userShapes>
</file>

<file path=ppt/drawings/drawing29.xml><?xml version="1.0" encoding="utf-8"?>
<c:userShapes xmlns:c="http://schemas.openxmlformats.org/drawingml/2006/chart">
  <cdr:relSizeAnchor xmlns:cdr="http://schemas.openxmlformats.org/drawingml/2006/chartDrawing">
    <cdr:from>
      <cdr:x>0</cdr:x>
      <cdr:y>0</cdr:y>
    </cdr:from>
    <cdr:to>
      <cdr:x>0.80546</cdr:x>
      <cdr:y>0.23264</cdr:y>
    </cdr:to>
    <cdr:sp macro="" textlink="">
      <cdr:nvSpPr>
        <cdr:cNvPr id="2" name="TextBox 1"/>
        <cdr:cNvSpPr txBox="1"/>
      </cdr:nvSpPr>
      <cdr:spPr bwMode="auto">
        <a:xfrm xmlns:a="http://schemas.openxmlformats.org/drawingml/2006/main">
          <a:off x="-231775" y="0"/>
          <a:ext cx="6994312" cy="98570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marL="53975" eaLnBrk="0" hangingPunct="0"/>
          <a:r>
            <a:rPr lang="en-US" sz="1400" b="1" i="0" dirty="0" smtClean="0">
              <a:solidFill>
                <a:sysClr val="windowText" lastClr="000000"/>
              </a:solidFill>
              <a:latin typeface="+mn-lt"/>
              <a:ea typeface="Times New Roman" charset="0"/>
              <a:cs typeface="Times New Roman" charset="0"/>
            </a:rPr>
            <a:t>U.S.</a:t>
          </a:r>
          <a:r>
            <a:rPr lang="en-US" sz="1400" b="1" i="0" baseline="0" dirty="0" smtClean="0">
              <a:solidFill>
                <a:sysClr val="windowText" lastClr="000000"/>
              </a:solidFill>
              <a:latin typeface="+mn-lt"/>
              <a:ea typeface="Times New Roman" charset="0"/>
              <a:cs typeface="Times New Roman" charset="0"/>
            </a:rPr>
            <a:t>  natural gas plant liquids production</a:t>
          </a:r>
        </a:p>
        <a:p xmlns:a="http://schemas.openxmlformats.org/drawingml/2006/main">
          <a:pPr marL="53975" eaLnBrk="0" hangingPunct="0"/>
          <a:r>
            <a:rPr lang="en-US" sz="1400" i="0" baseline="0" dirty="0" smtClean="0">
              <a:solidFill>
                <a:sysClr val="windowText" lastClr="000000"/>
              </a:solidFill>
              <a:latin typeface="+mn-lt"/>
              <a:ea typeface="Times New Roman" charset="0"/>
              <a:cs typeface="Times New Roman" charset="0"/>
            </a:rPr>
            <a:t>million barrels per day</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0.19874</cdr:x>
      <cdr:y>0.16254</cdr:y>
    </cdr:from>
    <cdr:to>
      <cdr:x>0.4117</cdr:x>
      <cdr:y>0.29679</cdr:y>
    </cdr:to>
    <cdr:grpSp>
      <cdr:nvGrpSpPr>
        <cdr:cNvPr id="4" name="Group 3"/>
        <cdr:cNvGrpSpPr/>
      </cdr:nvGrpSpPr>
      <cdr:grpSpPr>
        <a:xfrm xmlns:a="http://schemas.openxmlformats.org/drawingml/2006/main">
          <a:off x="1725784" y="688688"/>
          <a:ext cx="1849264" cy="568822"/>
          <a:chOff x="2053236" y="236339"/>
          <a:chExt cx="1168384" cy="368275"/>
        </a:xfrm>
      </cdr:grpSpPr>
      <cdr:sp macro="" textlink="">
        <cdr:nvSpPr>
          <cdr:cNvPr id="6" name="TextBox 1"/>
          <cdr:cNvSpPr txBox="1"/>
        </cdr:nvSpPr>
        <cdr:spPr bwMode="auto">
          <a:xfrm xmlns:a="http://schemas.openxmlformats.org/drawingml/2006/main">
            <a:off x="2053236" y="236339"/>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0.7624</cdr:x>
      <cdr:y>0.12587</cdr:y>
    </cdr:from>
    <cdr:to>
      <cdr:x>0.93169</cdr:x>
      <cdr:y>0.72844</cdr:y>
    </cdr:to>
    <cdr:sp macro="" textlink="">
      <cdr:nvSpPr>
        <cdr:cNvPr id="5" name="TextBox 1"/>
        <cdr:cNvSpPr txBox="1"/>
      </cdr:nvSpPr>
      <cdr:spPr bwMode="auto">
        <a:xfrm xmlns:a="http://schemas.openxmlformats.org/drawingml/2006/main">
          <a:off x="4879975" y="460375"/>
          <a:ext cx="1083618" cy="220396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b="0"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High Oil and Gas </a:t>
          </a: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Resource and </a:t>
          </a: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Technology</a:t>
          </a:r>
        </a:p>
        <a:p xmlns:a="http://schemas.openxmlformats.org/drawingml/2006/main">
          <a:pPr eaLnBrk="0" hangingPunct="0"/>
          <a:r>
            <a:rPr lang="en-US" sz="1400" b="0" i="0" baseline="0" dirty="0" smtClean="0">
              <a:solidFill>
                <a:schemeClr val="accent4"/>
              </a:solidFill>
              <a:latin typeface="+mn-lt"/>
              <a:ea typeface="Times New Roman" charset="0"/>
              <a:cs typeface="Times New Roman" charset="0"/>
            </a:rPr>
            <a:t>High Oil Price</a:t>
          </a:r>
        </a:p>
        <a:p xmlns:a="http://schemas.openxmlformats.org/drawingml/2006/main">
          <a:pPr eaLnBrk="0" hangingPunct="0"/>
          <a:r>
            <a:rPr lang="en-US" sz="1400" b="0" i="0" baseline="0" dirty="0" smtClean="0">
              <a:solidFill>
                <a:schemeClr val="accent1"/>
              </a:solidFill>
              <a:latin typeface="+mn-lt"/>
              <a:ea typeface="Times New Roman" charset="0"/>
              <a:cs typeface="Times New Roman" charset="0"/>
            </a:rPr>
            <a:t>High Economic </a:t>
          </a:r>
        </a:p>
        <a:p xmlns:a="http://schemas.openxmlformats.org/drawingml/2006/main">
          <a:pPr eaLnBrk="0" hangingPunct="0"/>
          <a:r>
            <a:rPr lang="en-US" sz="1400" b="0" i="0" baseline="0" dirty="0" smtClean="0">
              <a:solidFill>
                <a:schemeClr val="accent1"/>
              </a:solidFill>
              <a:latin typeface="+mn-lt"/>
              <a:ea typeface="Times New Roman" charset="0"/>
              <a:cs typeface="Times New Roman" charset="0"/>
            </a:rPr>
            <a:t>Growth</a:t>
          </a:r>
        </a:p>
        <a:p xmlns:a="http://schemas.openxmlformats.org/drawingml/2006/main">
          <a:pPr eaLnBrk="0" hangingPunct="0"/>
          <a:r>
            <a:rPr lang="en-US" sz="1400" b="0" i="0" baseline="0" dirty="0" smtClean="0">
              <a:solidFill>
                <a:schemeClr val="tx2"/>
              </a:solidFill>
              <a:latin typeface="+mn-lt"/>
              <a:ea typeface="Times New Roman" charset="0"/>
              <a:cs typeface="Times New Roman" charset="0"/>
            </a:rPr>
            <a:t>Reference</a:t>
          </a:r>
        </a:p>
        <a:p xmlns:a="http://schemas.openxmlformats.org/drawingml/2006/main">
          <a:pPr eaLnBrk="0" hangingPunct="0"/>
          <a:r>
            <a:rPr lang="en-US" sz="1400" b="0" i="0" baseline="0" dirty="0" smtClean="0">
              <a:solidFill>
                <a:schemeClr val="accent6"/>
              </a:solidFill>
              <a:latin typeface="+mn-lt"/>
              <a:ea typeface="Times New Roman" charset="0"/>
              <a:cs typeface="Times New Roman" charset="0"/>
            </a:rPr>
            <a:t>Low Economic</a:t>
          </a:r>
        </a:p>
        <a:p xmlns:a="http://schemas.openxmlformats.org/drawingml/2006/main">
          <a:pPr eaLnBrk="0" hangingPunct="0"/>
          <a:r>
            <a:rPr lang="en-US" sz="1400" b="0" i="0" baseline="0" dirty="0" smtClean="0">
              <a:solidFill>
                <a:schemeClr val="accent6"/>
              </a:solidFill>
              <a:latin typeface="+mn-lt"/>
              <a:ea typeface="Times New Roman" charset="0"/>
              <a:cs typeface="Times New Roman" charset="0"/>
            </a:rPr>
            <a:t>Growth</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0" i="0" baseline="0" dirty="0">
              <a:solidFill>
                <a:schemeClr val="accent5"/>
              </a:solidFill>
              <a:effectLst/>
              <a:latin typeface="+mn-lt"/>
              <a:ea typeface="+mn-ea"/>
              <a:cs typeface="+mn-cs"/>
            </a:rPr>
            <a:t>Low Oil Price</a:t>
          </a:r>
          <a:endParaRPr lang="en-US" sz="1400" b="0" dirty="0">
            <a:solidFill>
              <a:schemeClr val="accent5"/>
            </a:solidFill>
            <a:effectLst/>
          </a:endParaRPr>
        </a:p>
        <a:p xmlns:a="http://schemas.openxmlformats.org/drawingml/2006/main">
          <a:pPr eaLnBrk="0" hangingPunct="0"/>
          <a:r>
            <a:rPr lang="en-US" sz="1400" b="0" i="0" baseline="0" dirty="0">
              <a:solidFill>
                <a:schemeClr val="accent2"/>
              </a:solidFill>
              <a:effectLst/>
              <a:latin typeface="+mn-lt"/>
              <a:ea typeface="+mn-ea"/>
              <a:cs typeface="+mn-cs"/>
            </a:rPr>
            <a:t>Low Oil and Gas </a:t>
          </a:r>
          <a:endParaRPr lang="en-US" sz="1400" b="0" dirty="0">
            <a:solidFill>
              <a:schemeClr val="accent2"/>
            </a:solidFill>
            <a:effectLst/>
          </a:endParaRPr>
        </a:p>
        <a:p xmlns:a="http://schemas.openxmlformats.org/drawingml/2006/main">
          <a:pPr eaLnBrk="0" hangingPunct="0"/>
          <a:r>
            <a:rPr lang="en-US" sz="1400" b="0" i="0" baseline="0" dirty="0">
              <a:solidFill>
                <a:schemeClr val="accent2"/>
              </a:solidFill>
              <a:effectLst/>
              <a:latin typeface="+mn-lt"/>
              <a:ea typeface="+mn-ea"/>
              <a:cs typeface="+mn-cs"/>
            </a:rPr>
            <a:t>Resource and </a:t>
          </a:r>
          <a:endParaRPr lang="en-US" sz="1400" b="0" dirty="0">
            <a:solidFill>
              <a:schemeClr val="accent2"/>
            </a:solidFill>
            <a:effectLst/>
          </a:endParaRPr>
        </a:p>
        <a:p xmlns:a="http://schemas.openxmlformats.org/drawingml/2006/main">
          <a:pPr eaLnBrk="0" hangingPunct="0"/>
          <a:r>
            <a:rPr lang="en-US" sz="1400" b="0" i="0" baseline="0" dirty="0">
              <a:solidFill>
                <a:schemeClr val="accent2"/>
              </a:solidFill>
              <a:effectLst/>
              <a:latin typeface="+mn-lt"/>
              <a:ea typeface="+mn-ea"/>
              <a:cs typeface="+mn-cs"/>
            </a:rPr>
            <a:t>Technology</a:t>
          </a:r>
          <a:endParaRPr lang="en-US" sz="1400" b="0" i="0" baseline="0" dirty="0" smtClean="0">
            <a:solidFill>
              <a:schemeClr val="accent5"/>
            </a:solidFill>
            <a:latin typeface="+mn-lt"/>
            <a:ea typeface="Times New Roman" charset="0"/>
            <a:cs typeface="Times New Roman" charset="0"/>
          </a:endParaRPr>
        </a:p>
        <a:p xmlns:a="http://schemas.openxmlformats.org/drawingml/2006/main">
          <a:pPr eaLnBrk="0" hangingPunct="0"/>
          <a:endParaRPr lang="en-US" sz="1400" b="0"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400" b="0"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3"/>
            </a:solidFill>
            <a:latin typeface="+mn-lt"/>
            <a:ea typeface="Times New Roman" charset="0"/>
            <a:cs typeface="Times New Roman"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0.5605</cdr:x>
      <cdr:y>0.26741</cdr:y>
    </cdr:from>
    <cdr:to>
      <cdr:x>0.93808</cdr:x>
      <cdr:y>0.83372</cdr:y>
    </cdr:to>
    <cdr:sp macro="" textlink="">
      <cdr:nvSpPr>
        <cdr:cNvPr id="3" name="TextBox 1"/>
        <cdr:cNvSpPr txBox="1"/>
      </cdr:nvSpPr>
      <cdr:spPr bwMode="auto">
        <a:xfrm xmlns:a="http://schemas.openxmlformats.org/drawingml/2006/main">
          <a:off x="2301015" y="1200962"/>
          <a:ext cx="1550070" cy="254332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eaLnBrk="0" hangingPunct="0"/>
          <a:endParaRPr lang="en-US" sz="300" b="0" i="0" dirty="0" smtClean="0">
            <a:solidFill>
              <a:schemeClr val="tx2"/>
            </a:solidFill>
            <a:latin typeface="+mn-lt"/>
            <a:ea typeface="Times New Roman" charset="0"/>
            <a:cs typeface="Times New Roman" charset="0"/>
          </a:endParaRPr>
        </a:p>
        <a:p xmlns:a="http://schemas.openxmlformats.org/drawingml/2006/main">
          <a:pPr algn="r" eaLnBrk="0" hangingPunct="0"/>
          <a:endParaRPr lang="en-US" sz="400" b="0" i="0" dirty="0" smtClean="0">
            <a:solidFill>
              <a:schemeClr val="accent1"/>
            </a:solidFill>
            <a:latin typeface="+mn-lt"/>
            <a:ea typeface="Times New Roman" charset="0"/>
            <a:cs typeface="Times New Roman" charset="0"/>
          </a:endParaRPr>
        </a:p>
        <a:p xmlns:a="http://schemas.openxmlformats.org/drawingml/2006/main">
          <a:pPr algn="r" eaLnBrk="0" hangingPunct="0"/>
          <a:r>
            <a:rPr lang="en-US" sz="1400" b="0" i="0" dirty="0" smtClean="0">
              <a:solidFill>
                <a:schemeClr val="accent2"/>
              </a:solidFill>
              <a:latin typeface="+mn-lt"/>
              <a:ea typeface="Times New Roman" charset="0"/>
              <a:cs typeface="Times New Roman" charset="0"/>
            </a:rPr>
            <a:t>  electric power</a:t>
          </a:r>
        </a:p>
        <a:p xmlns:a="http://schemas.openxmlformats.org/drawingml/2006/main">
          <a:pPr marL="0" marR="0" lvl="0" indent="0" algn="r"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5D9732"/>
            </a:solidFill>
            <a:effectLst/>
            <a:uLnTx/>
            <a:uFillTx/>
            <a:latin typeface="+mn-lt"/>
            <a:ea typeface="Times New Roman" charset="0"/>
            <a:cs typeface="Times New Roman" charset="0"/>
          </a:endParaRPr>
        </a:p>
        <a:p xmlns:a="http://schemas.openxmlformats.org/drawingml/2006/main">
          <a:pPr marL="0" marR="0" lvl="0" indent="0" algn="r"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5D9732"/>
              </a:solidFill>
              <a:effectLst/>
              <a:uLnTx/>
              <a:uFillTx/>
              <a:latin typeface="+mn-lt"/>
              <a:ea typeface="Times New Roman" charset="0"/>
              <a:cs typeface="Times New Roman" charset="0"/>
            </a:rPr>
            <a:t>industrial</a:t>
          </a:r>
        </a:p>
        <a:p xmlns:a="http://schemas.openxmlformats.org/drawingml/2006/main">
          <a:pPr marL="0" marR="0" lvl="0" indent="0" algn="r"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003953"/>
            </a:solidFill>
            <a:effectLst/>
            <a:uLnTx/>
            <a:uFillTx/>
            <a:latin typeface="+mn-lt"/>
            <a:ea typeface="Times New Roman" charset="0"/>
            <a:cs typeface="Times New Roman" charset="0"/>
          </a:endParaRPr>
        </a:p>
        <a:p xmlns:a="http://schemas.openxmlformats.org/drawingml/2006/main">
          <a:pPr marL="0" marR="0" lvl="0" indent="0" algn="r"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003953"/>
              </a:solidFill>
              <a:effectLst/>
              <a:uLnTx/>
              <a:uFillTx/>
              <a:latin typeface="+mn-lt"/>
              <a:ea typeface="Times New Roman" charset="0"/>
              <a:cs typeface="Times New Roman" charset="0"/>
            </a:rPr>
            <a:t>transportation</a:t>
          </a:r>
        </a:p>
        <a:p xmlns:a="http://schemas.openxmlformats.org/drawingml/2006/main">
          <a:pPr algn="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accent5">
                <a:lumMod val="75000"/>
              </a:schemeClr>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accent5">
                <a:lumMod val="75000"/>
              </a:schemeClr>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accent5">
                <a:lumMod val="75000"/>
              </a:schemeClr>
            </a:solidFill>
            <a:latin typeface="+mn-lt"/>
            <a:ea typeface="Times New Roman" charset="0"/>
            <a:cs typeface="Times New Roman" charset="0"/>
          </a:endParaRPr>
        </a:p>
        <a:p xmlns:a="http://schemas.openxmlformats.org/drawingml/2006/main">
          <a:pPr algn="r" eaLnBrk="0" hangingPunct="0"/>
          <a:r>
            <a:rPr lang="en-US" sz="1400" b="0" i="0" dirty="0" smtClean="0">
              <a:solidFill>
                <a:srgbClr val="C00000"/>
              </a:solidFill>
              <a:latin typeface="+mn-lt"/>
              <a:ea typeface="Times New Roman" charset="0"/>
              <a:cs typeface="Times New Roman" charset="0"/>
            </a:rPr>
            <a:t>residential</a:t>
          </a:r>
        </a:p>
        <a:p xmlns:a="http://schemas.openxmlformats.org/drawingml/2006/main">
          <a:pPr algn="r" eaLnBrk="0" hangingPunct="0"/>
          <a:r>
            <a:rPr lang="en-US" sz="1400" b="0" i="0" dirty="0" smtClean="0">
              <a:solidFill>
                <a:schemeClr val="accent5">
                  <a:lumMod val="40000"/>
                  <a:lumOff val="60000"/>
                </a:schemeClr>
              </a:solidFill>
              <a:latin typeface="+mn-lt"/>
              <a:ea typeface="Times New Roman" charset="0"/>
              <a:cs typeface="Times New Roman" charset="0"/>
            </a:rPr>
            <a:t>commercial</a:t>
          </a:r>
        </a:p>
      </cdr:txBody>
    </cdr:sp>
  </cdr:relSizeAnchor>
  <cdr:relSizeAnchor xmlns:cdr="http://schemas.openxmlformats.org/drawingml/2006/chartDrawing">
    <cdr:from>
      <cdr:x>0</cdr:x>
      <cdr:y>0.01874</cdr:y>
    </cdr:from>
    <cdr:to>
      <cdr:x>1</cdr:x>
      <cdr:y>0.20852</cdr:y>
    </cdr:to>
    <cdr:sp macro="" textlink="">
      <cdr:nvSpPr>
        <cdr:cNvPr id="8" name="TextBox 1"/>
        <cdr:cNvSpPr txBox="1"/>
      </cdr:nvSpPr>
      <cdr:spPr bwMode="auto">
        <a:xfrm xmlns:a="http://schemas.openxmlformats.org/drawingml/2006/main">
          <a:off x="0" y="50378"/>
          <a:ext cx="2736605" cy="510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000" b="1" i="0" dirty="0">
              <a:solidFill>
                <a:sysClr val="windowText" lastClr="000000"/>
              </a:solidFill>
              <a:latin typeface="+mn-lt"/>
              <a:ea typeface="Times New Roman" charset="0"/>
              <a:cs typeface="Times New Roman" charset="0"/>
            </a:rPr>
            <a:t> </a:t>
          </a:r>
          <a:r>
            <a:rPr lang="en-US" sz="1400" b="1" i="0" dirty="0" smtClean="0">
              <a:solidFill>
                <a:sysClr val="windowText" lastClr="000000"/>
              </a:solidFill>
              <a:latin typeface="+mn-lt"/>
              <a:ea typeface="Times New Roman" charset="0"/>
              <a:cs typeface="Times New Roman" charset="0"/>
            </a:rPr>
            <a:t>Energy</a:t>
          </a:r>
          <a:r>
            <a:rPr lang="en-US" sz="1400" b="1" i="0" baseline="0" dirty="0" smtClean="0">
              <a:solidFill>
                <a:sysClr val="windowText" lastClr="000000"/>
              </a:solidFill>
              <a:latin typeface="+mn-lt"/>
              <a:ea typeface="Times New Roman" charset="0"/>
              <a:cs typeface="Times New Roman" charset="0"/>
            </a:rPr>
            <a:t> consumption by sector</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baseline="0" dirty="0" smtClean="0">
              <a:solidFill>
                <a:sysClr val="windowText" lastClr="000000"/>
              </a:solidFill>
              <a:latin typeface="+mn-lt"/>
              <a:ea typeface="Times New Roman" charset="0"/>
              <a:cs typeface="Times New Roman" charset="0"/>
            </a:rPr>
            <a:t>(Reference </a:t>
          </a:r>
          <a:r>
            <a:rPr lang="en-US" sz="1400" b="1" i="0" baseline="0" dirty="0">
              <a:solidFill>
                <a:sysClr val="windowText" lastClr="000000"/>
              </a:solidFill>
              <a:latin typeface="+mn-lt"/>
              <a:ea typeface="Times New Roman" charset="0"/>
              <a:cs typeface="Times New Roman" charset="0"/>
            </a:rPr>
            <a:t>case)</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latin typeface="+mn-lt"/>
              <a:ea typeface="Times New Roman" charset="0"/>
              <a:cs typeface="Times New Roman" charset="0"/>
            </a:rPr>
            <a:t>quadrillion British thermal units</a:t>
          </a:r>
          <a:endParaRPr lang="en-US" sz="1400" i="0" dirty="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0.29617</cdr:x>
      <cdr:y>0.16504</cdr:y>
    </cdr:from>
    <cdr:to>
      <cdr:x>0.70382</cdr:x>
      <cdr:y>0.28275</cdr:y>
    </cdr:to>
    <cdr:grpSp>
      <cdr:nvGrpSpPr>
        <cdr:cNvPr id="11" name="Group 10"/>
        <cdr:cNvGrpSpPr/>
      </cdr:nvGrpSpPr>
      <cdr:grpSpPr>
        <a:xfrm xmlns:a="http://schemas.openxmlformats.org/drawingml/2006/main">
          <a:off x="1215859" y="741201"/>
          <a:ext cx="1673516" cy="528640"/>
          <a:chOff x="1497298" y="398531"/>
          <a:chExt cx="2235361" cy="322911"/>
        </a:xfrm>
      </cdr:grpSpPr>
      <cdr:sp macro="" textlink="">
        <cdr:nvSpPr>
          <cdr:cNvPr id="13" name="TextBox 1"/>
          <cdr:cNvSpPr txBox="1"/>
        </cdr:nvSpPr>
        <cdr:spPr bwMode="auto">
          <a:xfrm xmlns:a="http://schemas.openxmlformats.org/drawingml/2006/main">
            <a:off x="1497298" y="398531"/>
            <a:ext cx="2235361" cy="32291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userShapes>
</file>

<file path=ppt/drawings/drawing30.xml><?xml version="1.0" encoding="utf-8"?>
<c:userShapes xmlns:c="http://schemas.openxmlformats.org/drawingml/2006/chart">
  <cdr:relSizeAnchor xmlns:cdr="http://schemas.openxmlformats.org/drawingml/2006/chartDrawing">
    <cdr:from>
      <cdr:x>0.19914</cdr:x>
      <cdr:y>0.19045</cdr:y>
    </cdr:from>
    <cdr:to>
      <cdr:x>0.4121</cdr:x>
      <cdr:y>0.3247</cdr:y>
    </cdr:to>
    <cdr:grpSp>
      <cdr:nvGrpSpPr>
        <cdr:cNvPr id="4" name="Group 3"/>
        <cdr:cNvGrpSpPr/>
      </cdr:nvGrpSpPr>
      <cdr:grpSpPr>
        <a:xfrm xmlns:a="http://schemas.openxmlformats.org/drawingml/2006/main">
          <a:off x="817524" y="880442"/>
          <a:ext cx="874260" cy="620632"/>
          <a:chOff x="1591452" y="389107"/>
          <a:chExt cx="1168384" cy="368275"/>
        </a:xfrm>
      </cdr:grpSpPr>
      <cdr:sp macro="" textlink="">
        <cdr:nvSpPr>
          <cdr:cNvPr id="6" name="TextBox 1"/>
          <cdr:cNvSpPr txBox="1"/>
        </cdr:nvSpPr>
        <cdr:spPr bwMode="auto">
          <a:xfrm xmlns:a="http://schemas.openxmlformats.org/drawingml/2006/main">
            <a:off x="1591452" y="389107"/>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0.61765</cdr:x>
      <cdr:y>0.39931</cdr:y>
    </cdr:from>
    <cdr:to>
      <cdr:x>0.89706</cdr:x>
      <cdr:y>0.46528</cdr:y>
    </cdr:to>
    <cdr:sp macro="" textlink="">
      <cdr:nvSpPr>
        <cdr:cNvPr id="3" name="TextBox 2"/>
        <cdr:cNvSpPr txBox="1"/>
      </cdr:nvSpPr>
      <cdr:spPr bwMode="auto">
        <a:xfrm xmlns:a="http://schemas.openxmlformats.org/drawingml/2006/main">
          <a:off x="1600199" y="1095374"/>
          <a:ext cx="723900" cy="1809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algn="r" eaLnBrk="0" hangingPunct="0"/>
          <a:r>
            <a:rPr lang="en-US" sz="1400" i="0" dirty="0" smtClean="0">
              <a:solidFill>
                <a:schemeClr val="bg1"/>
              </a:solidFill>
              <a:latin typeface="+mn-lt"/>
              <a:ea typeface="Times New Roman" charset="0"/>
              <a:cs typeface="Times New Roman" charset="0"/>
            </a:rPr>
            <a:t>East</a:t>
          </a:r>
        </a:p>
      </cdr:txBody>
    </cdr:sp>
  </cdr:relSizeAnchor>
  <cdr:relSizeAnchor xmlns:cdr="http://schemas.openxmlformats.org/drawingml/2006/chartDrawing">
    <cdr:from>
      <cdr:x>0.62868</cdr:x>
      <cdr:y>0.57292</cdr:y>
    </cdr:from>
    <cdr:to>
      <cdr:x>0.88603</cdr:x>
      <cdr:y>0.63889</cdr:y>
    </cdr:to>
    <cdr:sp macro="" textlink="">
      <cdr:nvSpPr>
        <cdr:cNvPr id="5" name="TextBox 4"/>
        <cdr:cNvSpPr txBox="1"/>
      </cdr:nvSpPr>
      <cdr:spPr bwMode="auto">
        <a:xfrm xmlns:a="http://schemas.openxmlformats.org/drawingml/2006/main">
          <a:off x="1628774" y="1571625"/>
          <a:ext cx="666750" cy="1809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algn="r" eaLnBrk="0" hangingPunct="0"/>
          <a:r>
            <a:rPr lang="en-US" sz="1400" i="0" dirty="0" smtClean="0">
              <a:solidFill>
                <a:schemeClr val="bg1"/>
              </a:solidFill>
              <a:latin typeface="+mn-lt"/>
              <a:ea typeface="Times New Roman" charset="0"/>
              <a:cs typeface="Times New Roman" charset="0"/>
            </a:rPr>
            <a:t>Southwest</a:t>
          </a:r>
        </a:p>
      </cdr:txBody>
    </cdr:sp>
  </cdr:relSizeAnchor>
  <cdr:relSizeAnchor xmlns:cdr="http://schemas.openxmlformats.org/drawingml/2006/chartDrawing">
    <cdr:from>
      <cdr:x>0.57721</cdr:x>
      <cdr:y>0.75347</cdr:y>
    </cdr:from>
    <cdr:to>
      <cdr:x>0.88603</cdr:x>
      <cdr:y>0.83681</cdr:y>
    </cdr:to>
    <cdr:sp macro="" textlink="">
      <cdr:nvSpPr>
        <cdr:cNvPr id="7" name="TextBox 6"/>
        <cdr:cNvSpPr txBox="1"/>
      </cdr:nvSpPr>
      <cdr:spPr bwMode="auto">
        <a:xfrm xmlns:a="http://schemas.openxmlformats.org/drawingml/2006/main">
          <a:off x="1495424" y="2066925"/>
          <a:ext cx="800100" cy="2286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algn="r" eaLnBrk="0" hangingPunct="0"/>
          <a:r>
            <a:rPr lang="en-US" sz="1400" i="0" dirty="0" smtClean="0">
              <a:solidFill>
                <a:sysClr val="windowText" lastClr="000000"/>
              </a:solidFill>
              <a:latin typeface="+mn-lt"/>
              <a:ea typeface="Times New Roman" charset="0"/>
              <a:cs typeface="Times New Roman" charset="0"/>
            </a:rPr>
            <a:t>Other U.S.</a:t>
          </a:r>
        </a:p>
      </cdr:txBody>
    </cdr:sp>
  </cdr:relSizeAnchor>
  <cdr:relSizeAnchor xmlns:cdr="http://schemas.openxmlformats.org/drawingml/2006/chartDrawing">
    <cdr:from>
      <cdr:x>0.59006</cdr:x>
      <cdr:y>0.09026</cdr:y>
    </cdr:from>
    <cdr:to>
      <cdr:x>0.95896</cdr:x>
      <cdr:y>0.30726</cdr:y>
    </cdr:to>
    <cdr:pic>
      <cdr:nvPicPr>
        <cdr:cNvPr id="8" name="Picture 7"/>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422356" y="417258"/>
          <a:ext cx="1514426" cy="1003209"/>
        </a:xfrm>
        <a:prstGeom xmlns:a="http://schemas.openxmlformats.org/drawingml/2006/main" prst="rect">
          <a:avLst/>
        </a:prstGeom>
      </cdr:spPr>
    </cdr:pic>
  </cdr:relSizeAnchor>
  <cdr:relSizeAnchor xmlns:cdr="http://schemas.openxmlformats.org/drawingml/2006/chartDrawing">
    <cdr:from>
      <cdr:x>0.01008</cdr:x>
      <cdr:y>0.03748</cdr:y>
    </cdr:from>
    <cdr:to>
      <cdr:x>0.47362</cdr:x>
      <cdr:y>0.26348</cdr:y>
    </cdr:to>
    <cdr:sp macro="" textlink="">
      <cdr:nvSpPr>
        <cdr:cNvPr id="9" name="TextBox 1"/>
        <cdr:cNvSpPr txBox="1"/>
      </cdr:nvSpPr>
      <cdr:spPr bwMode="auto">
        <a:xfrm xmlns:a="http://schemas.openxmlformats.org/drawingml/2006/main">
          <a:off x="41385" y="173268"/>
          <a:ext cx="1902960" cy="104479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U.S.</a:t>
          </a:r>
          <a:r>
            <a:rPr lang="en-US" sz="1400" b="1" i="0" baseline="0" dirty="0" smtClean="0">
              <a:solidFill>
                <a:sysClr val="windowText" lastClr="000000"/>
              </a:solidFill>
              <a:latin typeface="+mn-lt"/>
              <a:ea typeface="Times New Roman" charset="0"/>
              <a:cs typeface="Times New Roman" charset="0"/>
            </a:rPr>
            <a:t> natural gas plant liquids production </a:t>
          </a:r>
        </a:p>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by region</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million barrels per day</a:t>
          </a:r>
          <a:endParaRPr lang="en-US" sz="1400" i="0" dirty="0" smtClean="0">
            <a:solidFill>
              <a:sysClr val="windowText" lastClr="000000"/>
            </a:solidFill>
            <a:latin typeface="+mn-lt"/>
            <a:ea typeface="Times New Roman" charset="0"/>
            <a:cs typeface="Times New Roman" charset="0"/>
          </a:endParaRPr>
        </a:p>
      </cdr:txBody>
    </cdr:sp>
  </cdr:relSizeAnchor>
</c:userShapes>
</file>

<file path=ppt/drawings/drawing31.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14292" y="0"/>
          <a:ext cx="1271583" cy="63817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U.S.</a:t>
          </a:r>
          <a:r>
            <a:rPr lang="en-US" sz="1400" b="1" i="0" baseline="0" dirty="0" smtClean="0">
              <a:solidFill>
                <a:sysClr val="windowText" lastClr="000000"/>
              </a:solidFill>
              <a:latin typeface="+mn-lt"/>
              <a:ea typeface="Times New Roman" charset="0"/>
              <a:cs typeface="Times New Roman" charset="0"/>
            </a:rPr>
            <a:t> natural gas plant liquids production </a:t>
          </a:r>
        </a:p>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by fuel</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million barrels per day</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0.20216</cdr:x>
      <cdr:y>0.15088</cdr:y>
    </cdr:from>
    <cdr:to>
      <cdr:x>0.41512</cdr:x>
      <cdr:y>0.28513</cdr:y>
    </cdr:to>
    <cdr:grpSp>
      <cdr:nvGrpSpPr>
        <cdr:cNvPr id="4" name="Group 3"/>
        <cdr:cNvGrpSpPr/>
      </cdr:nvGrpSpPr>
      <cdr:grpSpPr>
        <a:xfrm xmlns:a="http://schemas.openxmlformats.org/drawingml/2006/main">
          <a:off x="829922" y="685871"/>
          <a:ext cx="874260" cy="610274"/>
          <a:chOff x="981606" y="575456"/>
          <a:chExt cx="1168384" cy="368275"/>
        </a:xfrm>
      </cdr:grpSpPr>
      <cdr:sp macro="" textlink="">
        <cdr:nvSpPr>
          <cdr:cNvPr id="6" name="TextBox 1"/>
          <cdr:cNvSpPr txBox="1"/>
        </cdr:nvSpPr>
        <cdr:spPr bwMode="auto">
          <a:xfrm xmlns:a="http://schemas.openxmlformats.org/drawingml/2006/main">
            <a:off x="981606" y="575456"/>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0.56461</cdr:x>
      <cdr:y>0.35697</cdr:y>
    </cdr:from>
    <cdr:to>
      <cdr:x>0.90489</cdr:x>
      <cdr:y>0.43684</cdr:y>
    </cdr:to>
    <cdr:sp macro="" textlink="">
      <cdr:nvSpPr>
        <cdr:cNvPr id="3" name="TextBox 2"/>
        <cdr:cNvSpPr txBox="1"/>
      </cdr:nvSpPr>
      <cdr:spPr bwMode="auto">
        <a:xfrm xmlns:a="http://schemas.openxmlformats.org/drawingml/2006/main">
          <a:off x="2317868" y="1622700"/>
          <a:ext cx="1396943" cy="36307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algn="r" eaLnBrk="0" hangingPunct="0"/>
          <a:r>
            <a:rPr lang="en-US" sz="1400" i="0" dirty="0" smtClean="0">
              <a:solidFill>
                <a:schemeClr val="bg1"/>
              </a:solidFill>
              <a:latin typeface="+mn-lt"/>
              <a:ea typeface="Times New Roman" charset="0"/>
              <a:cs typeface="Times New Roman" charset="0"/>
            </a:rPr>
            <a:t>natural gasoline</a:t>
          </a:r>
        </a:p>
      </cdr:txBody>
    </cdr:sp>
  </cdr:relSizeAnchor>
  <cdr:relSizeAnchor xmlns:cdr="http://schemas.openxmlformats.org/drawingml/2006/chartDrawing">
    <cdr:from>
      <cdr:x>0.59595</cdr:x>
      <cdr:y>0.41033</cdr:y>
    </cdr:from>
    <cdr:to>
      <cdr:x>0.90845</cdr:x>
      <cdr:y>0.47978</cdr:y>
    </cdr:to>
    <cdr:sp macro="" textlink="">
      <cdr:nvSpPr>
        <cdr:cNvPr id="5" name="TextBox 4"/>
        <cdr:cNvSpPr txBox="1"/>
      </cdr:nvSpPr>
      <cdr:spPr bwMode="auto">
        <a:xfrm xmlns:a="http://schemas.openxmlformats.org/drawingml/2006/main">
          <a:off x="2446528" y="1865265"/>
          <a:ext cx="1282899" cy="31570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algn="r" eaLnBrk="0" hangingPunct="0"/>
          <a:r>
            <a:rPr lang="en-US" sz="1400" i="0" dirty="0" smtClean="0">
              <a:solidFill>
                <a:schemeClr val="bg1"/>
              </a:solidFill>
              <a:latin typeface="+mn-lt"/>
              <a:ea typeface="Times New Roman" charset="0"/>
              <a:cs typeface="Times New Roman" charset="0"/>
            </a:rPr>
            <a:t>isobutane</a:t>
          </a:r>
        </a:p>
      </cdr:txBody>
    </cdr:sp>
  </cdr:relSizeAnchor>
  <cdr:relSizeAnchor xmlns:cdr="http://schemas.openxmlformats.org/drawingml/2006/chartDrawing">
    <cdr:from>
      <cdr:x>0.59028</cdr:x>
      <cdr:y>0.45547</cdr:y>
    </cdr:from>
    <cdr:to>
      <cdr:x>0.91079</cdr:x>
      <cdr:y>0.5145</cdr:y>
    </cdr:to>
    <cdr:sp macro="" textlink="">
      <cdr:nvSpPr>
        <cdr:cNvPr id="7" name="TextBox 6"/>
        <cdr:cNvSpPr txBox="1"/>
      </cdr:nvSpPr>
      <cdr:spPr bwMode="auto">
        <a:xfrm xmlns:a="http://schemas.openxmlformats.org/drawingml/2006/main">
          <a:off x="2423262" y="2070484"/>
          <a:ext cx="1315800" cy="26833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algn="r" eaLnBrk="0" hangingPunct="0"/>
          <a:r>
            <a:rPr lang="en-US" sz="1400" i="0" dirty="0" smtClean="0">
              <a:solidFill>
                <a:schemeClr val="bg1"/>
              </a:solidFill>
              <a:latin typeface="+mn-lt"/>
              <a:ea typeface="Times New Roman" charset="0"/>
              <a:cs typeface="Times New Roman" charset="0"/>
            </a:rPr>
            <a:t>normal butane</a:t>
          </a:r>
        </a:p>
      </cdr:txBody>
    </cdr:sp>
  </cdr:relSizeAnchor>
  <cdr:relSizeAnchor xmlns:cdr="http://schemas.openxmlformats.org/drawingml/2006/chartDrawing">
    <cdr:from>
      <cdr:x>0.67709</cdr:x>
      <cdr:y>0.54514</cdr:y>
    </cdr:from>
    <cdr:to>
      <cdr:x>0.90431</cdr:x>
      <cdr:y>0.60417</cdr:y>
    </cdr:to>
    <cdr:sp macro="" textlink="">
      <cdr:nvSpPr>
        <cdr:cNvPr id="8" name="TextBox 7"/>
        <cdr:cNvSpPr txBox="1"/>
      </cdr:nvSpPr>
      <cdr:spPr bwMode="auto">
        <a:xfrm xmlns:a="http://schemas.openxmlformats.org/drawingml/2006/main">
          <a:off x="2779642" y="2478099"/>
          <a:ext cx="932788" cy="26833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algn="r" eaLnBrk="0" hangingPunct="0"/>
          <a:r>
            <a:rPr lang="en-US" sz="1400" i="0" dirty="0" smtClean="0">
              <a:solidFill>
                <a:sysClr val="windowText" lastClr="000000"/>
              </a:solidFill>
              <a:latin typeface="+mn-lt"/>
              <a:ea typeface="Times New Roman" charset="0"/>
              <a:cs typeface="Times New Roman" charset="0"/>
            </a:rPr>
            <a:t>propane</a:t>
          </a:r>
        </a:p>
      </cdr:txBody>
    </cdr:sp>
  </cdr:relSizeAnchor>
  <cdr:relSizeAnchor xmlns:cdr="http://schemas.openxmlformats.org/drawingml/2006/chartDrawing">
    <cdr:from>
      <cdr:x>0.7257</cdr:x>
      <cdr:y>0.75347</cdr:y>
    </cdr:from>
    <cdr:to>
      <cdr:x>0.90647</cdr:x>
      <cdr:y>0.8125</cdr:y>
    </cdr:to>
    <cdr:sp macro="" textlink="">
      <cdr:nvSpPr>
        <cdr:cNvPr id="9" name="TextBox 8"/>
        <cdr:cNvSpPr txBox="1"/>
      </cdr:nvSpPr>
      <cdr:spPr bwMode="auto">
        <a:xfrm xmlns:a="http://schemas.openxmlformats.org/drawingml/2006/main">
          <a:off x="2979198" y="3425126"/>
          <a:ext cx="742109" cy="26833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algn="r" eaLnBrk="0" hangingPunct="0"/>
          <a:r>
            <a:rPr lang="en-US" sz="1400" i="0" dirty="0" smtClean="0">
              <a:solidFill>
                <a:schemeClr val="bg1"/>
              </a:solidFill>
              <a:latin typeface="+mn-lt"/>
              <a:ea typeface="Times New Roman" charset="0"/>
              <a:cs typeface="Times New Roman" charset="0"/>
            </a:rPr>
            <a:t>ethane</a:t>
          </a:r>
        </a:p>
      </cdr:txBody>
    </cdr:sp>
  </cdr:relSizeAnchor>
</c:userShapes>
</file>

<file path=ppt/drawings/drawing32.xml><?xml version="1.0" encoding="utf-8"?>
<c:userShapes xmlns:c="http://schemas.openxmlformats.org/drawingml/2006/chart">
  <cdr:relSizeAnchor xmlns:cdr="http://schemas.openxmlformats.org/drawingml/2006/chartDrawing">
    <cdr:from>
      <cdr:x>0.00521</cdr:x>
      <cdr:y>0</cdr:y>
    </cdr:from>
    <cdr:to>
      <cdr:x>0.86285</cdr:x>
      <cdr:y>0.13564</cdr:y>
    </cdr:to>
    <cdr:sp macro="" textlink="">
      <cdr:nvSpPr>
        <cdr:cNvPr id="2" name="TextBox 1"/>
        <cdr:cNvSpPr txBox="1"/>
      </cdr:nvSpPr>
      <cdr:spPr bwMode="auto">
        <a:xfrm xmlns:a="http://schemas.openxmlformats.org/drawingml/2006/main">
          <a:off x="45242" y="0"/>
          <a:ext cx="7447424" cy="49138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0.21432</cdr:x>
      <cdr:y>0</cdr:y>
    </cdr:from>
    <cdr:to>
      <cdr:x>0.42728</cdr:x>
      <cdr:y>0.13425</cdr:y>
    </cdr:to>
    <cdr:grpSp>
      <cdr:nvGrpSpPr>
        <cdr:cNvPr id="4" name="Group 3"/>
        <cdr:cNvGrpSpPr/>
      </cdr:nvGrpSpPr>
      <cdr:grpSpPr>
        <a:xfrm xmlns:a="http://schemas.openxmlformats.org/drawingml/2006/main">
          <a:off x="1861075" y="0"/>
          <a:ext cx="1849264" cy="486344"/>
          <a:chOff x="2479499" y="282990"/>
          <a:chExt cx="1168384" cy="368275"/>
        </a:xfrm>
      </cdr:grpSpPr>
      <cdr:sp macro="" textlink="">
        <cdr:nvSpPr>
          <cdr:cNvPr id="6" name="TextBox 1"/>
          <cdr:cNvSpPr txBox="1"/>
        </cdr:nvSpPr>
        <cdr:spPr bwMode="auto">
          <a:xfrm xmlns:a="http://schemas.openxmlformats.org/drawingml/2006/main">
            <a:off x="2479499" y="282990"/>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0.78197</cdr:x>
      <cdr:y>0.10625</cdr:y>
    </cdr:from>
    <cdr:to>
      <cdr:x>0.9784</cdr:x>
      <cdr:y>0.89375</cdr:y>
    </cdr:to>
    <cdr:sp macro="" textlink="">
      <cdr:nvSpPr>
        <cdr:cNvPr id="7" name="TextBox 1"/>
        <cdr:cNvSpPr txBox="1"/>
      </cdr:nvSpPr>
      <cdr:spPr bwMode="auto">
        <a:xfrm xmlns:a="http://schemas.openxmlformats.org/drawingml/2006/main">
          <a:off x="6790303" y="384909"/>
          <a:ext cx="1705724" cy="285285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b="0" i="0" baseline="0" dirty="0" smtClean="0">
            <a:solidFill>
              <a:schemeClr val="accent1"/>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5"/>
              </a:solidFill>
              <a:latin typeface="+mn-lt"/>
              <a:ea typeface="Times New Roman" charset="0"/>
              <a:cs typeface="Times New Roman" charset="0"/>
            </a:rPr>
            <a:t>Low Oil Price</a:t>
          </a:r>
          <a:endParaRPr lang="en-US" sz="1400" b="0" i="0" dirty="0" smtClean="0">
            <a:solidFill>
              <a:schemeClr val="accent5"/>
            </a:solidFill>
            <a:latin typeface="+mn-lt"/>
            <a:ea typeface="Times New Roman" charset="0"/>
            <a:cs typeface="Times New Roman"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chemeClr val="accent2"/>
            </a:solidFill>
            <a:effectLst/>
            <a:uLnTx/>
            <a:uFillTx/>
            <a:latin typeface="+mn-lt"/>
            <a:ea typeface="Times New Roman" charset="0"/>
            <a:cs typeface="Times New Roman"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2"/>
              </a:solidFill>
              <a:effectLst/>
              <a:uLnTx/>
              <a:uFillTx/>
              <a:latin typeface="+mn-lt"/>
              <a:ea typeface="Times New Roman" charset="0"/>
              <a:cs typeface="Times New Roman" charset="0"/>
            </a:rPr>
            <a:t>Low Oil and Gas</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2"/>
              </a:solidFill>
              <a:effectLst/>
              <a:uLnTx/>
              <a:uFillTx/>
              <a:latin typeface="+mn-lt"/>
              <a:ea typeface="Times New Roman" charset="0"/>
              <a:cs typeface="Times New Roman" charset="0"/>
            </a:rPr>
            <a:t>Resource and Technology</a:t>
          </a:r>
        </a:p>
        <a:p xmlns:a="http://schemas.openxmlformats.org/drawingml/2006/main">
          <a:pPr eaLnBrk="0" hangingPunct="0"/>
          <a:endParaRPr lang="en-US" sz="1400" b="0" i="0" dirty="0" smtClean="0">
            <a:solidFill>
              <a:schemeClr val="tx2"/>
            </a:solidFill>
            <a:latin typeface="+mn-lt"/>
            <a:ea typeface="Times New Roman" charset="0"/>
            <a:cs typeface="Times New Roman" charset="0"/>
          </a:endParaRPr>
        </a:p>
        <a:p xmlns:a="http://schemas.openxmlformats.org/drawingml/2006/main">
          <a:pPr eaLnBrk="0" hangingPunct="0"/>
          <a:r>
            <a:rPr lang="en-US" sz="1400" b="0" i="0" dirty="0" smtClean="0">
              <a:solidFill>
                <a:schemeClr val="tx2"/>
              </a:solidFill>
              <a:latin typeface="+mn-lt"/>
              <a:ea typeface="Times New Roman" charset="0"/>
              <a:cs typeface="Times New Roman" charset="0"/>
            </a:rPr>
            <a:t>Reference</a:t>
          </a:r>
        </a:p>
        <a:p xmlns:a="http://schemas.openxmlformats.org/drawingml/2006/main">
          <a:pPr eaLnBrk="0" hangingPunct="0"/>
          <a:endParaRPr lang="en-US" sz="1400" b="0" i="0" dirty="0" smtClean="0">
            <a:solidFill>
              <a:schemeClr val="tx2"/>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4"/>
              </a:solidFill>
              <a:latin typeface="+mn-lt"/>
              <a:ea typeface="Times New Roman" charset="0"/>
              <a:cs typeface="Times New Roman" charset="0"/>
            </a:rPr>
            <a:t>High</a:t>
          </a:r>
          <a:r>
            <a:rPr lang="en-US" sz="1400" b="0" i="0" baseline="0" dirty="0" smtClean="0">
              <a:solidFill>
                <a:schemeClr val="accent4"/>
              </a:solidFill>
              <a:latin typeface="+mn-lt"/>
              <a:ea typeface="Times New Roman" charset="0"/>
              <a:cs typeface="Times New Roman" charset="0"/>
            </a:rPr>
            <a:t> Oil Price</a:t>
          </a:r>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endParaRPr lang="en-US" sz="1400" b="0" i="0" baseline="0" dirty="0" smtClean="0">
            <a:solidFill>
              <a:schemeClr val="tx2">
                <a:lumMod val="50000"/>
                <a:lumOff val="50000"/>
              </a:schemeClr>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High Oil and Gas</a:t>
          </a: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Resource and Technology</a:t>
          </a:r>
        </a:p>
      </cdr:txBody>
    </cdr:sp>
  </cdr:relSizeAnchor>
  <cdr:relSizeAnchor xmlns:cdr="http://schemas.openxmlformats.org/drawingml/2006/chartDrawing">
    <cdr:from>
      <cdr:x>0.07813</cdr:x>
      <cdr:y>0.47569</cdr:y>
    </cdr:from>
    <cdr:to>
      <cdr:x>0.24479</cdr:x>
      <cdr:y>0.80902</cdr:y>
    </cdr:to>
    <cdr:sp macro="" textlink="">
      <cdr:nvSpPr>
        <cdr:cNvPr id="10" name="TextBox 9"/>
        <cdr:cNvSpPr txBox="1"/>
      </cdr:nvSpPr>
      <cdr:spPr bwMode="auto">
        <a:xfrm xmlns:a="http://schemas.openxmlformats.org/drawingml/2006/main">
          <a:off x="428655" y="1304922"/>
          <a:ext cx="914364" cy="91439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r>
            <a:rPr lang="en-US" sz="1400" i="0" dirty="0" smtClean="0">
              <a:solidFill>
                <a:sysClr val="windowText" lastClr="000000"/>
              </a:solidFill>
              <a:latin typeface="+mn-lt"/>
              <a:ea typeface="Times New Roman" charset="0"/>
              <a:cs typeface="Times New Roman" charset="0"/>
            </a:rPr>
            <a:t>net</a:t>
          </a:r>
          <a:r>
            <a:rPr lang="en-US" sz="1400" i="0" baseline="0" dirty="0" smtClean="0">
              <a:solidFill>
                <a:sysClr val="windowText" lastClr="000000"/>
              </a:solidFill>
              <a:latin typeface="+mn-lt"/>
              <a:ea typeface="Times New Roman" charset="0"/>
              <a:cs typeface="Times New Roman" charset="0"/>
            </a:rPr>
            <a:t> imports</a:t>
          </a:r>
        </a:p>
        <a:p xmlns:a="http://schemas.openxmlformats.org/drawingml/2006/main">
          <a:pPr eaLnBrk="0" hangingPunct="0"/>
          <a:endParaRPr lang="en-US" sz="1400"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endParaRPr lang="en-US" sz="1400"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net exports</a:t>
          </a:r>
          <a:endParaRPr lang="en-US" sz="1400" i="0" dirty="0" smtClean="0">
            <a:solidFill>
              <a:sysClr val="windowText" lastClr="000000"/>
            </a:solidFill>
            <a:latin typeface="+mn-lt"/>
            <a:ea typeface="Times New Roman" charset="0"/>
            <a:cs typeface="Times New Roman" charset="0"/>
          </a:endParaRPr>
        </a:p>
      </cdr:txBody>
    </cdr:sp>
  </cdr:relSizeAnchor>
</c:userShapes>
</file>

<file path=ppt/drawings/drawing33.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U.S.</a:t>
          </a:r>
          <a:r>
            <a:rPr lang="en-US" sz="1400" b="1" i="0" baseline="0" dirty="0" smtClean="0">
              <a:solidFill>
                <a:sysClr val="windowText" lastClr="000000"/>
              </a:solidFill>
              <a:latin typeface="+mn-lt"/>
              <a:ea typeface="Times New Roman" charset="0"/>
              <a:cs typeface="Times New Roman" charset="0"/>
            </a:rPr>
            <a:t> liquids consumption and petroleum </a:t>
          </a:r>
        </a:p>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product exports</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million barrerls per day</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0.18816</cdr:x>
      <cdr:y>0.14955</cdr:y>
    </cdr:from>
    <cdr:to>
      <cdr:x>0.41373</cdr:x>
      <cdr:y>0.2838</cdr:y>
    </cdr:to>
    <cdr:grpSp>
      <cdr:nvGrpSpPr>
        <cdr:cNvPr id="4" name="Group 3"/>
        <cdr:cNvGrpSpPr/>
      </cdr:nvGrpSpPr>
      <cdr:grpSpPr>
        <a:xfrm xmlns:a="http://schemas.openxmlformats.org/drawingml/2006/main">
          <a:off x="772449" y="671635"/>
          <a:ext cx="926026" cy="602922"/>
          <a:chOff x="2334442" y="233624"/>
          <a:chExt cx="1237602" cy="368275"/>
        </a:xfrm>
      </cdr:grpSpPr>
      <cdr:sp macro="" textlink="">
        <cdr:nvSpPr>
          <cdr:cNvPr id="6" name="TextBox 1"/>
          <cdr:cNvSpPr txBox="1"/>
        </cdr:nvSpPr>
        <cdr:spPr bwMode="auto">
          <a:xfrm xmlns:a="http://schemas.openxmlformats.org/drawingml/2006/main">
            <a:off x="2334442" y="233624"/>
            <a:ext cx="1237602"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0.35666</cdr:x>
      <cdr:y>0.39987</cdr:y>
    </cdr:from>
    <cdr:to>
      <cdr:x>0.63312</cdr:x>
      <cdr:y>0.50736</cdr:y>
    </cdr:to>
    <cdr:sp macro="" textlink="">
      <cdr:nvSpPr>
        <cdr:cNvPr id="8" name="TextBox 1"/>
        <cdr:cNvSpPr txBox="1"/>
      </cdr:nvSpPr>
      <cdr:spPr bwMode="auto">
        <a:xfrm xmlns:a="http://schemas.openxmlformats.org/drawingml/2006/main">
          <a:off x="2282912" y="1462561"/>
          <a:ext cx="1769566" cy="39315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latin typeface="+mn-lt"/>
              <a:ea typeface="Times New Roman" charset="0"/>
              <a:cs typeface="Times New Roman" charset="0"/>
            </a:rPr>
            <a:t>Domestic liquids consumption</a:t>
          </a:r>
          <a:endParaRPr lang="en-US" sz="1400" b="0"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endParaRPr lang="en-US" sz="1400" b="1"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400" b="1"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400" i="0" dirty="0" smtClean="0">
            <a:solidFill>
              <a:schemeClr val="accent3"/>
            </a:solidFill>
            <a:latin typeface="+mn-lt"/>
            <a:ea typeface="Times New Roman" charset="0"/>
            <a:cs typeface="Times New Roman" charset="0"/>
          </a:endParaRPr>
        </a:p>
      </cdr:txBody>
    </cdr:sp>
  </cdr:relSizeAnchor>
  <cdr:relSizeAnchor xmlns:cdr="http://schemas.openxmlformats.org/drawingml/2006/chartDrawing">
    <cdr:from>
      <cdr:x>0.38047</cdr:x>
      <cdr:y>0.79469</cdr:y>
    </cdr:from>
    <cdr:to>
      <cdr:x>0.65693</cdr:x>
      <cdr:y>0.90217</cdr:y>
    </cdr:to>
    <cdr:sp macro="" textlink="">
      <cdr:nvSpPr>
        <cdr:cNvPr id="9" name="TextBox 1"/>
        <cdr:cNvSpPr txBox="1"/>
      </cdr:nvSpPr>
      <cdr:spPr bwMode="auto">
        <a:xfrm xmlns:a="http://schemas.openxmlformats.org/drawingml/2006/main">
          <a:off x="2127250" y="2089150"/>
          <a:ext cx="1545774" cy="28257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latin typeface="+mn-lt"/>
              <a:ea typeface="Times New Roman" charset="0"/>
              <a:cs typeface="Times New Roman" charset="0"/>
            </a:rPr>
            <a:t>Petroleum product exports</a:t>
          </a:r>
          <a:endParaRPr lang="en-US" sz="1400" b="0"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000" b="1"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000" i="0" dirty="0" smtClean="0">
            <a:solidFill>
              <a:schemeClr val="accent3"/>
            </a:solidFill>
            <a:latin typeface="+mn-lt"/>
            <a:ea typeface="Times New Roman" charset="0"/>
            <a:cs typeface="Times New Roman" charset="0"/>
          </a:endParaRPr>
        </a:p>
      </cdr:txBody>
    </cdr:sp>
  </cdr:relSizeAnchor>
</c:userShapes>
</file>

<file path=ppt/drawings/drawing34.xml><?xml version="1.0" encoding="utf-8"?>
<c:userShapes xmlns:c="http://schemas.openxmlformats.org/drawingml/2006/chart">
  <cdr:relSizeAnchor xmlns:cdr="http://schemas.openxmlformats.org/drawingml/2006/chartDrawing">
    <cdr:from>
      <cdr:x>0</cdr:x>
      <cdr:y>0</cdr:y>
    </cdr:from>
    <cdr:to>
      <cdr:x>0.46354</cdr:x>
      <cdr:y>0.23264</cdr:y>
    </cdr:to>
    <cdr:sp macro="" textlink="">
      <cdr:nvSpPr>
        <cdr:cNvPr id="2" name="TextBox 1"/>
        <cdr:cNvSpPr txBox="1"/>
      </cdr:nvSpPr>
      <cdr:spPr bwMode="auto">
        <a:xfrm xmlns:a="http://schemas.openxmlformats.org/drawingml/2006/main">
          <a:off x="-5140411" y="0"/>
          <a:ext cx="1902960" cy="104479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U.S.</a:t>
          </a:r>
          <a:r>
            <a:rPr lang="en-US" sz="1400" b="1" i="0" baseline="0" dirty="0" smtClean="0">
              <a:solidFill>
                <a:sysClr val="windowText" lastClr="000000"/>
              </a:solidFill>
              <a:latin typeface="+mn-lt"/>
              <a:ea typeface="Times New Roman" charset="0"/>
              <a:cs typeface="Times New Roman" charset="0"/>
            </a:rPr>
            <a:t> refinery utilization</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percent</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0.23462</cdr:x>
      <cdr:y>0.15691</cdr:y>
    </cdr:from>
    <cdr:to>
      <cdr:x>0.44758</cdr:x>
      <cdr:y>0.29116</cdr:y>
    </cdr:to>
    <cdr:grpSp>
      <cdr:nvGrpSpPr>
        <cdr:cNvPr id="4" name="Group 3"/>
        <cdr:cNvGrpSpPr/>
      </cdr:nvGrpSpPr>
      <cdr:grpSpPr>
        <a:xfrm xmlns:a="http://schemas.openxmlformats.org/drawingml/2006/main">
          <a:off x="963180" y="704689"/>
          <a:ext cx="874259" cy="602922"/>
          <a:chOff x="2123814" y="243822"/>
          <a:chExt cx="1168384" cy="368275"/>
        </a:xfrm>
      </cdr:grpSpPr>
      <cdr:sp macro="" textlink="">
        <cdr:nvSpPr>
          <cdr:cNvPr id="6" name="TextBox 1"/>
          <cdr:cNvSpPr txBox="1"/>
        </cdr:nvSpPr>
        <cdr:spPr bwMode="auto">
          <a:xfrm xmlns:a="http://schemas.openxmlformats.org/drawingml/2006/main">
            <a:off x="2123814" y="243822"/>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endParaRPr lang="en-US" sz="1400" dirty="0">
              <a:solidFill>
                <a:schemeClr val="tx1"/>
              </a:solidFill>
              <a:ea typeface="Times New Roman" charset="0"/>
              <a:cs typeface="Times New Roman" charset="0"/>
            </a:endParaRPr>
          </a:p>
          <a:p xmlns:a="http://schemas.openxmlformats.org/drawingml/2006/main">
            <a:pPr eaLnBrk="0" hangingPunct="0"/>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endParaRPr lang="en-US" sz="1400" dirty="0">
              <a:solidFill>
                <a:schemeClr val="tx1"/>
              </a:solidFill>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userShapes>
</file>

<file path=ppt/drawings/drawing35.xml><?xml version="1.0" encoding="utf-8"?>
<c:userShapes xmlns:c="http://schemas.openxmlformats.org/drawingml/2006/chart">
  <cdr:relSizeAnchor xmlns:cdr="http://schemas.openxmlformats.org/drawingml/2006/chartDrawing">
    <cdr:from>
      <cdr:x>0.16547</cdr:x>
      <cdr:y>0.10924</cdr:y>
    </cdr:from>
    <cdr:to>
      <cdr:x>0.59139</cdr:x>
      <cdr:y>0.24349</cdr:y>
    </cdr:to>
    <cdr:grpSp>
      <cdr:nvGrpSpPr>
        <cdr:cNvPr id="13" name="Group 12"/>
        <cdr:cNvGrpSpPr/>
      </cdr:nvGrpSpPr>
      <cdr:grpSpPr>
        <a:xfrm xmlns:a="http://schemas.openxmlformats.org/drawingml/2006/main">
          <a:off x="679300" y="490601"/>
          <a:ext cx="1748519" cy="602922"/>
          <a:chOff x="-32658" y="64293"/>
          <a:chExt cx="1168384" cy="368275"/>
        </a:xfrm>
      </cdr:grpSpPr>
      <cdr:sp macro="" textlink="">
        <cdr:nvSpPr>
          <cdr:cNvPr id="17" name="TextBox 1"/>
          <cdr:cNvSpPr txBox="1"/>
        </cdr:nvSpPr>
        <cdr:spPr bwMode="auto">
          <a:xfrm xmlns:a="http://schemas.openxmlformats.org/drawingml/2006/main">
            <a:off x="-32658" y="64293"/>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cdr:x>
      <cdr:y>0.01131</cdr:y>
    </cdr:from>
    <cdr:to>
      <cdr:x>1</cdr:x>
      <cdr:y>0.13432</cdr:y>
    </cdr:to>
    <cdr:sp macro="" textlink="">
      <cdr:nvSpPr>
        <cdr:cNvPr id="7" name="TextBox 1"/>
        <cdr:cNvSpPr txBox="1"/>
      </cdr:nvSpPr>
      <cdr:spPr bwMode="auto">
        <a:xfrm xmlns:a="http://schemas.openxmlformats.org/drawingml/2006/main">
          <a:off x="50800" y="50800"/>
          <a:ext cx="4190998" cy="55245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Motor </a:t>
          </a:r>
          <a:r>
            <a:rPr lang="en-US" sz="1400" b="1" dirty="0" smtClean="0">
              <a:ea typeface="Times New Roman" charset="0"/>
              <a:cs typeface="Times New Roman" charset="0"/>
            </a:rPr>
            <a:t>gasoline r</a:t>
          </a:r>
          <a:r>
            <a:rPr lang="en-US" sz="1400" b="1" i="0" baseline="0" dirty="0" smtClean="0">
              <a:solidFill>
                <a:sysClr val="windowText" lastClr="000000"/>
              </a:solidFill>
              <a:latin typeface="+mn-lt"/>
              <a:ea typeface="Times New Roman" charset="0"/>
              <a:cs typeface="Times New Roman" charset="0"/>
            </a:rPr>
            <a:t>etail </a:t>
          </a:r>
          <a:r>
            <a:rPr lang="en-US" sz="1400" b="1" i="0" baseline="0" dirty="0">
              <a:solidFill>
                <a:sysClr val="windowText" lastClr="000000"/>
              </a:solidFill>
              <a:latin typeface="+mn-lt"/>
              <a:ea typeface="Times New Roman" charset="0"/>
              <a:cs typeface="Times New Roman" charset="0"/>
            </a:rPr>
            <a:t>prices </a:t>
          </a:r>
          <a:endParaRPr lang="en-US" sz="1400" b="1"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2017 </a:t>
          </a:r>
          <a:r>
            <a:rPr lang="en-US" sz="1400" i="0" baseline="0" dirty="0">
              <a:solidFill>
                <a:sysClr val="windowText" lastClr="000000"/>
              </a:solidFill>
              <a:latin typeface="+mn-lt"/>
              <a:ea typeface="Times New Roman" charset="0"/>
              <a:cs typeface="Times New Roman" charset="0"/>
            </a:rPr>
            <a:t>dollars per gallon</a:t>
          </a:r>
        </a:p>
      </cdr:txBody>
    </cdr:sp>
  </cdr:relSizeAnchor>
</c:userShapes>
</file>

<file path=ppt/drawings/drawing36.xml><?xml version="1.0" encoding="utf-8"?>
<c:userShapes xmlns:c="http://schemas.openxmlformats.org/drawingml/2006/chart">
  <cdr:relSizeAnchor xmlns:cdr="http://schemas.openxmlformats.org/drawingml/2006/chartDrawing">
    <cdr:from>
      <cdr:x>0.19118</cdr:x>
      <cdr:y>0.11963</cdr:y>
    </cdr:from>
    <cdr:to>
      <cdr:x>0.6171</cdr:x>
      <cdr:y>0.25388</cdr:y>
    </cdr:to>
    <cdr:grpSp>
      <cdr:nvGrpSpPr>
        <cdr:cNvPr id="7" name="Group 6"/>
        <cdr:cNvGrpSpPr/>
      </cdr:nvGrpSpPr>
      <cdr:grpSpPr>
        <a:xfrm xmlns:a="http://schemas.openxmlformats.org/drawingml/2006/main">
          <a:off x="784846" y="537263"/>
          <a:ext cx="1748519" cy="602922"/>
          <a:chOff x="-32657" y="-92869"/>
          <a:chExt cx="1168384" cy="368275"/>
        </a:xfrm>
      </cdr:grpSpPr>
      <cdr:sp macro="" textlink="">
        <cdr:nvSpPr>
          <cdr:cNvPr id="9" name="TextBox 1"/>
          <cdr:cNvSpPr txBox="1"/>
        </cdr:nvSpPr>
        <cdr:spPr bwMode="auto">
          <a:xfrm xmlns:a="http://schemas.openxmlformats.org/drawingml/2006/main">
            <a:off x="-32657" y="-92869"/>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cdr:x>
      <cdr:y>0.02262</cdr:y>
    </cdr:from>
    <cdr:to>
      <cdr:x>1</cdr:x>
      <cdr:y>0.14563</cdr:y>
    </cdr:to>
    <cdr:sp macro="" textlink="">
      <cdr:nvSpPr>
        <cdr:cNvPr id="6" name="TextBox 1"/>
        <cdr:cNvSpPr txBox="1"/>
      </cdr:nvSpPr>
      <cdr:spPr bwMode="auto">
        <a:xfrm xmlns:a="http://schemas.openxmlformats.org/drawingml/2006/main">
          <a:off x="50800" y="101594"/>
          <a:ext cx="4105275" cy="55244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Diesel </a:t>
          </a:r>
          <a:r>
            <a:rPr lang="en-US" sz="1400" b="1" dirty="0" smtClean="0">
              <a:ea typeface="Times New Roman" charset="0"/>
              <a:cs typeface="Times New Roman" charset="0"/>
            </a:rPr>
            <a:t>r</a:t>
          </a:r>
          <a:r>
            <a:rPr lang="en-US" sz="1400" b="1" i="0" baseline="0" dirty="0" smtClean="0">
              <a:solidFill>
                <a:sysClr val="windowText" lastClr="000000"/>
              </a:solidFill>
              <a:latin typeface="+mn-lt"/>
              <a:ea typeface="Times New Roman" charset="0"/>
              <a:cs typeface="Times New Roman" charset="0"/>
            </a:rPr>
            <a:t>etail </a:t>
          </a:r>
          <a:r>
            <a:rPr lang="en-US" sz="1400" b="1" i="0" baseline="0" dirty="0">
              <a:solidFill>
                <a:sysClr val="windowText" lastClr="000000"/>
              </a:solidFill>
              <a:latin typeface="+mn-lt"/>
              <a:ea typeface="Times New Roman" charset="0"/>
              <a:cs typeface="Times New Roman" charset="0"/>
            </a:rPr>
            <a:t>prices </a:t>
          </a:r>
          <a:endParaRPr lang="en-US" sz="1400" b="1"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2017 </a:t>
          </a:r>
          <a:r>
            <a:rPr lang="en-US" sz="1400" i="0" baseline="0" dirty="0">
              <a:solidFill>
                <a:sysClr val="windowText" lastClr="000000"/>
              </a:solidFill>
              <a:latin typeface="+mn-lt"/>
              <a:ea typeface="Times New Roman" charset="0"/>
              <a:cs typeface="Times New Roman" charset="0"/>
            </a:rPr>
            <a:t>dollars per gallon</a:t>
          </a:r>
        </a:p>
      </cdr:txBody>
    </cdr:sp>
  </cdr:relSizeAnchor>
</c:userShapes>
</file>

<file path=ppt/drawings/drawing37.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Natural gas production</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trillion cubic feet</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0.12456</cdr:x>
      <cdr:y>0.1018</cdr:y>
    </cdr:from>
    <cdr:to>
      <cdr:x>0.5</cdr:x>
      <cdr:y>0.23605</cdr:y>
    </cdr:to>
    <cdr:grpSp>
      <cdr:nvGrpSpPr>
        <cdr:cNvPr id="4" name="Group 3"/>
        <cdr:cNvGrpSpPr/>
      </cdr:nvGrpSpPr>
      <cdr:grpSpPr>
        <a:xfrm xmlns:a="http://schemas.openxmlformats.org/drawingml/2006/main">
          <a:off x="676300" y="457188"/>
          <a:ext cx="2038454" cy="602922"/>
          <a:chOff x="2037471" y="194025"/>
          <a:chExt cx="1249076" cy="368275"/>
        </a:xfrm>
      </cdr:grpSpPr>
      <cdr:sp macro="" textlink="">
        <cdr:nvSpPr>
          <cdr:cNvPr id="6" name="TextBox 1"/>
          <cdr:cNvSpPr txBox="1"/>
        </cdr:nvSpPr>
        <cdr:spPr bwMode="auto">
          <a:xfrm xmlns:a="http://schemas.openxmlformats.org/drawingml/2006/main">
            <a:off x="2037471" y="194025"/>
            <a:ext cx="1249076"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0.67026</cdr:x>
      <cdr:y>0.11763</cdr:y>
    </cdr:from>
    <cdr:to>
      <cdr:x>0.91351</cdr:x>
      <cdr:y>0.95191</cdr:y>
    </cdr:to>
    <cdr:sp macro="" textlink="">
      <cdr:nvSpPr>
        <cdr:cNvPr id="9" name="TextBox 1"/>
        <cdr:cNvSpPr txBox="1"/>
      </cdr:nvSpPr>
      <cdr:spPr bwMode="auto">
        <a:xfrm xmlns:a="http://schemas.openxmlformats.org/drawingml/2006/main">
          <a:off x="3639172" y="528294"/>
          <a:ext cx="1320728" cy="374678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b="0"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2"/>
              </a:solidFill>
              <a:latin typeface="+mn-lt"/>
              <a:ea typeface="Times New Roman" charset="0"/>
              <a:cs typeface="Times New Roman" charset="0"/>
            </a:rPr>
            <a:t>High Oil and Gas </a:t>
          </a:r>
        </a:p>
        <a:p xmlns:a="http://schemas.openxmlformats.org/drawingml/2006/main">
          <a:pPr eaLnBrk="0" hangingPunct="0"/>
          <a:r>
            <a:rPr lang="en-US" sz="1400" b="0" i="0" baseline="0" dirty="0" smtClean="0">
              <a:solidFill>
                <a:schemeClr val="accent2"/>
              </a:solidFill>
              <a:latin typeface="+mn-lt"/>
              <a:ea typeface="Times New Roman" charset="0"/>
              <a:cs typeface="Times New Roman" charset="0"/>
            </a:rPr>
            <a:t>Resource and </a:t>
          </a:r>
        </a:p>
        <a:p xmlns:a="http://schemas.openxmlformats.org/drawingml/2006/main">
          <a:pPr eaLnBrk="0" hangingPunct="0"/>
          <a:r>
            <a:rPr lang="en-US" sz="1400" b="0" i="0" baseline="0" dirty="0" smtClean="0">
              <a:solidFill>
                <a:schemeClr val="accent2"/>
              </a:solidFill>
              <a:latin typeface="+mn-lt"/>
              <a:ea typeface="Times New Roman" charset="0"/>
              <a:cs typeface="Times New Roman" charset="0"/>
            </a:rPr>
            <a:t>Technology</a:t>
          </a:r>
        </a:p>
        <a:p xmlns:a="http://schemas.openxmlformats.org/drawingml/2006/main">
          <a:pPr eaLnBrk="0" hangingPunct="0"/>
          <a:r>
            <a:rPr lang="en-US" sz="1400" b="0" i="0" baseline="0" dirty="0" smtClean="0">
              <a:solidFill>
                <a:schemeClr val="accent4"/>
              </a:solidFill>
              <a:latin typeface="+mn-lt"/>
              <a:ea typeface="Times New Roman" charset="0"/>
              <a:cs typeface="Times New Roman" charset="0"/>
            </a:rPr>
            <a:t>High Oil Price</a:t>
          </a:r>
        </a:p>
        <a:p xmlns:a="http://schemas.openxmlformats.org/drawingml/2006/main">
          <a:pPr eaLnBrk="0" hangingPunct="0"/>
          <a:r>
            <a:rPr lang="en-US" sz="1400" b="0" i="0" baseline="0" dirty="0" smtClean="0">
              <a:solidFill>
                <a:schemeClr val="accent1"/>
              </a:solidFill>
              <a:latin typeface="+mn-lt"/>
              <a:ea typeface="Times New Roman" charset="0"/>
              <a:cs typeface="Times New Roman" charset="0"/>
            </a:rPr>
            <a:t>High Economic </a:t>
          </a:r>
        </a:p>
        <a:p xmlns:a="http://schemas.openxmlformats.org/drawingml/2006/main">
          <a:pPr eaLnBrk="0" hangingPunct="0"/>
          <a:r>
            <a:rPr lang="en-US" sz="1400" b="0" i="0" baseline="0" dirty="0" smtClean="0">
              <a:solidFill>
                <a:schemeClr val="accent1"/>
              </a:solidFill>
              <a:latin typeface="+mn-lt"/>
              <a:ea typeface="Times New Roman" charset="0"/>
              <a:cs typeface="Times New Roman" charset="0"/>
            </a:rPr>
            <a:t>Growth</a:t>
          </a:r>
        </a:p>
        <a:p xmlns:a="http://schemas.openxmlformats.org/drawingml/2006/main">
          <a:pPr eaLnBrk="0" hangingPunct="0"/>
          <a:r>
            <a:rPr lang="en-US" sz="1400" b="0" i="0" baseline="0" dirty="0" smtClean="0">
              <a:solidFill>
                <a:schemeClr val="tx2"/>
              </a:solidFill>
              <a:latin typeface="+mn-lt"/>
              <a:ea typeface="Times New Roman" charset="0"/>
              <a:cs typeface="Times New Roman" charset="0"/>
            </a:rPr>
            <a:t>Reference</a:t>
          </a:r>
        </a:p>
        <a:p xmlns:a="http://schemas.openxmlformats.org/drawingml/2006/main">
          <a:pPr eaLnBrk="0" hangingPunct="0"/>
          <a:r>
            <a:rPr lang="en-US" sz="1400" b="0" i="0" baseline="0" dirty="0" smtClean="0">
              <a:solidFill>
                <a:schemeClr val="accent6"/>
              </a:solidFill>
              <a:latin typeface="+mn-lt"/>
              <a:ea typeface="Times New Roman" charset="0"/>
              <a:cs typeface="Times New Roman" charset="0"/>
            </a:rPr>
            <a:t>Low Economic</a:t>
          </a:r>
        </a:p>
        <a:p xmlns:a="http://schemas.openxmlformats.org/drawingml/2006/main">
          <a:pPr eaLnBrk="0" hangingPunct="0"/>
          <a:r>
            <a:rPr lang="en-US" sz="1400" b="0" i="0" baseline="0" dirty="0" smtClean="0">
              <a:solidFill>
                <a:schemeClr val="accent6"/>
              </a:solidFill>
              <a:latin typeface="+mn-lt"/>
              <a:ea typeface="Times New Roman" charset="0"/>
              <a:cs typeface="Times New Roman" charset="0"/>
            </a:rPr>
            <a:t>Growth</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A33340"/>
              </a:solidFill>
              <a:effectLst/>
              <a:uLnTx/>
              <a:uFillTx/>
              <a:latin typeface="+mn-lt"/>
              <a:ea typeface="Times New Roman" charset="0"/>
              <a:cs typeface="Times New Roman" charset="0"/>
            </a:rPr>
            <a:t>Low Oil Price</a:t>
          </a:r>
        </a:p>
        <a:p xmlns:a="http://schemas.openxmlformats.org/drawingml/2006/main">
          <a:pPr eaLnBrk="0" hangingPunct="0"/>
          <a:r>
            <a:rPr lang="en-US" sz="1400" b="0" i="0" baseline="0" dirty="0">
              <a:solidFill>
                <a:schemeClr val="accent3"/>
              </a:solidFill>
              <a:effectLst/>
            </a:rPr>
            <a:t>Low Oil and Gas </a:t>
          </a:r>
          <a:endParaRPr lang="en-US" sz="1400" b="0" dirty="0">
            <a:solidFill>
              <a:schemeClr val="accent3"/>
            </a:solidFill>
            <a:effectLst/>
          </a:endParaRPr>
        </a:p>
        <a:p xmlns:a="http://schemas.openxmlformats.org/drawingml/2006/main">
          <a:pPr eaLnBrk="0" hangingPunct="0"/>
          <a:r>
            <a:rPr lang="en-US" sz="1400" b="0" i="0" baseline="0" dirty="0">
              <a:solidFill>
                <a:schemeClr val="accent3"/>
              </a:solidFill>
              <a:effectLst/>
            </a:rPr>
            <a:t>Resource and </a:t>
          </a:r>
          <a:endParaRPr lang="en-US" sz="1400" b="0" dirty="0">
            <a:solidFill>
              <a:schemeClr val="accent3"/>
            </a:solidFill>
            <a:effectLst/>
          </a:endParaRPr>
        </a:p>
        <a:p xmlns:a="http://schemas.openxmlformats.org/drawingml/2006/main">
          <a:pPr eaLnBrk="0" hangingPunct="0"/>
          <a:r>
            <a:rPr lang="en-US" sz="1400" b="0" i="0" baseline="0" dirty="0">
              <a:solidFill>
                <a:schemeClr val="accent3"/>
              </a:solidFill>
              <a:effectLst/>
            </a:rPr>
            <a:t>Technology</a:t>
          </a:r>
          <a:endParaRPr lang="en-US" sz="1400" b="0" dirty="0">
            <a:solidFill>
              <a:schemeClr val="accent3"/>
            </a:solidFill>
            <a:effectLst/>
          </a:endParaRPr>
        </a:p>
        <a:p xmlns:a="http://schemas.openxmlformats.org/drawingml/2006/main">
          <a:pPr eaLnBrk="0" hangingPunct="0"/>
          <a:endParaRPr lang="en-US" sz="1400" b="0"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400" b="0" i="0" baseline="0" dirty="0" smtClean="0">
            <a:solidFill>
              <a:schemeClr val="accent3"/>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3"/>
            </a:solidFill>
            <a:latin typeface="+mn-lt"/>
            <a:ea typeface="Times New Roman" charset="0"/>
            <a:cs typeface="Times New Roman" charset="0"/>
          </a:endParaRPr>
        </a:p>
      </cdr:txBody>
    </cdr:sp>
  </cdr:relSizeAnchor>
  <cdr:relSizeAnchor xmlns:cdr="http://schemas.openxmlformats.org/drawingml/2006/chartDrawing">
    <cdr:from>
      <cdr:x>0.26743</cdr:x>
      <cdr:y>0</cdr:y>
    </cdr:from>
    <cdr:to>
      <cdr:x>0.67051</cdr:x>
      <cdr:y>0.12099</cdr:y>
    </cdr:to>
    <cdr:sp macro="" textlink="">
      <cdr:nvSpPr>
        <cdr:cNvPr id="7" name="TextBox 1"/>
        <cdr:cNvSpPr txBox="1"/>
      </cdr:nvSpPr>
      <cdr:spPr bwMode="auto">
        <a:xfrm xmlns:a="http://schemas.openxmlformats.org/drawingml/2006/main">
          <a:off x="1452020" y="0"/>
          <a:ext cx="2188509" cy="54335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i="0" baseline="0" dirty="0" smtClean="0">
            <a:solidFill>
              <a:sysClr val="windowText" lastClr="000000"/>
            </a:solidFill>
            <a:latin typeface="+mn-lt"/>
            <a:ea typeface="Times New Roman" charset="0"/>
            <a:cs typeface="Times New Roman" charset="0"/>
          </a:endParaRPr>
        </a:p>
        <a:p xmlns:a="http://schemas.openxmlformats.org/drawingml/2006/main">
          <a:pPr algn="r" eaLnBrk="0" hangingPunct="0"/>
          <a:r>
            <a:rPr lang="en-US" sz="1400" i="0" baseline="0" dirty="0" smtClean="0">
              <a:solidFill>
                <a:sysClr val="windowText" lastClr="000000"/>
              </a:solidFill>
              <a:latin typeface="+mn-lt"/>
              <a:ea typeface="Times New Roman" charset="0"/>
              <a:cs typeface="Times New Roman" charset="0"/>
            </a:rPr>
            <a:t>billion cubic feet per day</a:t>
          </a:r>
          <a:endParaRPr lang="en-US" sz="1400" i="0" dirty="0" smtClean="0">
            <a:solidFill>
              <a:sysClr val="windowText" lastClr="000000"/>
            </a:solidFill>
            <a:latin typeface="+mn-lt"/>
            <a:ea typeface="Times New Roman" charset="0"/>
            <a:cs typeface="Times New Roman" charset="0"/>
          </a:endParaRPr>
        </a:p>
      </cdr:txBody>
    </cdr:sp>
  </cdr:relSizeAnchor>
</c:userShapes>
</file>

<file path=ppt/drawings/drawing38.xml><?xml version="1.0" encoding="utf-8"?>
<c:userShapes xmlns:c="http://schemas.openxmlformats.org/drawingml/2006/chart">
  <cdr:relSizeAnchor xmlns:cdr="http://schemas.openxmlformats.org/drawingml/2006/chartDrawing">
    <cdr:from>
      <cdr:x>0.00225</cdr:x>
      <cdr:y>0</cdr:y>
    </cdr:from>
    <cdr:to>
      <cdr:x>0.46579</cdr:x>
      <cdr:y>0.23264</cdr:y>
    </cdr:to>
    <cdr:sp macro="" textlink="">
      <cdr:nvSpPr>
        <cdr:cNvPr id="2" name="TextBox 1"/>
        <cdr:cNvSpPr txBox="1"/>
      </cdr:nvSpPr>
      <cdr:spPr bwMode="auto">
        <a:xfrm xmlns:a="http://schemas.openxmlformats.org/drawingml/2006/main">
          <a:off x="8237" y="0"/>
          <a:ext cx="1700254" cy="105528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Natural gas consumption</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trillion cubic feet</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0.16641</cdr:x>
      <cdr:y>0.10229</cdr:y>
    </cdr:from>
    <cdr:to>
      <cdr:x>0.37938</cdr:x>
      <cdr:y>0.23654</cdr:y>
    </cdr:to>
    <cdr:grpSp>
      <cdr:nvGrpSpPr>
        <cdr:cNvPr id="4" name="Group 3"/>
        <cdr:cNvGrpSpPr/>
      </cdr:nvGrpSpPr>
      <cdr:grpSpPr>
        <a:xfrm xmlns:a="http://schemas.openxmlformats.org/drawingml/2006/main">
          <a:off x="610388" y="463993"/>
          <a:ext cx="781169" cy="608966"/>
          <a:chOff x="2425587" y="354966"/>
          <a:chExt cx="1168384" cy="368275"/>
        </a:xfrm>
      </cdr:grpSpPr>
      <cdr:sp macro="" textlink="">
        <cdr:nvSpPr>
          <cdr:cNvPr id="6" name="TextBox 1"/>
          <cdr:cNvSpPr txBox="1"/>
        </cdr:nvSpPr>
        <cdr:spPr bwMode="auto">
          <a:xfrm xmlns:a="http://schemas.openxmlformats.org/drawingml/2006/main">
            <a:off x="2425587" y="354966"/>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0.47352</cdr:x>
      <cdr:y>0.04769</cdr:y>
    </cdr:from>
    <cdr:to>
      <cdr:x>0.96755</cdr:x>
      <cdr:y>0.13297</cdr:y>
    </cdr:to>
    <cdr:sp macro="" textlink="">
      <cdr:nvSpPr>
        <cdr:cNvPr id="7" name="TextBox 1"/>
        <cdr:cNvSpPr txBox="1"/>
      </cdr:nvSpPr>
      <cdr:spPr bwMode="auto">
        <a:xfrm xmlns:a="http://schemas.openxmlformats.org/drawingml/2006/main">
          <a:off x="1736854" y="214184"/>
          <a:ext cx="1812088" cy="38300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0" hangingPunct="0"/>
          <a:r>
            <a:rPr lang="en-US" sz="1400" i="0" baseline="0" dirty="0" smtClean="0">
              <a:solidFill>
                <a:sysClr val="windowText" lastClr="000000"/>
              </a:solidFill>
              <a:latin typeface="+mn-lt"/>
              <a:ea typeface="Times New Roman" charset="0"/>
              <a:cs typeface="Times New Roman" charset="0"/>
            </a:rPr>
            <a:t>billion cubic feet per day</a:t>
          </a:r>
          <a:endParaRPr lang="en-US" sz="1400" i="0" dirty="0" smtClean="0">
            <a:solidFill>
              <a:sysClr val="windowText" lastClr="000000"/>
            </a:solidFill>
            <a:latin typeface="+mn-lt"/>
            <a:ea typeface="Times New Roman" charset="0"/>
            <a:cs typeface="Times New Roman" charset="0"/>
          </a:endParaRPr>
        </a:p>
      </cdr:txBody>
    </cdr:sp>
  </cdr:relSizeAnchor>
</c:userShapes>
</file>

<file path=ppt/drawings/drawing39.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Natural gas spot price at Henry Hub </a:t>
          </a:r>
          <a:endParaRPr lang="en-US" sz="1400" b="1"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2017 dollars per million British thermal units</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0.20964</cdr:x>
      <cdr:y>0.1005</cdr:y>
    </cdr:from>
    <cdr:to>
      <cdr:x>0.4226</cdr:x>
      <cdr:y>0.23475</cdr:y>
    </cdr:to>
    <cdr:grpSp>
      <cdr:nvGrpSpPr>
        <cdr:cNvPr id="4" name="Group 3"/>
        <cdr:cNvGrpSpPr/>
      </cdr:nvGrpSpPr>
      <cdr:grpSpPr>
        <a:xfrm xmlns:a="http://schemas.openxmlformats.org/drawingml/2006/main">
          <a:off x="860630" y="451349"/>
          <a:ext cx="874259" cy="602922"/>
          <a:chOff x="1622328" y="244861"/>
          <a:chExt cx="1168384" cy="368275"/>
        </a:xfrm>
      </cdr:grpSpPr>
      <cdr:sp macro="" textlink="">
        <cdr:nvSpPr>
          <cdr:cNvPr id="6" name="TextBox 1"/>
          <cdr:cNvSpPr txBox="1"/>
        </cdr:nvSpPr>
        <cdr:spPr bwMode="auto">
          <a:xfrm xmlns:a="http://schemas.openxmlformats.org/drawingml/2006/main">
            <a:off x="1622328" y="244861"/>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0.48724</cdr:x>
      <cdr:y>0.28411</cdr:y>
    </cdr:from>
    <cdr:to>
      <cdr:x>0.85182</cdr:x>
      <cdr:y>0.45656</cdr:y>
    </cdr:to>
    <cdr:sp macro="" textlink="">
      <cdr:nvSpPr>
        <cdr:cNvPr id="7" name="TextBox 1"/>
        <cdr:cNvSpPr txBox="1"/>
      </cdr:nvSpPr>
      <cdr:spPr bwMode="auto">
        <a:xfrm xmlns:a="http://schemas.openxmlformats.org/drawingml/2006/main">
          <a:off x="2000249" y="1275948"/>
          <a:ext cx="1496701" cy="77448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3"/>
              </a:solidFill>
              <a:latin typeface="+mn-lt"/>
              <a:ea typeface="Times New Roman" charset="0"/>
              <a:cs typeface="Times New Roman" charset="0"/>
            </a:rPr>
            <a:t>Low Oil and Gas Resource and Technology</a:t>
          </a:r>
        </a:p>
        <a:p xmlns:a="http://schemas.openxmlformats.org/drawingml/2006/main">
          <a:pPr eaLnBrk="0" hangingPunct="0"/>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0.68692</cdr:x>
      <cdr:y>0.64983</cdr:y>
    </cdr:from>
    <cdr:to>
      <cdr:x>0.93723</cdr:x>
      <cdr:y>0.74331</cdr:y>
    </cdr:to>
    <cdr:sp macro="" textlink="">
      <cdr:nvSpPr>
        <cdr:cNvPr id="8" name="TextBox 1"/>
        <cdr:cNvSpPr txBox="1"/>
      </cdr:nvSpPr>
      <cdr:spPr bwMode="auto">
        <a:xfrm xmlns:a="http://schemas.openxmlformats.org/drawingml/2006/main">
          <a:off x="2820001" y="2918411"/>
          <a:ext cx="1027586" cy="41982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2"/>
              </a:solidFill>
              <a:latin typeface="+mn-lt"/>
              <a:ea typeface="Times New Roman" charset="0"/>
              <a:cs typeface="Times New Roman" charset="0"/>
            </a:rPr>
            <a:t>Reference</a:t>
          </a:r>
        </a:p>
      </cdr:txBody>
    </cdr:sp>
  </cdr:relSizeAnchor>
  <cdr:relSizeAnchor xmlns:cdr="http://schemas.openxmlformats.org/drawingml/2006/chartDrawing">
    <cdr:from>
      <cdr:x>0.53956</cdr:x>
      <cdr:y>0.72875</cdr:y>
    </cdr:from>
    <cdr:to>
      <cdr:x>0.90299</cdr:x>
      <cdr:y>0.92161</cdr:y>
    </cdr:to>
    <cdr:sp macro="" textlink="">
      <cdr:nvSpPr>
        <cdr:cNvPr id="9" name="TextBox 1"/>
        <cdr:cNvSpPr txBox="1"/>
      </cdr:nvSpPr>
      <cdr:spPr bwMode="auto">
        <a:xfrm xmlns:a="http://schemas.openxmlformats.org/drawingml/2006/main">
          <a:off x="1479550" y="1987550"/>
          <a:ext cx="996576" cy="52599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2"/>
              </a:solidFill>
              <a:latin typeface="+mn-lt"/>
              <a:ea typeface="Times New Roman" charset="0"/>
              <a:cs typeface="Times New Roman" charset="0"/>
            </a:rPr>
            <a:t>High Oil and Gas Resource and Technology</a:t>
          </a:r>
        </a:p>
      </cdr:txBody>
    </cdr:sp>
  </cdr:relSizeAnchor>
  <cdr:relSizeAnchor xmlns:cdr="http://schemas.openxmlformats.org/drawingml/2006/chartDrawing">
    <cdr:from>
      <cdr:x>0.6422</cdr:x>
      <cdr:y>0.45326</cdr:y>
    </cdr:from>
    <cdr:to>
      <cdr:x>1</cdr:x>
      <cdr:y>0.54674</cdr:y>
    </cdr:to>
    <cdr:sp macro="" textlink="">
      <cdr:nvSpPr>
        <cdr:cNvPr id="10" name="TextBox 1"/>
        <cdr:cNvSpPr txBox="1"/>
      </cdr:nvSpPr>
      <cdr:spPr bwMode="auto">
        <a:xfrm xmlns:a="http://schemas.openxmlformats.org/drawingml/2006/main">
          <a:off x="2636408" y="2035607"/>
          <a:ext cx="1468867" cy="41982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2"/>
              </a:solidFill>
              <a:latin typeface="+mn-lt"/>
              <a:ea typeface="Times New Roman" charset="0"/>
              <a:cs typeface="Times New Roman" charset="0"/>
            </a:rPr>
            <a:t> </a:t>
          </a:r>
          <a:r>
            <a:rPr lang="en-US" sz="1400" b="0" i="0" dirty="0" smtClean="0">
              <a:solidFill>
                <a:schemeClr val="accent5"/>
              </a:solidFill>
              <a:latin typeface="+mn-lt"/>
              <a:ea typeface="Times New Roman" charset="0"/>
              <a:cs typeface="Times New Roman" charset="0"/>
            </a:rPr>
            <a:t>AEO 2017 Reference</a:t>
          </a:r>
        </a:p>
      </cdr:txBody>
    </cdr:sp>
  </cdr:relSizeAnchor>
</c:userShapes>
</file>

<file path=ppt/drawings/drawing4.xml><?xml version="1.0" encoding="utf-8"?>
<c:userShapes xmlns:c="http://schemas.openxmlformats.org/drawingml/2006/chart">
  <cdr:relSizeAnchor xmlns:cdr="http://schemas.openxmlformats.org/drawingml/2006/chartDrawing">
    <cdr:from>
      <cdr:x>0.54768</cdr:x>
      <cdr:y>0.36184</cdr:y>
    </cdr:from>
    <cdr:to>
      <cdr:x>0.7975</cdr:x>
      <cdr:y>0.92087</cdr:y>
    </cdr:to>
    <cdr:sp macro="" textlink="">
      <cdr:nvSpPr>
        <cdr:cNvPr id="3" name="TextBox 1"/>
        <cdr:cNvSpPr txBox="1"/>
      </cdr:nvSpPr>
      <cdr:spPr bwMode="auto">
        <a:xfrm xmlns:a="http://schemas.openxmlformats.org/drawingml/2006/main">
          <a:off x="2248394" y="1625016"/>
          <a:ext cx="1025580" cy="251062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nchor="t">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eaLnBrk="0" hangingPunct="0"/>
          <a:r>
            <a:rPr lang="en-US" sz="1400" b="0" i="0" dirty="0" smtClean="0">
              <a:solidFill>
                <a:schemeClr val="accent2"/>
              </a:solidFill>
              <a:latin typeface="+mn-lt"/>
              <a:ea typeface="Times New Roman" charset="0"/>
              <a:cs typeface="Times New Roman" charset="0"/>
            </a:rPr>
            <a:t>petroleum</a:t>
          </a:r>
        </a:p>
        <a:p xmlns:a="http://schemas.openxmlformats.org/drawingml/2006/main">
          <a:pPr algn="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algn="r" eaLnBrk="0" hangingPunct="0"/>
          <a:r>
            <a:rPr lang="en-US" sz="1400" b="0" i="0" dirty="0" smtClean="0">
              <a:solidFill>
                <a:schemeClr val="accent1"/>
              </a:solidFill>
              <a:latin typeface="+mn-lt"/>
              <a:ea typeface="Times New Roman" charset="0"/>
              <a:cs typeface="Times New Roman" charset="0"/>
            </a:rPr>
            <a:t>natural gas</a:t>
          </a:r>
        </a:p>
        <a:p xmlns:a="http://schemas.openxmlformats.org/drawingml/2006/main">
          <a:pPr algn="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algn="r" eaLnBrk="0" hangingPunct="0"/>
          <a:r>
            <a:rPr lang="en-US" sz="1400" b="0" i="0" dirty="0" smtClean="0">
              <a:solidFill>
                <a:schemeClr val="accent6"/>
              </a:solidFill>
              <a:latin typeface="+mn-lt"/>
              <a:ea typeface="Times New Roman" charset="0"/>
              <a:cs typeface="Times New Roman" charset="0"/>
            </a:rPr>
            <a:t>coal</a:t>
          </a:r>
        </a:p>
      </cdr:txBody>
    </cdr:sp>
  </cdr:relSizeAnchor>
  <cdr:relSizeAnchor xmlns:cdr="http://schemas.openxmlformats.org/drawingml/2006/chartDrawing">
    <cdr:from>
      <cdr:x>0.31675</cdr:x>
      <cdr:y>0.17434</cdr:y>
    </cdr:from>
    <cdr:to>
      <cdr:x>0.52972</cdr:x>
      <cdr:y>0.30859</cdr:y>
    </cdr:to>
    <cdr:grpSp>
      <cdr:nvGrpSpPr>
        <cdr:cNvPr id="4" name="Group 3"/>
        <cdr:cNvGrpSpPr/>
      </cdr:nvGrpSpPr>
      <cdr:grpSpPr>
        <a:xfrm xmlns:a="http://schemas.openxmlformats.org/drawingml/2006/main">
          <a:off x="1300346" y="782968"/>
          <a:ext cx="874300" cy="602921"/>
          <a:chOff x="1954754" y="369177"/>
          <a:chExt cx="1168384" cy="368275"/>
        </a:xfrm>
      </cdr:grpSpPr>
      <cdr:sp macro="" textlink="">
        <cdr:nvSpPr>
          <cdr:cNvPr id="6" name="TextBox 1"/>
          <cdr:cNvSpPr txBox="1"/>
        </cdr:nvSpPr>
        <cdr:spPr bwMode="auto">
          <a:xfrm xmlns:a="http://schemas.openxmlformats.org/drawingml/2006/main">
            <a:off x="1954754" y="369177"/>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3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0.01311</cdr:x>
      <cdr:y>0.01825</cdr:y>
    </cdr:from>
    <cdr:to>
      <cdr:x>0.8175</cdr:x>
      <cdr:y>0.12258</cdr:y>
    </cdr:to>
    <cdr:sp macro="" textlink="">
      <cdr:nvSpPr>
        <cdr:cNvPr id="8" name="TextBox 1"/>
        <cdr:cNvSpPr txBox="1"/>
      </cdr:nvSpPr>
      <cdr:spPr bwMode="auto">
        <a:xfrm xmlns:a="http://schemas.openxmlformats.org/drawingml/2006/main">
          <a:off x="49949" y="80832"/>
          <a:ext cx="3064726" cy="46209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b="0"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endParaRPr lang="en-US" sz="1400"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900" i="0" dirty="0" smtClean="0">
              <a:solidFill>
                <a:sysClr val="windowText" lastClr="000000"/>
              </a:solidFill>
              <a:latin typeface="+mn-lt"/>
              <a:ea typeface="Times New Roman" charset="0"/>
              <a:cs typeface="Times New Roman" charset="0"/>
            </a:rPr>
            <a:t>  </a:t>
          </a:r>
        </a:p>
      </cdr:txBody>
    </cdr:sp>
  </cdr:relSizeAnchor>
</c:userShapes>
</file>

<file path=ppt/drawings/drawing40.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1388" y="0"/>
          <a:ext cx="1902960" cy="104479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Dry</a:t>
          </a:r>
          <a:r>
            <a:rPr lang="en-US" sz="1400" b="1" i="0" baseline="0" dirty="0" smtClean="0">
              <a:solidFill>
                <a:sysClr val="windowText" lastClr="000000"/>
              </a:solidFill>
              <a:latin typeface="+mn-lt"/>
              <a:ea typeface="Times New Roman" charset="0"/>
              <a:cs typeface="Times New Roman" charset="0"/>
            </a:rPr>
            <a:t> n</a:t>
          </a:r>
          <a:r>
            <a:rPr lang="en-US" sz="1400" b="1" i="0" dirty="0" smtClean="0">
              <a:solidFill>
                <a:sysClr val="windowText" lastClr="000000"/>
              </a:solidFill>
              <a:latin typeface="+mn-lt"/>
              <a:ea typeface="Times New Roman" charset="0"/>
              <a:cs typeface="Times New Roman" charset="0"/>
            </a:rPr>
            <a:t>atural gas production</a:t>
          </a:r>
          <a:endParaRPr lang="en-US" sz="1400" b="1"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trillion cubic feet</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0.23052</cdr:x>
      <cdr:y>0.0935</cdr:y>
    </cdr:from>
    <cdr:to>
      <cdr:x>0.44348</cdr:x>
      <cdr:y>0.22775</cdr:y>
    </cdr:to>
    <cdr:grpSp>
      <cdr:nvGrpSpPr>
        <cdr:cNvPr id="4" name="Group 3"/>
        <cdr:cNvGrpSpPr/>
      </cdr:nvGrpSpPr>
      <cdr:grpSpPr>
        <a:xfrm xmlns:a="http://schemas.openxmlformats.org/drawingml/2006/main">
          <a:off x="946348" y="419912"/>
          <a:ext cx="874259" cy="602922"/>
          <a:chOff x="1588531" y="226313"/>
          <a:chExt cx="1168384" cy="368275"/>
        </a:xfrm>
      </cdr:grpSpPr>
      <cdr:sp macro="" textlink="">
        <cdr:nvSpPr>
          <cdr:cNvPr id="6" name="TextBox 1"/>
          <cdr:cNvSpPr txBox="1"/>
        </cdr:nvSpPr>
        <cdr:spPr bwMode="auto">
          <a:xfrm xmlns:a="http://schemas.openxmlformats.org/drawingml/2006/main">
            <a:off x="1588531" y="226313"/>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0.47253</cdr:x>
      <cdr:y>0.69324</cdr:y>
    </cdr:from>
    <cdr:to>
      <cdr:x>0.83711</cdr:x>
      <cdr:y>0.86569</cdr:y>
    </cdr:to>
    <cdr:sp macro="" textlink="">
      <cdr:nvSpPr>
        <cdr:cNvPr id="7" name="TextBox 1"/>
        <cdr:cNvSpPr txBox="1"/>
      </cdr:nvSpPr>
      <cdr:spPr bwMode="auto">
        <a:xfrm xmlns:a="http://schemas.openxmlformats.org/drawingml/2006/main">
          <a:off x="3024600" y="2535593"/>
          <a:ext cx="2333603" cy="63075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3"/>
              </a:solidFill>
              <a:latin typeface="+mn-lt"/>
              <a:ea typeface="Times New Roman" charset="0"/>
              <a:cs typeface="Times New Roman" charset="0"/>
            </a:rPr>
            <a:t>Low Oil and Gas Resource and Technology</a:t>
          </a:r>
        </a:p>
        <a:p xmlns:a="http://schemas.openxmlformats.org/drawingml/2006/main">
          <a:pPr eaLnBrk="0" hangingPunct="0"/>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0.08229</cdr:x>
      <cdr:y>0.27143</cdr:y>
    </cdr:from>
    <cdr:to>
      <cdr:x>0.61876</cdr:x>
      <cdr:y>0.57583</cdr:y>
    </cdr:to>
    <cdr:sp macro="" textlink="">
      <cdr:nvSpPr>
        <cdr:cNvPr id="8" name="TextBox 1"/>
        <cdr:cNvSpPr txBox="1"/>
      </cdr:nvSpPr>
      <cdr:spPr bwMode="auto">
        <a:xfrm xmlns:a="http://schemas.openxmlformats.org/drawingml/2006/main">
          <a:off x="337822" y="1218989"/>
          <a:ext cx="2202357" cy="136707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2"/>
              </a:solidFill>
              <a:latin typeface="+mn-lt"/>
              <a:ea typeface="Times New Roman" charset="0"/>
              <a:cs typeface="Times New Roman" charset="0"/>
            </a:rPr>
            <a:t>High Oil and Gas Resource and </a:t>
          </a:r>
        </a:p>
        <a:p xmlns:a="http://schemas.openxmlformats.org/drawingml/2006/main">
          <a:pPr eaLnBrk="0" hangingPunct="0"/>
          <a:r>
            <a:rPr lang="en-US" sz="1400" b="0" i="0" dirty="0" smtClean="0">
              <a:solidFill>
                <a:schemeClr val="accent2"/>
              </a:solidFill>
              <a:latin typeface="+mn-lt"/>
              <a:ea typeface="Times New Roman" charset="0"/>
              <a:cs typeface="Times New Roman" charset="0"/>
            </a:rPr>
            <a:t>Technology</a:t>
          </a:r>
        </a:p>
        <a:p xmlns:a="http://schemas.openxmlformats.org/drawingml/2006/main">
          <a:pPr eaLnBrk="0" hangingPunct="0"/>
          <a:r>
            <a:rPr lang="en-US" sz="1400" b="0" i="0" dirty="0" smtClean="0">
              <a:solidFill>
                <a:schemeClr val="tx2"/>
              </a:solidFill>
              <a:latin typeface="+mn-lt"/>
              <a:ea typeface="Times New Roman" charset="0"/>
              <a:cs typeface="Times New Roman" charset="0"/>
            </a:rPr>
            <a:t>        </a:t>
          </a:r>
        </a:p>
        <a:p xmlns:a="http://schemas.openxmlformats.org/drawingml/2006/main">
          <a:pPr eaLnBrk="0" hangingPunct="0"/>
          <a:r>
            <a:rPr lang="en-US" sz="1400" b="0" i="0" dirty="0" smtClean="0">
              <a:solidFill>
                <a:schemeClr val="tx2"/>
              </a:solidFill>
              <a:latin typeface="+mn-lt"/>
              <a:ea typeface="Times New Roman" charset="0"/>
              <a:cs typeface="Times New Roman" charset="0"/>
            </a:rPr>
            <a:t>Reference</a:t>
          </a:r>
        </a:p>
      </cdr:txBody>
    </cdr:sp>
  </cdr:relSizeAnchor>
  <cdr:relSizeAnchor xmlns:cdr="http://schemas.openxmlformats.org/drawingml/2006/chartDrawing">
    <cdr:from>
      <cdr:x>0.47666</cdr:x>
      <cdr:y>0.58493</cdr:y>
    </cdr:from>
    <cdr:to>
      <cdr:x>0.80526</cdr:x>
      <cdr:y>0.67841</cdr:y>
    </cdr:to>
    <cdr:sp macro="" textlink="">
      <cdr:nvSpPr>
        <cdr:cNvPr id="9" name="TextBox 1"/>
        <cdr:cNvSpPr txBox="1"/>
      </cdr:nvSpPr>
      <cdr:spPr bwMode="auto">
        <a:xfrm xmlns:a="http://schemas.openxmlformats.org/drawingml/2006/main">
          <a:off x="3051007" y="2139444"/>
          <a:ext cx="2103303" cy="34191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5"/>
              </a:solidFill>
              <a:latin typeface="+mn-lt"/>
              <a:ea typeface="Times New Roman" charset="0"/>
              <a:cs typeface="Times New Roman" charset="0"/>
            </a:rPr>
            <a:t>AEO 2017</a:t>
          </a:r>
          <a:r>
            <a:rPr lang="en-US" sz="1400" b="0" i="0" baseline="0" dirty="0" smtClean="0">
              <a:solidFill>
                <a:schemeClr val="accent5"/>
              </a:solidFill>
              <a:latin typeface="+mn-lt"/>
              <a:ea typeface="Times New Roman" charset="0"/>
              <a:cs typeface="Times New Roman" charset="0"/>
            </a:rPr>
            <a:t> </a:t>
          </a:r>
          <a:r>
            <a:rPr lang="en-US" sz="1400" b="0" i="0" dirty="0" smtClean="0">
              <a:solidFill>
                <a:schemeClr val="accent5"/>
              </a:solidFill>
              <a:latin typeface="+mn-lt"/>
              <a:ea typeface="Times New Roman" charset="0"/>
              <a:cs typeface="Times New Roman" charset="0"/>
            </a:rPr>
            <a:t>Reference</a:t>
          </a:r>
        </a:p>
      </cdr:txBody>
    </cdr:sp>
  </cdr:relSizeAnchor>
</c:userShapes>
</file>

<file path=ppt/drawings/drawing41.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Natural gas production by type </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trillion cubic feet</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0.23587</cdr:x>
      <cdr:y>0.09345</cdr:y>
    </cdr:from>
    <cdr:to>
      <cdr:x>0.44883</cdr:x>
      <cdr:y>0.2277</cdr:y>
    </cdr:to>
    <cdr:grpSp>
      <cdr:nvGrpSpPr>
        <cdr:cNvPr id="4" name="Group 3"/>
        <cdr:cNvGrpSpPr/>
      </cdr:nvGrpSpPr>
      <cdr:grpSpPr>
        <a:xfrm xmlns:a="http://schemas.openxmlformats.org/drawingml/2006/main">
          <a:off x="884286" y="419688"/>
          <a:ext cx="798396" cy="602921"/>
          <a:chOff x="2046592" y="246839"/>
          <a:chExt cx="1168384" cy="368275"/>
        </a:xfrm>
      </cdr:grpSpPr>
      <cdr:sp macro="" textlink="">
        <cdr:nvSpPr>
          <cdr:cNvPr id="6" name="TextBox 1"/>
          <cdr:cNvSpPr txBox="1"/>
        </cdr:nvSpPr>
        <cdr:spPr bwMode="auto">
          <a:xfrm xmlns:a="http://schemas.openxmlformats.org/drawingml/2006/main">
            <a:off x="2046592" y="246839"/>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bg2"/>
                </a:solidFill>
                <a:latin typeface="+mn-lt"/>
                <a:ea typeface="Times New Roman" charset="0"/>
                <a:cs typeface="Times New Roman" charset="0"/>
              </a:rPr>
              <a:t>         </a:t>
            </a:r>
            <a:r>
              <a:rPr lang="en-US" sz="1400" b="1" i="0" dirty="0" smtClean="0">
                <a:solidFill>
                  <a:schemeClr val="bg2"/>
                </a:solidFill>
                <a:latin typeface="+mn-lt"/>
                <a:ea typeface="Times New Roman" charset="0"/>
                <a:cs typeface="Times New Roman" charset="0"/>
              </a:rPr>
              <a:t>2017</a:t>
            </a:r>
            <a:endParaRPr lang="en-US" sz="1400" b="0" i="0" dirty="0" smtClean="0">
              <a:solidFill>
                <a:schemeClr val="bg2"/>
              </a:solidFill>
              <a:latin typeface="+mn-lt"/>
              <a:ea typeface="Times New Roman" charset="0"/>
              <a:cs typeface="Times New Roman" charset="0"/>
            </a:endParaRPr>
          </a:p>
          <a:p xmlns:a="http://schemas.openxmlformats.org/drawingml/2006/main">
            <a:pPr eaLnBrk="0" hangingPunct="0"/>
            <a:r>
              <a:rPr lang="en-US" sz="1400" b="0" i="0" dirty="0" smtClean="0">
                <a:solidFill>
                  <a:schemeClr val="bg2"/>
                </a:solidFill>
                <a:latin typeface="+mn-lt"/>
                <a:ea typeface="Times New Roman" charset="0"/>
                <a:cs typeface="Times New Roman" charset="0"/>
              </a:rPr>
              <a:t>history</a:t>
            </a:r>
            <a:r>
              <a:rPr lang="en-US" sz="1400" b="0" i="0" baseline="0" dirty="0" smtClean="0">
                <a:solidFill>
                  <a:schemeClr val="bg2"/>
                </a:solidFill>
                <a:latin typeface="+mn-lt"/>
                <a:ea typeface="Times New Roman" charset="0"/>
                <a:cs typeface="Times New Roman" charset="0"/>
              </a:rPr>
              <a:t>     projections</a:t>
            </a:r>
          </a:p>
          <a:p xmlns:a="http://schemas.openxmlformats.org/drawingml/2006/main">
            <a:pPr eaLnBrk="0" hangingPunct="0"/>
            <a:endParaRPr lang="en-US" sz="1400" b="1" i="0" baseline="0" dirty="0" smtClean="0">
              <a:solidFill>
                <a:schemeClr val="bg2"/>
              </a:solidFill>
              <a:latin typeface="+mn-lt"/>
              <a:ea typeface="Times New Roman" charset="0"/>
              <a:cs typeface="Times New Roman" charset="0"/>
            </a:endParaRPr>
          </a:p>
        </cdr:txBody>
      </cdr:sp>
    </cdr:grpSp>
  </cdr:relSizeAnchor>
  <cdr:relSizeAnchor xmlns:cdr="http://schemas.openxmlformats.org/drawingml/2006/chartDrawing">
    <cdr:from>
      <cdr:x>0.38863</cdr:x>
      <cdr:y>0.29639</cdr:y>
    </cdr:from>
    <cdr:to>
      <cdr:x>0.61137</cdr:x>
      <cdr:y>0.5</cdr:y>
    </cdr:to>
    <cdr:sp macro="" textlink="">
      <cdr:nvSpPr>
        <cdr:cNvPr id="5" name="TextBox 4"/>
        <cdr:cNvSpPr txBox="1"/>
      </cdr:nvSpPr>
      <cdr:spPr>
        <a:xfrm xmlns:a="http://schemas.openxmlformats.org/drawingml/2006/main">
          <a:off x="1595437" y="133111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b="1" dirty="0" smtClean="0"/>
            <a:t>Reference</a:t>
          </a:r>
          <a:endParaRPr lang="en-US" sz="1400" b="1" dirty="0"/>
        </a:p>
      </cdr:txBody>
    </cdr:sp>
  </cdr:relSizeAnchor>
</c:userShapes>
</file>

<file path=ppt/drawings/drawing42.xml><?xml version="1.0" encoding="utf-8"?>
<c:userShapes xmlns:c="http://schemas.openxmlformats.org/drawingml/2006/chart">
  <cdr:relSizeAnchor xmlns:cdr="http://schemas.openxmlformats.org/drawingml/2006/chartDrawing">
    <cdr:from>
      <cdr:x>0.17245</cdr:x>
      <cdr:y>0.08615</cdr:y>
    </cdr:from>
    <cdr:to>
      <cdr:x>0.75434</cdr:x>
      <cdr:y>0.22577</cdr:y>
    </cdr:to>
    <cdr:grpSp>
      <cdr:nvGrpSpPr>
        <cdr:cNvPr id="4" name="Group 3"/>
        <cdr:cNvGrpSpPr/>
      </cdr:nvGrpSpPr>
      <cdr:grpSpPr>
        <a:xfrm xmlns:a="http://schemas.openxmlformats.org/drawingml/2006/main">
          <a:off x="686340" y="386903"/>
          <a:ext cx="2315885" cy="627039"/>
          <a:chOff x="1107287" y="291280"/>
          <a:chExt cx="728485" cy="361231"/>
        </a:xfrm>
      </cdr:grpSpPr>
      <cdr:sp macro="" textlink="">
        <cdr:nvSpPr>
          <cdr:cNvPr id="6" name="TextBox 1"/>
          <cdr:cNvSpPr txBox="1"/>
        </cdr:nvSpPr>
        <cdr:spPr bwMode="auto">
          <a:xfrm xmlns:a="http://schemas.openxmlformats.org/drawingml/2006/main">
            <a:off x="1107287" y="291280"/>
            <a:ext cx="728485" cy="36123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chemeClr val="bg2"/>
                </a:solidFill>
                <a:latin typeface="+mn-lt"/>
                <a:ea typeface="Times New Roman" charset="0"/>
                <a:cs typeface="Times New Roman" charset="0"/>
              </a:rPr>
              <a:t>2017</a:t>
            </a:r>
            <a:endParaRPr lang="en-US" sz="1400" b="0" i="0" dirty="0" smtClean="0">
              <a:solidFill>
                <a:schemeClr val="bg2"/>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bg2"/>
                </a:solidFill>
                <a:latin typeface="+mn-lt"/>
                <a:ea typeface="Times New Roman" charset="0"/>
                <a:cs typeface="Times New Roman" charset="0"/>
              </a:rPr>
              <a:t>      projections</a:t>
            </a:r>
          </a:p>
          <a:p xmlns:a="http://schemas.openxmlformats.org/drawingml/2006/main">
            <a:pPr eaLnBrk="0" hangingPunct="0"/>
            <a:endParaRPr lang="en-US" sz="1400" b="0" i="0" baseline="0" dirty="0" smtClean="0">
              <a:solidFill>
                <a:schemeClr val="bg2"/>
              </a:solidFill>
              <a:latin typeface="+mn-lt"/>
              <a:ea typeface="Times New Roman" charset="0"/>
              <a:cs typeface="Times New Roman" charset="0"/>
            </a:endParaRPr>
          </a:p>
          <a:p xmlns:a="http://schemas.openxmlformats.org/drawingml/2006/main">
            <a:pPr eaLnBrk="0" hangingPunct="0"/>
            <a:r>
              <a:rPr lang="en-US" sz="1400" b="1" i="0" baseline="0" dirty="0" smtClean="0">
                <a:solidFill>
                  <a:schemeClr val="bg2"/>
                </a:solidFill>
                <a:latin typeface="+mn-lt"/>
                <a:ea typeface="Times New Roman" charset="0"/>
                <a:cs typeface="Times New Roman" charset="0"/>
              </a:rPr>
              <a:t>     </a:t>
            </a:r>
            <a:endParaRPr lang="en-US" sz="1400" b="1" i="0" dirty="0" smtClean="0">
              <a:solidFill>
                <a:schemeClr val="bg2"/>
              </a:solidFill>
              <a:latin typeface="+mn-lt"/>
              <a:ea typeface="Times New Roman" charset="0"/>
              <a:cs typeface="Times New Roman" charset="0"/>
            </a:endParaRPr>
          </a:p>
        </cdr:txBody>
      </cdr:sp>
    </cdr:grpSp>
  </cdr:relSizeAnchor>
  <cdr:relSizeAnchor xmlns:cdr="http://schemas.openxmlformats.org/drawingml/2006/chartDrawing">
    <cdr:from>
      <cdr:x>0.82287</cdr:x>
      <cdr:y>0.0466</cdr:y>
    </cdr:from>
    <cdr:to>
      <cdr:x>0.98954</cdr:x>
      <cdr:y>0.37994</cdr:y>
    </cdr:to>
    <cdr:sp macro="" textlink="">
      <cdr:nvSpPr>
        <cdr:cNvPr id="3" name="TextBox 2"/>
        <cdr:cNvSpPr txBox="1"/>
      </cdr:nvSpPr>
      <cdr:spPr bwMode="auto">
        <a:xfrm xmlns:a="http://schemas.openxmlformats.org/drawingml/2006/main">
          <a:off x="3378122" y="209290"/>
          <a:ext cx="684227" cy="149704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algn="r" eaLnBrk="0" hangingPunct="0"/>
          <a:r>
            <a:rPr lang="en-US" sz="1400" i="0" dirty="0" smtClean="0">
              <a:solidFill>
                <a:sysClr val="windowText" lastClr="000000"/>
              </a:solidFill>
              <a:latin typeface="Arial" panose="020B0604020202020204" pitchFamily="34" charset="0"/>
              <a:ea typeface="Times New Roman" charset="0"/>
              <a:cs typeface="Arial" panose="020B0604020202020204" pitchFamily="34" charset="0"/>
            </a:rPr>
            <a:t>billion cubic feet per day</a:t>
          </a:r>
        </a:p>
      </cdr:txBody>
    </cdr:sp>
  </cdr:relSizeAnchor>
  <cdr:relSizeAnchor xmlns:cdr="http://schemas.openxmlformats.org/drawingml/2006/chartDrawing">
    <cdr:from>
      <cdr:x>0.24067</cdr:x>
      <cdr:y>0.19634</cdr:y>
    </cdr:from>
    <cdr:to>
      <cdr:x>0.62459</cdr:x>
      <cdr:y>0.37342</cdr:y>
    </cdr:to>
    <cdr:sp macro="" textlink="">
      <cdr:nvSpPr>
        <cdr:cNvPr id="7" name="TextBox 6"/>
        <cdr:cNvSpPr txBox="1"/>
      </cdr:nvSpPr>
      <cdr:spPr bwMode="auto">
        <a:xfrm xmlns:a="http://schemas.openxmlformats.org/drawingml/2006/main">
          <a:off x="923890" y="881778"/>
          <a:ext cx="1473781" cy="79527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eaLnBrk="0" hangingPunct="0"/>
          <a:r>
            <a:rPr lang="en-US" sz="1400" b="1" i="0" baseline="0" dirty="0">
              <a:solidFill>
                <a:schemeClr val="tx1"/>
              </a:solidFill>
              <a:effectLst/>
              <a:latin typeface="+mn-lt"/>
              <a:ea typeface="+mn-ea"/>
              <a:cs typeface="+mn-cs"/>
            </a:rPr>
            <a:t>High Oil and Gas Resource</a:t>
          </a:r>
          <a:endParaRPr lang="en-US" sz="1400" b="1" dirty="0">
            <a:solidFill>
              <a:schemeClr val="tx1"/>
            </a:solidFill>
            <a:effectLst/>
          </a:endParaRPr>
        </a:p>
        <a:p xmlns:a="http://schemas.openxmlformats.org/drawingml/2006/main">
          <a:pPr eaLnBrk="0" hangingPunct="0"/>
          <a:r>
            <a:rPr lang="en-US" sz="1400" b="1" i="0" baseline="0" dirty="0">
              <a:solidFill>
                <a:schemeClr val="tx1"/>
              </a:solidFill>
              <a:effectLst/>
              <a:latin typeface="+mn-lt"/>
              <a:ea typeface="+mn-ea"/>
              <a:cs typeface="+mn-cs"/>
            </a:rPr>
            <a:t>and Technology</a:t>
          </a:r>
          <a:endParaRPr lang="en-US" sz="1400" b="1" dirty="0">
            <a:solidFill>
              <a:schemeClr val="tx1"/>
            </a:solidFill>
            <a:effectLst/>
          </a:endParaRPr>
        </a:p>
        <a:p xmlns:a="http://schemas.openxmlformats.org/drawingml/2006/main">
          <a:pPr eaLnBrk="0" hangingPunct="0"/>
          <a:endParaRPr lang="en-US" sz="1600" b="1" i="1" dirty="0" smtClean="0">
            <a:solidFill>
              <a:schemeClr val="tx1"/>
            </a:solidFill>
            <a:latin typeface="Times New Roman" charset="0"/>
            <a:ea typeface="Times New Roman" charset="0"/>
            <a:cs typeface="Times New Roman" charset="0"/>
          </a:endParaRPr>
        </a:p>
      </cdr:txBody>
    </cdr:sp>
  </cdr:relSizeAnchor>
</c:userShapes>
</file>

<file path=ppt/drawings/drawing43.xml><?xml version="1.0" encoding="utf-8"?>
<c:userShapes xmlns:c="http://schemas.openxmlformats.org/drawingml/2006/chart">
  <cdr:relSizeAnchor xmlns:cdr="http://schemas.openxmlformats.org/drawingml/2006/chartDrawing">
    <cdr:from>
      <cdr:x>0</cdr:x>
      <cdr:y>0</cdr:y>
    </cdr:from>
    <cdr:to>
      <cdr:x>0.46354</cdr:x>
      <cdr:y>0.23264</cdr:y>
    </cdr:to>
    <cdr:sp macro="" textlink="">
      <cdr:nvSpPr>
        <cdr:cNvPr id="2" name="TextBox 1"/>
        <cdr:cNvSpPr txBox="1"/>
      </cdr:nvSpPr>
      <cdr:spPr bwMode="auto">
        <a:xfrm xmlns:a="http://schemas.openxmlformats.org/drawingml/2006/main">
          <a:off x="0" y="0"/>
          <a:ext cx="2543166" cy="63817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Shale gas production by region </a:t>
          </a:r>
          <a:endParaRPr lang="en-US" sz="1400" b="1"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trillion cubic feet</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0.21297</cdr:x>
      <cdr:y>0.09825</cdr:y>
    </cdr:from>
    <cdr:to>
      <cdr:x>0.42593</cdr:x>
      <cdr:y>0.196</cdr:y>
    </cdr:to>
    <cdr:grpSp>
      <cdr:nvGrpSpPr>
        <cdr:cNvPr id="4" name="Group 3"/>
        <cdr:cNvGrpSpPr/>
      </cdr:nvGrpSpPr>
      <cdr:grpSpPr>
        <a:xfrm xmlns:a="http://schemas.openxmlformats.org/drawingml/2006/main">
          <a:off x="874300" y="441244"/>
          <a:ext cx="874260" cy="438999"/>
          <a:chOff x="1335277" y="-615723"/>
          <a:chExt cx="1168384" cy="368275"/>
        </a:xfrm>
      </cdr:grpSpPr>
      <cdr:sp macro="" textlink="">
        <cdr:nvSpPr>
          <cdr:cNvPr id="6" name="TextBox 1"/>
          <cdr:cNvSpPr txBox="1"/>
        </cdr:nvSpPr>
        <cdr:spPr bwMode="auto">
          <a:xfrm xmlns:a="http://schemas.openxmlformats.org/drawingml/2006/main">
            <a:off x="1335277" y="-615723"/>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0.62996</cdr:x>
      <cdr:y>0.47691</cdr:y>
    </cdr:from>
    <cdr:to>
      <cdr:x>0.9747</cdr:x>
      <cdr:y>0.68374</cdr:y>
    </cdr:to>
    <cdr:sp macro="" textlink="">
      <cdr:nvSpPr>
        <cdr:cNvPr id="7" name="TextBox 1"/>
        <cdr:cNvSpPr txBox="1"/>
      </cdr:nvSpPr>
      <cdr:spPr bwMode="auto">
        <a:xfrm xmlns:a="http://schemas.openxmlformats.org/drawingml/2006/main">
          <a:off x="4032252" y="1744364"/>
          <a:ext cx="2206624" cy="75647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bg1"/>
              </a:solidFill>
              <a:latin typeface="+mn-lt"/>
              <a:ea typeface="Times New Roman" charset="0"/>
              <a:cs typeface="Times New Roman" charset="0"/>
            </a:rPr>
            <a:t>East</a:t>
          </a:r>
        </a:p>
        <a:p xmlns:a="http://schemas.openxmlformats.org/drawingml/2006/main">
          <a:pPr eaLnBrk="0" hangingPunct="0"/>
          <a:endParaRPr lang="en-US" sz="1400" b="0" i="0" dirty="0" smtClean="0">
            <a:solidFill>
              <a:schemeClr val="bg1"/>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bg1"/>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bg1"/>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bg1"/>
            </a:solidFill>
            <a:latin typeface="+mn-lt"/>
            <a:ea typeface="Times New Roman" charset="0"/>
            <a:cs typeface="Times New Roman" charset="0"/>
          </a:endParaRPr>
        </a:p>
        <a:p xmlns:a="http://schemas.openxmlformats.org/drawingml/2006/main">
          <a:pPr eaLnBrk="0" hangingPunct="0"/>
          <a:r>
            <a:rPr lang="en-US" sz="1400" b="0" i="0" dirty="0" smtClean="0">
              <a:solidFill>
                <a:schemeClr val="bg1"/>
              </a:solidFill>
              <a:latin typeface="+mn-lt"/>
              <a:ea typeface="Times New Roman" charset="0"/>
              <a:cs typeface="Times New Roman" charset="0"/>
            </a:rPr>
            <a:t>Gulf Coast</a:t>
          </a:r>
        </a:p>
        <a:p xmlns:a="http://schemas.openxmlformats.org/drawingml/2006/main">
          <a:pPr eaLnBrk="0" hangingPunct="0"/>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b="0" i="0" dirty="0" smtClean="0">
              <a:solidFill>
                <a:sysClr val="windowText" lastClr="000000"/>
              </a:solidFill>
              <a:latin typeface="+mn-lt"/>
              <a:ea typeface="Times New Roman" charset="0"/>
              <a:cs typeface="Times New Roman" charset="0"/>
            </a:rPr>
            <a:t>rest</a:t>
          </a:r>
          <a:r>
            <a:rPr lang="en-US" sz="1400" b="0" i="0" baseline="0" dirty="0" smtClean="0">
              <a:solidFill>
                <a:sysClr val="windowText" lastClr="000000"/>
              </a:solidFill>
              <a:latin typeface="+mn-lt"/>
              <a:ea typeface="Times New Roman" charset="0"/>
              <a:cs typeface="Times New Roman" charset="0"/>
            </a:rPr>
            <a:t> of U.S.</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0.4111</cdr:x>
      <cdr:y>0.23516</cdr:y>
    </cdr:from>
    <cdr:to>
      <cdr:x>0.88985</cdr:x>
      <cdr:y>0.38798</cdr:y>
    </cdr:to>
    <cdr:sp macro="" textlink="">
      <cdr:nvSpPr>
        <cdr:cNvPr id="8" name="TextBox 2"/>
        <cdr:cNvSpPr txBox="1"/>
      </cdr:nvSpPr>
      <cdr:spPr bwMode="auto">
        <a:xfrm xmlns:a="http://schemas.openxmlformats.org/drawingml/2006/main">
          <a:off x="1687666" y="1056100"/>
          <a:ext cx="1965426" cy="68633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nchor="t">
          <a:prstTxWarp prst="textNoShape">
            <a:avLst/>
          </a:prstTxWarp>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baseline="0" dirty="0" smtClean="0">
              <a:effectLst/>
              <a:latin typeface="+mn-lt"/>
              <a:ea typeface="+mn-ea"/>
              <a:cs typeface="+mn-cs"/>
            </a:rPr>
            <a:t>Reference </a:t>
          </a:r>
          <a:endParaRPr lang="en-US" sz="1400" dirty="0">
            <a:effectLst/>
          </a:endParaRPr>
        </a:p>
        <a:p xmlns:a="http://schemas.openxmlformats.org/drawingml/2006/main">
          <a:pPr eaLnBrk="0" hangingPunct="0"/>
          <a:endParaRPr lang="en-US" sz="1400" i="1" dirty="0" smtClean="0">
            <a:latin typeface="Times New Roman" charset="0"/>
            <a:ea typeface="Times New Roman" charset="0"/>
            <a:cs typeface="Times New Roman" charset="0"/>
          </a:endParaRPr>
        </a:p>
      </cdr:txBody>
    </cdr:sp>
  </cdr:relSizeAnchor>
</c:userShapes>
</file>

<file path=ppt/drawings/drawing44.xml><?xml version="1.0" encoding="utf-8"?>
<c:userShapes xmlns:c="http://schemas.openxmlformats.org/drawingml/2006/chart">
  <cdr:relSizeAnchor xmlns:cdr="http://schemas.openxmlformats.org/drawingml/2006/chartDrawing">
    <cdr:from>
      <cdr:x>0.06299</cdr:x>
      <cdr:y>0.12366</cdr:y>
    </cdr:from>
    <cdr:to>
      <cdr:x>0.1782</cdr:x>
      <cdr:y>0.25791</cdr:y>
    </cdr:to>
    <cdr:grpSp>
      <cdr:nvGrpSpPr>
        <cdr:cNvPr id="4" name="Group 3"/>
        <cdr:cNvGrpSpPr/>
      </cdr:nvGrpSpPr>
      <cdr:grpSpPr>
        <a:xfrm xmlns:a="http://schemas.openxmlformats.org/drawingml/2006/main">
          <a:off x="258591" y="555362"/>
          <a:ext cx="472969" cy="602922"/>
          <a:chOff x="-65310" y="303310"/>
          <a:chExt cx="1168384" cy="368275"/>
        </a:xfrm>
      </cdr:grpSpPr>
      <cdr:sp macro="" textlink="">
        <cdr:nvSpPr>
          <cdr:cNvPr id="6" name="TextBox 1"/>
          <cdr:cNvSpPr txBox="1"/>
        </cdr:nvSpPr>
        <cdr:spPr bwMode="auto">
          <a:xfrm xmlns:a="http://schemas.openxmlformats.org/drawingml/2006/main">
            <a:off x="-65310" y="303310"/>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tx1"/>
                </a:solidFill>
                <a:latin typeface="+mn-lt"/>
                <a:ea typeface="Times New Roman" charset="0"/>
                <a:cs typeface="Times New Roman" charset="0"/>
              </a:rPr>
              <a:t>  </a:t>
            </a:r>
            <a:r>
              <a:rPr lang="en-US" sz="1400" dirty="0" smtClean="0">
                <a:solidFill>
                  <a:schemeClr val="tx1"/>
                </a:solidFill>
                <a:ea typeface="Times New Roman" charset="0"/>
                <a:cs typeface="Times New Roman" charset="0"/>
              </a:rPr>
              <a:t>history  </a:t>
            </a:r>
            <a:r>
              <a:rPr lang="en-US" sz="1400" b="0" i="0" baseline="0" dirty="0" smtClean="0">
                <a:solidFill>
                  <a:schemeClr val="tx1"/>
                </a:solidFill>
                <a:latin typeface="+mn-lt"/>
                <a:ea typeface="Times New Roman" charset="0"/>
                <a:cs typeface="Times New Roman" charset="0"/>
              </a:rPr>
              <a:t>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0.7773</cdr:x>
      <cdr:y>0.05255</cdr:y>
    </cdr:from>
    <cdr:to>
      <cdr:x>0.94397</cdr:x>
      <cdr:y>0.13477</cdr:y>
    </cdr:to>
    <cdr:sp macro="" textlink="">
      <cdr:nvSpPr>
        <cdr:cNvPr id="8" name="TextBox 1"/>
        <cdr:cNvSpPr txBox="1"/>
      </cdr:nvSpPr>
      <cdr:spPr bwMode="auto">
        <a:xfrm xmlns:a="http://schemas.openxmlformats.org/drawingml/2006/main">
          <a:off x="3191019" y="236002"/>
          <a:ext cx="684226" cy="36925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eaLnBrk="0" hangingPunct="0"/>
          <a:r>
            <a:rPr lang="en-US" sz="1400" i="0" dirty="0" smtClean="0">
              <a:solidFill>
                <a:sysClr val="windowText" lastClr="000000"/>
              </a:solidFill>
              <a:latin typeface="Arial" panose="020B0604020202020204" pitchFamily="34" charset="0"/>
              <a:ea typeface="Times New Roman" charset="0"/>
              <a:cs typeface="Arial" panose="020B0604020202020204" pitchFamily="34" charset="0"/>
            </a:rPr>
            <a:t>billion cubic feet per day</a:t>
          </a:r>
        </a:p>
      </cdr:txBody>
    </cdr:sp>
  </cdr:relSizeAnchor>
</c:userShapes>
</file>

<file path=ppt/drawings/drawing45.xml><?xml version="1.0" encoding="utf-8"?>
<c:userShapes xmlns:c="http://schemas.openxmlformats.org/drawingml/2006/chart">
  <cdr:relSizeAnchor xmlns:cdr="http://schemas.openxmlformats.org/drawingml/2006/chartDrawing">
    <cdr:from>
      <cdr:x>0</cdr:x>
      <cdr:y>0</cdr:y>
    </cdr:from>
    <cdr:to>
      <cdr:x>0.55625</cdr:x>
      <cdr:y>0.23264</cdr:y>
    </cdr:to>
    <cdr:sp macro="" textlink="">
      <cdr:nvSpPr>
        <cdr:cNvPr id="2" name="TextBox 1"/>
        <cdr:cNvSpPr txBox="1"/>
      </cdr:nvSpPr>
      <cdr:spPr bwMode="auto">
        <a:xfrm xmlns:a="http://schemas.openxmlformats.org/drawingml/2006/main">
          <a:off x="0" y="0"/>
          <a:ext cx="3051799" cy="63817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Natural gas consumption by sector </a:t>
          </a:r>
          <a:endParaRPr lang="en-US" sz="1400" b="1"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trillion cubic feet</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0.85834</cdr:x>
      <cdr:y>0.20101</cdr:y>
    </cdr:from>
    <cdr:to>
      <cdr:x>0.9747</cdr:x>
      <cdr:y>0.74962</cdr:y>
    </cdr:to>
    <cdr:sp macro="" textlink="">
      <cdr:nvSpPr>
        <cdr:cNvPr id="3" name="TextBox 1"/>
        <cdr:cNvSpPr txBox="1"/>
      </cdr:nvSpPr>
      <cdr:spPr bwMode="auto">
        <a:xfrm xmlns:a="http://schemas.openxmlformats.org/drawingml/2006/main">
          <a:off x="7461635" y="902744"/>
          <a:ext cx="1011577" cy="246382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1"/>
              </a:solidFill>
              <a:effectLst/>
              <a:uLnTx/>
              <a:uFillTx/>
              <a:latin typeface="+mn-lt"/>
              <a:ea typeface="Times New Roman" charset="0"/>
              <a:cs typeface="Times New Roman" charset="0"/>
            </a:rPr>
            <a:t>electric</a:t>
          </a:r>
          <a:r>
            <a:rPr kumimoji="0" lang="en-US" sz="1400" b="0" i="0" u="none" strike="noStrike" kern="0" cap="none" spc="0" normalizeH="0" noProof="0" dirty="0" smtClean="0">
              <a:ln>
                <a:noFill/>
              </a:ln>
              <a:solidFill>
                <a:schemeClr val="accent1"/>
              </a:solidFill>
              <a:effectLst/>
              <a:uLnTx/>
              <a:uFillTx/>
              <a:latin typeface="+mn-lt"/>
              <a:ea typeface="Times New Roman" charset="0"/>
              <a:cs typeface="Times New Roman" charset="0"/>
            </a:rPr>
            <a:t> power</a:t>
          </a:r>
          <a:endParaRPr kumimoji="0" lang="en-US" sz="1400" b="0" i="0" u="none" strike="noStrike" kern="0" cap="none" spc="0" normalizeH="0" baseline="0" noProof="0" dirty="0" smtClean="0">
            <a:ln>
              <a:noFill/>
            </a:ln>
            <a:solidFill>
              <a:schemeClr val="accent1"/>
            </a:solidFill>
            <a:effectLst/>
            <a:uLnTx/>
            <a:uFillTx/>
            <a:latin typeface="+mn-lt"/>
            <a:ea typeface="Times New Roman" charset="0"/>
            <a:cs typeface="Times New Roman"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BD732A"/>
            </a:solidFill>
            <a:effectLst/>
            <a:uLnTx/>
            <a:uFillTx/>
            <a:latin typeface="+mn-lt"/>
            <a:ea typeface="Times New Roman" charset="0"/>
            <a:cs typeface="Times New Roman"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dirty="0">
            <a:solidFill>
              <a:srgbClr val="BD732A"/>
            </a:solidFill>
            <a:ea typeface="Times New Roman" charset="0"/>
            <a:cs typeface="Times New Roman"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BD732A"/>
            </a:solidFill>
            <a:effectLst/>
            <a:uLnTx/>
            <a:uFillTx/>
            <a:latin typeface="+mn-lt"/>
            <a:ea typeface="Times New Roman" charset="0"/>
            <a:cs typeface="Times New Roman"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BD732A"/>
              </a:solidFill>
              <a:effectLst/>
              <a:uLnTx/>
              <a:uFillTx/>
              <a:latin typeface="+mn-lt"/>
              <a:ea typeface="Times New Roman" charset="0"/>
              <a:cs typeface="Times New Roman" charset="0"/>
            </a:rPr>
            <a:t>industrial</a:t>
          </a:r>
        </a:p>
        <a:p xmlns:a="http://schemas.openxmlformats.org/drawingml/2006/main">
          <a:pP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eaLnBrk="0" hangingPunct="0"/>
          <a:endParaRPr lang="en-US" sz="1400" b="0" dirty="0">
            <a:solidFill>
              <a:schemeClr val="accent1"/>
            </a:solidFill>
            <a:ea typeface="Times New Roman" charset="0"/>
            <a:cs typeface="Times New Roman" charset="0"/>
          </a:endParaRPr>
        </a:p>
        <a:p xmlns:a="http://schemas.openxmlformats.org/drawingml/2006/main">
          <a:pP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6"/>
              </a:solidFill>
              <a:effectLst/>
              <a:uLnTx/>
              <a:uFillTx/>
              <a:latin typeface="+mn-lt"/>
              <a:ea typeface="Times New Roman" charset="0"/>
              <a:cs typeface="Times New Roman" charset="0"/>
            </a:rPr>
            <a:t>transportation</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A33340">
                  <a:lumMod val="60000"/>
                  <a:lumOff val="40000"/>
                </a:srgbClr>
              </a:solidFill>
              <a:effectLst/>
              <a:uLnTx/>
              <a:uFillTx/>
              <a:latin typeface="+mn-lt"/>
              <a:ea typeface="Times New Roman" charset="0"/>
              <a:cs typeface="Times New Roman" charset="0"/>
            </a:rPr>
            <a:t>commercial</a:t>
          </a:r>
        </a:p>
        <a:p xmlns:a="http://schemas.openxmlformats.org/drawingml/2006/main">
          <a:pPr eaLnBrk="0" hangingPunct="0"/>
          <a:endParaRPr lang="en-US" sz="1400" b="0" i="0" dirty="0" smtClean="0">
            <a:solidFill>
              <a:schemeClr val="accent6"/>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5"/>
              </a:solidFill>
              <a:latin typeface="+mn-lt"/>
              <a:ea typeface="Times New Roman" charset="0"/>
              <a:cs typeface="Times New Roman" charset="0"/>
            </a:rPr>
            <a:t>residential</a:t>
          </a:r>
        </a:p>
      </cdr:txBody>
    </cdr:sp>
  </cdr:relSizeAnchor>
  <cdr:relSizeAnchor xmlns:cdr="http://schemas.openxmlformats.org/drawingml/2006/chartDrawing">
    <cdr:from>
      <cdr:x>0.60704</cdr:x>
      <cdr:y>0.05959</cdr:y>
    </cdr:from>
    <cdr:to>
      <cdr:x>0.77392</cdr:x>
      <cdr:y>0.40776</cdr:y>
    </cdr:to>
    <cdr:sp macro="" textlink="">
      <cdr:nvSpPr>
        <cdr:cNvPr id="7" name="TextBox 6"/>
        <cdr:cNvSpPr txBox="1"/>
      </cdr:nvSpPr>
      <cdr:spPr bwMode="auto">
        <a:xfrm xmlns:a="http://schemas.openxmlformats.org/drawingml/2006/main">
          <a:off x="5277057" y="267624"/>
          <a:ext cx="1450713" cy="156364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r>
            <a:rPr lang="en-US" sz="1400" i="0" dirty="0" smtClean="0">
              <a:solidFill>
                <a:schemeClr val="tx1"/>
              </a:solidFill>
              <a:latin typeface="+mn-lt"/>
              <a:ea typeface="Times New Roman" charset="0"/>
              <a:cs typeface="Times New Roman" charset="0"/>
            </a:rPr>
            <a:t>billion cubic</a:t>
          </a:r>
          <a:r>
            <a:rPr lang="en-US" sz="1400" i="0" baseline="0" dirty="0" smtClean="0">
              <a:solidFill>
                <a:schemeClr val="tx1"/>
              </a:solidFill>
              <a:latin typeface="+mn-lt"/>
              <a:ea typeface="Times New Roman" charset="0"/>
              <a:cs typeface="Times New Roman" charset="0"/>
            </a:rPr>
            <a:t> feet per day</a:t>
          </a:r>
          <a:endParaRPr lang="en-US" sz="140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0.2272</cdr:x>
      <cdr:y>0.09326</cdr:y>
    </cdr:from>
    <cdr:to>
      <cdr:x>0.44008</cdr:x>
      <cdr:y>0.22673</cdr:y>
    </cdr:to>
    <cdr:sp macro="" textlink="">
      <cdr:nvSpPr>
        <cdr:cNvPr id="8" name="TextBox 1"/>
        <cdr:cNvSpPr txBox="1"/>
      </cdr:nvSpPr>
      <cdr:spPr bwMode="auto">
        <a:xfrm xmlns:a="http://schemas.openxmlformats.org/drawingml/2006/main">
          <a:off x="1975072" y="418848"/>
          <a:ext cx="1850598" cy="59941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bg2"/>
              </a:solidFill>
              <a:latin typeface="+mn-lt"/>
              <a:ea typeface="Times New Roman" charset="0"/>
              <a:cs typeface="Times New Roman" charset="0"/>
            </a:rPr>
            <a:t>         </a:t>
          </a:r>
          <a:r>
            <a:rPr lang="en-US" sz="1400" b="1" i="0" dirty="0" smtClean="0">
              <a:solidFill>
                <a:schemeClr val="bg2"/>
              </a:solidFill>
              <a:latin typeface="+mn-lt"/>
              <a:ea typeface="Times New Roman" charset="0"/>
              <a:cs typeface="Times New Roman" charset="0"/>
            </a:rPr>
            <a:t>2017</a:t>
          </a:r>
          <a:endParaRPr lang="en-US" sz="1400" b="0" i="0" dirty="0" smtClean="0">
            <a:solidFill>
              <a:schemeClr val="bg2"/>
            </a:solidFill>
            <a:latin typeface="+mn-lt"/>
            <a:ea typeface="Times New Roman" charset="0"/>
            <a:cs typeface="Times New Roman" charset="0"/>
          </a:endParaRPr>
        </a:p>
        <a:p xmlns:a="http://schemas.openxmlformats.org/drawingml/2006/main">
          <a:pPr eaLnBrk="0" hangingPunct="0"/>
          <a:r>
            <a:rPr lang="en-US" sz="1400" b="0" i="0" dirty="0" smtClean="0">
              <a:solidFill>
                <a:schemeClr val="bg2"/>
              </a:solidFill>
              <a:latin typeface="+mn-lt"/>
              <a:ea typeface="Times New Roman" charset="0"/>
              <a:cs typeface="Times New Roman" charset="0"/>
            </a:rPr>
            <a:t>history</a:t>
          </a:r>
          <a:r>
            <a:rPr lang="en-US" sz="1400" b="0" i="0" baseline="0" dirty="0" smtClean="0">
              <a:solidFill>
                <a:schemeClr val="bg2"/>
              </a:solidFill>
              <a:latin typeface="+mn-lt"/>
              <a:ea typeface="Times New Roman" charset="0"/>
              <a:cs typeface="Times New Roman" charset="0"/>
            </a:rPr>
            <a:t>     projections</a:t>
          </a:r>
          <a:endParaRPr lang="en-US" sz="1400" b="0" i="0" dirty="0" smtClean="0">
            <a:solidFill>
              <a:schemeClr val="bg2"/>
            </a:solidFill>
            <a:latin typeface="+mn-lt"/>
            <a:ea typeface="Times New Roman" charset="0"/>
            <a:cs typeface="Times New Roman" charset="0"/>
          </a:endParaRPr>
        </a:p>
      </cdr:txBody>
    </cdr:sp>
  </cdr:relSizeAnchor>
</c:userShapes>
</file>

<file path=ppt/drawings/drawing46.xml><?xml version="1.0" encoding="utf-8"?>
<c:userShapes xmlns:c="http://schemas.openxmlformats.org/drawingml/2006/chart">
  <cdr:relSizeAnchor xmlns:cdr="http://schemas.openxmlformats.org/drawingml/2006/chartDrawing">
    <cdr:from>
      <cdr:x>0.17106</cdr:x>
      <cdr:y>0.16991</cdr:y>
    </cdr:from>
    <cdr:to>
      <cdr:x>0.62274</cdr:x>
      <cdr:y>0.30813</cdr:y>
    </cdr:to>
    <cdr:grpSp>
      <cdr:nvGrpSpPr>
        <cdr:cNvPr id="5" name="Group 4"/>
        <cdr:cNvGrpSpPr/>
      </cdr:nvGrpSpPr>
      <cdr:grpSpPr>
        <a:xfrm xmlns:a="http://schemas.openxmlformats.org/drawingml/2006/main">
          <a:off x="509714" y="763072"/>
          <a:ext cx="1345887" cy="620752"/>
          <a:chOff x="231121" y="-40462"/>
          <a:chExt cx="1168384" cy="364813"/>
        </a:xfrm>
      </cdr:grpSpPr>
      <cdr:sp macro="" textlink="">
        <cdr:nvSpPr>
          <cdr:cNvPr id="7" name="TextBox 1"/>
          <cdr:cNvSpPr txBox="1"/>
        </cdr:nvSpPr>
        <cdr:spPr bwMode="auto">
          <a:xfrm xmlns:a="http://schemas.openxmlformats.org/drawingml/2006/main">
            <a:off x="231121" y="-40462"/>
            <a:ext cx="1168384" cy="36481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0" hangingPunct="0"/>
            <a:r>
              <a:rPr lang="en-US" sz="1400" b="1" i="0" dirty="0" smtClean="0">
                <a:solidFill>
                  <a:schemeClr val="tx1"/>
                </a:solidFill>
                <a:latin typeface="+mn-lt"/>
                <a:ea typeface="Times New Roman" charset="0"/>
                <a:cs typeface="Times New Roman" charset="0"/>
              </a:rPr>
              <a:t>2017</a:t>
            </a:r>
          </a:p>
          <a:p xmlns:a="http://schemas.openxmlformats.org/drawingml/2006/main">
            <a:pPr algn="l" eaLnBrk="0" hangingPunct="0"/>
            <a:r>
              <a:rPr lang="en-US" sz="1400" b="1" dirty="0">
                <a:solidFill>
                  <a:schemeClr val="tx1"/>
                </a:solidFill>
                <a:ea typeface="Times New Roman" charset="0"/>
                <a:cs typeface="Times New Roman" charset="0"/>
              </a:rPr>
              <a:t> </a:t>
            </a:r>
            <a:r>
              <a:rPr lang="en-US" sz="1400" b="1" dirty="0" smtClean="0">
                <a:solidFill>
                  <a:schemeClr val="tx1"/>
                </a:solidFill>
                <a:ea typeface="Times New Roman" charset="0"/>
                <a:cs typeface="Times New Roman" charset="0"/>
              </a:rPr>
              <a:t>      </a:t>
            </a:r>
            <a:r>
              <a:rPr lang="en-US" sz="1400" b="0" i="0" baseline="0" dirty="0" smtClean="0">
                <a:solidFill>
                  <a:schemeClr val="tx1"/>
                </a:solidFill>
                <a:latin typeface="+mn-lt"/>
                <a:ea typeface="Times New Roman" charset="0"/>
                <a:cs typeface="Times New Roman" charset="0"/>
              </a:rPr>
              <a:t>projections</a:t>
            </a:r>
            <a:endParaRPr lang="en-US" sz="1400" b="0" i="0" dirty="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cdr:x>
      <cdr:y>0</cdr:y>
    </cdr:from>
    <cdr:to>
      <cdr:x>1</cdr:x>
      <cdr:y>0.14611</cdr:y>
    </cdr:to>
    <cdr:sp macro="" textlink="">
      <cdr:nvSpPr>
        <cdr:cNvPr id="4" name="TextBox 1"/>
        <cdr:cNvSpPr txBox="1"/>
      </cdr:nvSpPr>
      <cdr:spPr bwMode="auto">
        <a:xfrm xmlns:a="http://schemas.openxmlformats.org/drawingml/2006/main">
          <a:off x="0" y="0"/>
          <a:ext cx="3087601" cy="65616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i="0" baseline="0" dirty="0" smtClean="0">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baseline="0" dirty="0" smtClean="0">
              <a:effectLst/>
            </a:rPr>
            <a:t>    </a:t>
          </a:r>
          <a:endParaRPr lang="en-US" sz="1400" b="1" dirty="0">
            <a:effectLst/>
          </a:endParaRPr>
        </a:p>
      </cdr:txBody>
    </cdr:sp>
  </cdr:relSizeAnchor>
  <cdr:relSizeAnchor xmlns:cdr="http://schemas.openxmlformats.org/drawingml/2006/chartDrawing">
    <cdr:from>
      <cdr:x>0.07791</cdr:x>
      <cdr:y>0.21644</cdr:y>
    </cdr:from>
    <cdr:to>
      <cdr:x>0.24007</cdr:x>
      <cdr:y>0.93866</cdr:y>
    </cdr:to>
    <cdr:sp macro="" textlink="">
      <cdr:nvSpPr>
        <cdr:cNvPr id="2" name="Rectangle 1"/>
        <cdr:cNvSpPr/>
      </cdr:nvSpPr>
      <cdr:spPr>
        <a:xfrm xmlns:a="http://schemas.openxmlformats.org/drawingml/2006/main">
          <a:off x="240542" y="972044"/>
          <a:ext cx="500689" cy="3243532"/>
        </a:xfrm>
        <a:prstGeom xmlns:a="http://schemas.openxmlformats.org/drawingml/2006/main" prst="rect">
          <a:avLst/>
        </a:prstGeom>
        <a:solidFill xmlns:a="http://schemas.openxmlformats.org/drawingml/2006/main">
          <a:schemeClr val="bg1"/>
        </a:solidFill>
        <a:ln xmlns:a="http://schemas.openxmlformats.org/drawingml/2006/main">
          <a:solidFill>
            <a:schemeClr val="bg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dr:relSizeAnchor xmlns:cdr="http://schemas.openxmlformats.org/drawingml/2006/chartDrawing">
    <cdr:from>
      <cdr:x>0.04929</cdr:x>
      <cdr:y>0.94443</cdr:y>
    </cdr:from>
    <cdr:to>
      <cdr:x>0.21145</cdr:x>
      <cdr:y>1</cdr:y>
    </cdr:to>
    <cdr:sp macro="" textlink="">
      <cdr:nvSpPr>
        <cdr:cNvPr id="3" name="Rectangle 2"/>
        <cdr:cNvSpPr/>
      </cdr:nvSpPr>
      <cdr:spPr>
        <a:xfrm xmlns:a="http://schemas.openxmlformats.org/drawingml/2006/main">
          <a:off x="133723" y="4241455"/>
          <a:ext cx="439947" cy="249583"/>
        </a:xfrm>
        <a:prstGeom xmlns:a="http://schemas.openxmlformats.org/drawingml/2006/main" prst="rect">
          <a:avLst/>
        </a:prstGeom>
        <a:solidFill xmlns:a="http://schemas.openxmlformats.org/drawingml/2006/main">
          <a:schemeClr val="bg1"/>
        </a:solidFill>
        <a:ln xmlns:a="http://schemas.openxmlformats.org/drawingml/2006/main">
          <a:solidFill>
            <a:schemeClr val="bg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dr:relSizeAnchor xmlns:cdr="http://schemas.openxmlformats.org/drawingml/2006/chartDrawing">
    <cdr:from>
      <cdr:x>0.47754</cdr:x>
      <cdr:y>0.1922</cdr:y>
    </cdr:from>
    <cdr:to>
      <cdr:x>0.77369</cdr:x>
      <cdr:y>0.39581</cdr:y>
    </cdr:to>
    <cdr:sp macro="" textlink="">
      <cdr:nvSpPr>
        <cdr:cNvPr id="6" name="TextBox 5"/>
        <cdr:cNvSpPr txBox="1"/>
      </cdr:nvSpPr>
      <cdr:spPr>
        <a:xfrm xmlns:a="http://schemas.openxmlformats.org/drawingml/2006/main">
          <a:off x="1474461" y="86319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0.72647</cdr:x>
      <cdr:y>0.80018</cdr:y>
    </cdr:from>
    <cdr:to>
      <cdr:x>0.95059</cdr:x>
      <cdr:y>0.87071</cdr:y>
    </cdr:to>
    <cdr:sp macro="" textlink="">
      <cdr:nvSpPr>
        <cdr:cNvPr id="11" name="TextBox 1"/>
        <cdr:cNvSpPr txBox="1"/>
      </cdr:nvSpPr>
      <cdr:spPr>
        <a:xfrm xmlns:a="http://schemas.openxmlformats.org/drawingml/2006/main">
          <a:off x="2164700" y="3593621"/>
          <a:ext cx="667819" cy="31675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t>24%</a:t>
          </a:r>
          <a:endParaRPr lang="en-US" sz="1400" dirty="0"/>
        </a:p>
      </cdr:txBody>
    </cdr:sp>
  </cdr:relSizeAnchor>
  <cdr:relSizeAnchor xmlns:cdr="http://schemas.openxmlformats.org/drawingml/2006/chartDrawing">
    <cdr:from>
      <cdr:x>0.74487</cdr:x>
      <cdr:y>0.61995</cdr:y>
    </cdr:from>
    <cdr:to>
      <cdr:x>0.96898</cdr:x>
      <cdr:y>0.69047</cdr:y>
    </cdr:to>
    <cdr:sp macro="" textlink="">
      <cdr:nvSpPr>
        <cdr:cNvPr id="12" name="TextBox 1"/>
        <cdr:cNvSpPr txBox="1"/>
      </cdr:nvSpPr>
      <cdr:spPr>
        <a:xfrm xmlns:a="http://schemas.openxmlformats.org/drawingml/2006/main">
          <a:off x="2219504" y="2784231"/>
          <a:ext cx="667789" cy="316708"/>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t>35%</a:t>
          </a:r>
          <a:endParaRPr lang="en-US" sz="1400" dirty="0"/>
        </a:p>
      </cdr:txBody>
    </cdr:sp>
  </cdr:relSizeAnchor>
  <cdr:relSizeAnchor xmlns:cdr="http://schemas.openxmlformats.org/drawingml/2006/chartDrawing">
    <cdr:from>
      <cdr:x>0.73908</cdr:x>
      <cdr:y>0.39966</cdr:y>
    </cdr:from>
    <cdr:to>
      <cdr:x>0.9632</cdr:x>
      <cdr:y>0.47019</cdr:y>
    </cdr:to>
    <cdr:sp macro="" textlink="">
      <cdr:nvSpPr>
        <cdr:cNvPr id="13" name="TextBox 1"/>
        <cdr:cNvSpPr txBox="1"/>
      </cdr:nvSpPr>
      <cdr:spPr>
        <a:xfrm xmlns:a="http://schemas.openxmlformats.org/drawingml/2006/main">
          <a:off x="2202251" y="1794874"/>
          <a:ext cx="667819" cy="31675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t>41%</a:t>
          </a:r>
          <a:endParaRPr lang="en-US" sz="1400" dirty="0"/>
        </a:p>
      </cdr:txBody>
    </cdr:sp>
  </cdr:relSizeAnchor>
  <cdr:relSizeAnchor xmlns:cdr="http://schemas.openxmlformats.org/drawingml/2006/chartDrawing">
    <cdr:from>
      <cdr:x>0</cdr:x>
      <cdr:y>0.05531</cdr:y>
    </cdr:from>
    <cdr:to>
      <cdr:x>1</cdr:x>
      <cdr:y>0.17181</cdr:y>
    </cdr:to>
    <cdr:sp macro="" textlink="">
      <cdr:nvSpPr>
        <cdr:cNvPr id="14" name="Rectangle 13"/>
        <cdr:cNvSpPr/>
      </cdr:nvSpPr>
      <cdr:spPr>
        <a:xfrm xmlns:a="http://schemas.openxmlformats.org/drawingml/2006/main">
          <a:off x="-6197600" y="248404"/>
          <a:ext cx="2743200" cy="523220"/>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lvl="0" eaLnBrk="0" hangingPunct="0">
            <a:defRPr/>
          </a:pPr>
          <a:r>
            <a:rPr lang="en-US" sz="1400" b="1" dirty="0"/>
            <a:t>High Oil and Gas Resource and </a:t>
          </a:r>
          <a:r>
            <a:rPr lang="en-US" sz="1400" b="1" dirty="0" smtClean="0"/>
            <a:t>Technology</a:t>
          </a:r>
          <a:endParaRPr lang="en-US" sz="1400" b="1" dirty="0"/>
        </a:p>
      </cdr:txBody>
    </cdr:sp>
  </cdr:relSizeAnchor>
</c:userShapes>
</file>

<file path=ppt/drawings/drawing47.xml><?xml version="1.0" encoding="utf-8"?>
<c:userShapes xmlns:c="http://schemas.openxmlformats.org/drawingml/2006/chart">
  <cdr:relSizeAnchor xmlns:cdr="http://schemas.openxmlformats.org/drawingml/2006/chartDrawing">
    <cdr:from>
      <cdr:x>0.02226</cdr:x>
      <cdr:y>0.17458</cdr:y>
    </cdr:from>
    <cdr:to>
      <cdr:x>0.59883</cdr:x>
      <cdr:y>0.31346</cdr:y>
    </cdr:to>
    <cdr:grpSp>
      <cdr:nvGrpSpPr>
        <cdr:cNvPr id="2" name="Group 1"/>
        <cdr:cNvGrpSpPr/>
      </cdr:nvGrpSpPr>
      <cdr:grpSpPr>
        <a:xfrm xmlns:a="http://schemas.openxmlformats.org/drawingml/2006/main">
          <a:off x="67285" y="784045"/>
          <a:ext cx="1742784" cy="623716"/>
          <a:chOff x="-122539" y="-171076"/>
          <a:chExt cx="1168384" cy="366540"/>
        </a:xfrm>
      </cdr:grpSpPr>
      <cdr:sp macro="" textlink="">
        <cdr:nvSpPr>
          <cdr:cNvPr id="4" name="TextBox 1"/>
          <cdr:cNvSpPr txBox="1"/>
        </cdr:nvSpPr>
        <cdr:spPr bwMode="auto">
          <a:xfrm xmlns:a="http://schemas.openxmlformats.org/drawingml/2006/main">
            <a:off x="-122539" y="-171076"/>
            <a:ext cx="1168384" cy="36654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0" hangingPunct="0"/>
            <a:r>
              <a:rPr lang="en-US" sz="1400" b="0" i="0" dirty="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r>
              <a:rPr lang="en-US" sz="1400" b="0" i="0" baseline="0" dirty="0" smtClean="0">
                <a:solidFill>
                  <a:schemeClr val="tx1"/>
                </a:solidFill>
                <a:latin typeface="+mn-lt"/>
                <a:ea typeface="Times New Roman" charset="0"/>
                <a:cs typeface="Times New Roman" charset="0"/>
              </a:rPr>
              <a:t>                   </a:t>
            </a:r>
          </a:p>
          <a:p xmlns:a="http://schemas.openxmlformats.org/drawingml/2006/main">
            <a:pPr algn="r" eaLnBrk="0" hangingPunct="0"/>
            <a:r>
              <a:rPr lang="en-US" sz="1400" b="0" i="0" baseline="0" dirty="0" smtClean="0">
                <a:solidFill>
                  <a:schemeClr val="tx1"/>
                </a:solidFill>
                <a:latin typeface="+mn-lt"/>
                <a:ea typeface="Times New Roman" charset="0"/>
                <a:cs typeface="Times New Roman" charset="0"/>
              </a:rPr>
              <a:t>projections</a:t>
            </a:r>
            <a:endParaRPr lang="en-US" sz="1400" b="0" i="0" dirty="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0.011</cdr:x>
      <cdr:y>0.00695</cdr:y>
    </cdr:from>
    <cdr:to>
      <cdr:x>1</cdr:x>
      <cdr:y>0.065</cdr:y>
    </cdr:to>
    <cdr:sp macro="" textlink="">
      <cdr:nvSpPr>
        <cdr:cNvPr id="5" name="TextBox 1"/>
        <cdr:cNvSpPr txBox="1"/>
      </cdr:nvSpPr>
      <cdr:spPr bwMode="auto">
        <a:xfrm xmlns:a="http://schemas.openxmlformats.org/drawingml/2006/main">
          <a:off x="30175" y="31208"/>
          <a:ext cx="2713025" cy="26071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i="0" baseline="0" dirty="0" smtClean="0">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500" b="1" i="0" baseline="0" dirty="0" smtClean="0">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baseline="0" dirty="0" smtClean="0">
              <a:effectLst/>
              <a:latin typeface="+mn-lt"/>
              <a:ea typeface="+mn-ea"/>
              <a:cs typeface="+mn-cs"/>
            </a:rPr>
            <a:t>Low Oil and Gas Resource and Technology</a:t>
          </a:r>
          <a:r>
            <a:rPr lang="en-US" sz="1400" i="0" baseline="0" dirty="0" smtClean="0">
              <a:effectLst/>
              <a:latin typeface="+mn-lt"/>
              <a:ea typeface="+mn-ea"/>
              <a:cs typeface="+mn-cs"/>
            </a:rPr>
            <a:t>	</a:t>
          </a:r>
          <a:endParaRPr lang="en-US" sz="1400" dirty="0">
            <a:effectLst/>
          </a:endParaRPr>
        </a:p>
      </cdr:txBody>
    </cdr:sp>
  </cdr:relSizeAnchor>
  <cdr:relSizeAnchor xmlns:cdr="http://schemas.openxmlformats.org/drawingml/2006/chartDrawing">
    <cdr:from>
      <cdr:x>0.05652</cdr:x>
      <cdr:y>0.2222</cdr:y>
    </cdr:from>
    <cdr:to>
      <cdr:x>0.22948</cdr:x>
      <cdr:y>0.92138</cdr:y>
    </cdr:to>
    <cdr:sp macro="" textlink="">
      <cdr:nvSpPr>
        <cdr:cNvPr id="3" name="Rectangle 2"/>
        <cdr:cNvSpPr/>
      </cdr:nvSpPr>
      <cdr:spPr>
        <a:xfrm xmlns:a="http://schemas.openxmlformats.org/drawingml/2006/main">
          <a:off x="172540" y="997909"/>
          <a:ext cx="527998" cy="3140044"/>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dr:relSizeAnchor xmlns:cdr="http://schemas.openxmlformats.org/drawingml/2006/chartDrawing">
    <cdr:from>
      <cdr:x>0.03122</cdr:x>
      <cdr:y>0.90985</cdr:y>
    </cdr:from>
    <cdr:to>
      <cdr:x>0.19788</cdr:x>
      <cdr:y>0.98363</cdr:y>
    </cdr:to>
    <cdr:sp macro="" textlink="">
      <cdr:nvSpPr>
        <cdr:cNvPr id="6" name="Rectangle 5"/>
        <cdr:cNvSpPr/>
      </cdr:nvSpPr>
      <cdr:spPr>
        <a:xfrm xmlns:a="http://schemas.openxmlformats.org/drawingml/2006/main">
          <a:off x="85636" y="4086180"/>
          <a:ext cx="457200" cy="331349"/>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dr:relSizeAnchor xmlns:cdr="http://schemas.openxmlformats.org/drawingml/2006/chartDrawing">
    <cdr:from>
      <cdr:x>0.7387</cdr:x>
      <cdr:y>0.79829</cdr:y>
    </cdr:from>
    <cdr:to>
      <cdr:x>0.96538</cdr:x>
      <cdr:y>0.86682</cdr:y>
    </cdr:to>
    <cdr:sp macro="" textlink="">
      <cdr:nvSpPr>
        <cdr:cNvPr id="10" name="TextBox 11"/>
        <cdr:cNvSpPr txBox="1"/>
      </cdr:nvSpPr>
      <cdr:spPr>
        <a:xfrm xmlns:a="http://schemas.openxmlformats.org/drawingml/2006/main">
          <a:off x="2232836" y="3585167"/>
          <a:ext cx="685180" cy="30777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dirty="0" smtClean="0"/>
            <a:t>33%</a:t>
          </a:r>
          <a:endParaRPr lang="en-US" sz="1400" dirty="0"/>
        </a:p>
      </cdr:txBody>
    </cdr:sp>
  </cdr:relSizeAnchor>
  <cdr:relSizeAnchor xmlns:cdr="http://schemas.openxmlformats.org/drawingml/2006/chartDrawing">
    <cdr:from>
      <cdr:x>0.7387</cdr:x>
      <cdr:y>0.64497</cdr:y>
    </cdr:from>
    <cdr:to>
      <cdr:x>0.96538</cdr:x>
      <cdr:y>0.7135</cdr:y>
    </cdr:to>
    <cdr:sp macro="" textlink="">
      <cdr:nvSpPr>
        <cdr:cNvPr id="11" name="TextBox 11"/>
        <cdr:cNvSpPr txBox="1"/>
      </cdr:nvSpPr>
      <cdr:spPr>
        <a:xfrm xmlns:a="http://schemas.openxmlformats.org/drawingml/2006/main">
          <a:off x="2232836" y="2896607"/>
          <a:ext cx="685180" cy="30777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dirty="0" smtClean="0"/>
            <a:t>43%</a:t>
          </a:r>
          <a:endParaRPr lang="en-US" sz="1400" dirty="0"/>
        </a:p>
      </cdr:txBody>
    </cdr:sp>
  </cdr:relSizeAnchor>
  <cdr:relSizeAnchor xmlns:cdr="http://schemas.openxmlformats.org/drawingml/2006/chartDrawing">
    <cdr:from>
      <cdr:x>0.73812</cdr:x>
      <cdr:y>0.51083</cdr:y>
    </cdr:from>
    <cdr:to>
      <cdr:x>0.96479</cdr:x>
      <cdr:y>0.57936</cdr:y>
    </cdr:to>
    <cdr:sp macro="" textlink="">
      <cdr:nvSpPr>
        <cdr:cNvPr id="12" name="TextBox 11"/>
        <cdr:cNvSpPr txBox="1"/>
      </cdr:nvSpPr>
      <cdr:spPr>
        <a:xfrm xmlns:a="http://schemas.openxmlformats.org/drawingml/2006/main">
          <a:off x="2231112" y="2294154"/>
          <a:ext cx="685150" cy="30777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dirty="0" smtClean="0"/>
            <a:t>24%</a:t>
          </a:r>
          <a:endParaRPr lang="en-US" sz="1400" dirty="0"/>
        </a:p>
      </cdr:txBody>
    </cdr:sp>
  </cdr:relSizeAnchor>
</c:userShapes>
</file>

<file path=ppt/drawings/drawing48.xml><?xml version="1.0" encoding="utf-8"?>
<c:userShapes xmlns:c="http://schemas.openxmlformats.org/drawingml/2006/chart">
  <cdr:relSizeAnchor xmlns:cdr="http://schemas.openxmlformats.org/drawingml/2006/chartDrawing">
    <cdr:from>
      <cdr:x>0.02804</cdr:x>
      <cdr:y>0</cdr:y>
    </cdr:from>
    <cdr:to>
      <cdr:x>0.83381</cdr:x>
      <cdr:y>0.09756</cdr:y>
    </cdr:to>
    <cdr:sp macro="" textlink="">
      <cdr:nvSpPr>
        <cdr:cNvPr id="2" name="TextBox 1"/>
        <cdr:cNvSpPr txBox="1"/>
      </cdr:nvSpPr>
      <cdr:spPr bwMode="auto">
        <a:xfrm xmlns:a="http://schemas.openxmlformats.org/drawingml/2006/main">
          <a:off x="161056" y="0"/>
          <a:ext cx="4628191" cy="43814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baseline="0" dirty="0" smtClean="0">
              <a:effectLst/>
              <a:latin typeface="+mn-lt"/>
              <a:ea typeface="+mn-ea"/>
              <a:cs typeface="+mn-cs"/>
            </a:rPr>
            <a:t>U.S</a:t>
          </a:r>
          <a:r>
            <a:rPr lang="en-US" sz="1400" b="1" i="0" baseline="0" dirty="0">
              <a:effectLst/>
              <a:latin typeface="+mn-lt"/>
              <a:ea typeface="+mn-ea"/>
              <a:cs typeface="+mn-cs"/>
            </a:rPr>
            <a:t>. natural gas consumption by sector</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i="0" baseline="0" dirty="0" smtClean="0">
              <a:effectLst/>
              <a:latin typeface="+mn-lt"/>
              <a:ea typeface="+mn-ea"/>
              <a:cs typeface="+mn-cs"/>
            </a:rPr>
            <a:t>trillion cubic feet</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baseline="0" dirty="0" smtClean="0">
              <a:effectLst/>
            </a:rPr>
            <a:t>Reference</a:t>
          </a:r>
          <a:endParaRPr lang="en-US" sz="1400" b="1" dirty="0">
            <a:effectLst/>
          </a:endParaRPr>
        </a:p>
      </cdr:txBody>
    </cdr:sp>
  </cdr:relSizeAnchor>
  <cdr:relSizeAnchor xmlns:cdr="http://schemas.openxmlformats.org/drawingml/2006/chartDrawing">
    <cdr:from>
      <cdr:x>0.11132</cdr:x>
      <cdr:y>0.16364</cdr:y>
    </cdr:from>
    <cdr:to>
      <cdr:x>0.43402</cdr:x>
      <cdr:y>0.30252</cdr:y>
    </cdr:to>
    <cdr:sp macro="" textlink="">
      <cdr:nvSpPr>
        <cdr:cNvPr id="3" name="TextBox 1"/>
        <cdr:cNvSpPr txBox="1"/>
      </cdr:nvSpPr>
      <cdr:spPr bwMode="auto">
        <a:xfrm xmlns:a="http://schemas.openxmlformats.org/drawingml/2006/main">
          <a:off x="656536" y="734913"/>
          <a:ext cx="1903206" cy="62371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0" hangingPunct="0"/>
          <a:r>
            <a:rPr lang="en-US" sz="1400" b="0" i="0" dirty="0">
              <a:solidFill>
                <a:schemeClr val="tx1"/>
              </a:solidFill>
              <a:latin typeface="+mn-lt"/>
              <a:ea typeface="Times New Roman" charset="0"/>
              <a:cs typeface="Times New Roman" charset="0"/>
            </a:rPr>
            <a:t>        </a:t>
          </a:r>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r>
            <a:rPr lang="en-US" sz="1400" b="0" i="0" baseline="0" dirty="0" smtClean="0">
              <a:solidFill>
                <a:schemeClr val="tx1"/>
              </a:solidFill>
              <a:latin typeface="+mn-lt"/>
              <a:ea typeface="Times New Roman" charset="0"/>
              <a:cs typeface="Times New Roman" charset="0"/>
            </a:rPr>
            <a:t>                    </a:t>
          </a:r>
        </a:p>
        <a:p xmlns:a="http://schemas.openxmlformats.org/drawingml/2006/main">
          <a:pPr algn="r" eaLnBrk="0" hangingPunct="0"/>
          <a:r>
            <a:rPr lang="en-US" sz="1400" dirty="0" smtClean="0">
              <a:solidFill>
                <a:schemeClr val="tx1"/>
              </a:solidFill>
              <a:ea typeface="Times New Roman" charset="0"/>
              <a:cs typeface="Times New Roman" charset="0"/>
            </a:rPr>
            <a:t>history      </a:t>
          </a:r>
          <a:r>
            <a:rPr lang="en-US" sz="1400" b="0" i="0" baseline="0" dirty="0" smtClean="0">
              <a:solidFill>
                <a:schemeClr val="tx1"/>
              </a:solidFill>
              <a:latin typeface="+mn-lt"/>
              <a:ea typeface="Times New Roman" charset="0"/>
              <a:cs typeface="Times New Roman" charset="0"/>
            </a:rPr>
            <a:t>projections</a:t>
          </a:r>
          <a:endParaRPr lang="en-US" sz="1400" b="0" i="0" dirty="0">
            <a:solidFill>
              <a:schemeClr val="tx1"/>
            </a:solidFill>
            <a:latin typeface="+mn-lt"/>
            <a:ea typeface="Times New Roman" charset="0"/>
            <a:cs typeface="Times New Roman" charset="0"/>
          </a:endParaRPr>
        </a:p>
      </cdr:txBody>
    </cdr:sp>
  </cdr:relSizeAnchor>
  <cdr:relSizeAnchor xmlns:cdr="http://schemas.openxmlformats.org/drawingml/2006/chartDrawing">
    <cdr:from>
      <cdr:x>0.1793</cdr:x>
      <cdr:y>0.67316</cdr:y>
    </cdr:from>
    <cdr:to>
      <cdr:x>0.41362</cdr:x>
      <cdr:y>0.74169</cdr:y>
    </cdr:to>
    <cdr:sp macro="" textlink="">
      <cdr:nvSpPr>
        <cdr:cNvPr id="4" name="TextBox 4"/>
        <cdr:cNvSpPr txBox="1"/>
      </cdr:nvSpPr>
      <cdr:spPr>
        <a:xfrm xmlns:a="http://schemas.openxmlformats.org/drawingml/2006/main">
          <a:off x="1057446" y="3023186"/>
          <a:ext cx="1381987"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dirty="0" smtClean="0"/>
            <a:t>35%</a:t>
          </a:r>
          <a:endParaRPr lang="en-US" sz="1400" dirty="0"/>
        </a:p>
      </cdr:txBody>
    </cdr:sp>
  </cdr:relSizeAnchor>
  <cdr:relSizeAnchor xmlns:cdr="http://schemas.openxmlformats.org/drawingml/2006/chartDrawing">
    <cdr:from>
      <cdr:x>0.17687</cdr:x>
      <cdr:y>0.82607</cdr:y>
    </cdr:from>
    <cdr:to>
      <cdr:x>0.42121</cdr:x>
      <cdr:y>0.8946</cdr:y>
    </cdr:to>
    <cdr:sp macro="" textlink="">
      <cdr:nvSpPr>
        <cdr:cNvPr id="5" name="TextBox 4"/>
        <cdr:cNvSpPr txBox="1"/>
      </cdr:nvSpPr>
      <cdr:spPr>
        <a:xfrm xmlns:a="http://schemas.openxmlformats.org/drawingml/2006/main">
          <a:off x="1043136" y="3709905"/>
          <a:ext cx="1441085"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t>31%</a:t>
          </a:r>
          <a:endParaRPr lang="en-US" sz="1400" dirty="0"/>
        </a:p>
      </cdr:txBody>
    </cdr:sp>
  </cdr:relSizeAnchor>
  <cdr:relSizeAnchor xmlns:cdr="http://schemas.openxmlformats.org/drawingml/2006/chartDrawing">
    <cdr:from>
      <cdr:x>0.47241</cdr:x>
      <cdr:y>0.43147</cdr:y>
    </cdr:from>
    <cdr:to>
      <cdr:x>0.72466</cdr:x>
      <cdr:y>0.5</cdr:y>
    </cdr:to>
    <cdr:sp macro="" textlink="">
      <cdr:nvSpPr>
        <cdr:cNvPr id="6" name="TextBox 11"/>
        <cdr:cNvSpPr txBox="1"/>
      </cdr:nvSpPr>
      <cdr:spPr>
        <a:xfrm xmlns:a="http://schemas.openxmlformats.org/drawingml/2006/main">
          <a:off x="2786146" y="1937742"/>
          <a:ext cx="1487721"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dirty="0" smtClean="0"/>
            <a:t>33%</a:t>
          </a:r>
          <a:endParaRPr lang="en-US" sz="1400" dirty="0"/>
        </a:p>
      </cdr:txBody>
    </cdr:sp>
  </cdr:relSizeAnchor>
  <cdr:relSizeAnchor xmlns:cdr="http://schemas.openxmlformats.org/drawingml/2006/chartDrawing">
    <cdr:from>
      <cdr:x>0.46938</cdr:x>
      <cdr:y>0.62771</cdr:y>
    </cdr:from>
    <cdr:to>
      <cdr:x>0.72164</cdr:x>
      <cdr:y>0.69624</cdr:y>
    </cdr:to>
    <cdr:sp macro="" textlink="">
      <cdr:nvSpPr>
        <cdr:cNvPr id="7" name="TextBox 10"/>
        <cdr:cNvSpPr txBox="1"/>
      </cdr:nvSpPr>
      <cdr:spPr>
        <a:xfrm xmlns:a="http://schemas.openxmlformats.org/drawingml/2006/main">
          <a:off x="2768312" y="2819056"/>
          <a:ext cx="1487721"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dirty="0" smtClean="0"/>
            <a:t>38%</a:t>
          </a:r>
          <a:endParaRPr lang="en-US" sz="1400" dirty="0"/>
        </a:p>
      </cdr:txBody>
    </cdr:sp>
  </cdr:relSizeAnchor>
  <cdr:relSizeAnchor xmlns:cdr="http://schemas.openxmlformats.org/drawingml/2006/chartDrawing">
    <cdr:from>
      <cdr:x>0.47581</cdr:x>
      <cdr:y>0.74264</cdr:y>
    </cdr:from>
    <cdr:to>
      <cdr:x>0.72806</cdr:x>
      <cdr:y>0.81117</cdr:y>
    </cdr:to>
    <cdr:sp macro="" textlink="">
      <cdr:nvSpPr>
        <cdr:cNvPr id="8" name="TextBox 9"/>
        <cdr:cNvSpPr txBox="1"/>
      </cdr:nvSpPr>
      <cdr:spPr>
        <a:xfrm xmlns:a="http://schemas.openxmlformats.org/drawingml/2006/main">
          <a:off x="2806187" y="3335226"/>
          <a:ext cx="1487721"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dirty="0" smtClean="0"/>
            <a:t>29%</a:t>
          </a:r>
          <a:endParaRPr lang="en-US" sz="1400" dirty="0"/>
        </a:p>
      </cdr:txBody>
    </cdr:sp>
  </cdr:relSizeAnchor>
  <cdr:relSizeAnchor xmlns:cdr="http://schemas.openxmlformats.org/drawingml/2006/chartDrawing">
    <cdr:from>
      <cdr:x>0.1793</cdr:x>
      <cdr:y>0.53034</cdr:y>
    </cdr:from>
    <cdr:to>
      <cdr:x>0.41362</cdr:x>
      <cdr:y>0.59887</cdr:y>
    </cdr:to>
    <cdr:sp macro="" textlink="">
      <cdr:nvSpPr>
        <cdr:cNvPr id="9" name="TextBox 4"/>
        <cdr:cNvSpPr txBox="1"/>
      </cdr:nvSpPr>
      <cdr:spPr>
        <a:xfrm xmlns:a="http://schemas.openxmlformats.org/drawingml/2006/main">
          <a:off x="1057446" y="2381776"/>
          <a:ext cx="1381987"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t>34%</a:t>
          </a:r>
          <a:endParaRPr lang="en-US" sz="1400" dirty="0"/>
        </a:p>
      </cdr:txBody>
    </cdr:sp>
  </cdr:relSizeAnchor>
</c:userShapes>
</file>

<file path=ppt/drawings/drawing49.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Natural gas trade</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trillion cubic feet</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0.23447</cdr:x>
      <cdr:y>0.10931</cdr:y>
    </cdr:from>
    <cdr:to>
      <cdr:x>0.44744</cdr:x>
      <cdr:y>0.15619</cdr:y>
    </cdr:to>
    <cdr:grpSp>
      <cdr:nvGrpSpPr>
        <cdr:cNvPr id="4" name="Group 3"/>
        <cdr:cNvGrpSpPr/>
      </cdr:nvGrpSpPr>
      <cdr:grpSpPr>
        <a:xfrm xmlns:a="http://schemas.openxmlformats.org/drawingml/2006/main">
          <a:off x="2038283" y="490915"/>
          <a:ext cx="1851380" cy="210540"/>
          <a:chOff x="1578790" y="30253"/>
          <a:chExt cx="1168384" cy="267838"/>
        </a:xfrm>
      </cdr:grpSpPr>
      <cdr:sp macro="" textlink="">
        <cdr:nvSpPr>
          <cdr:cNvPr id="6" name="TextBox 1"/>
          <cdr:cNvSpPr txBox="1"/>
        </cdr:nvSpPr>
        <cdr:spPr bwMode="auto">
          <a:xfrm xmlns:a="http://schemas.openxmlformats.org/drawingml/2006/main">
            <a:off x="1578790" y="30253"/>
            <a:ext cx="1168384" cy="26783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0.87849</cdr:x>
      <cdr:y>0.16687</cdr:y>
    </cdr:from>
    <cdr:to>
      <cdr:x>1</cdr:x>
      <cdr:y>0.76321</cdr:y>
    </cdr:to>
    <cdr:sp macro="" textlink="">
      <cdr:nvSpPr>
        <cdr:cNvPr id="7" name="TextBox 1"/>
        <cdr:cNvSpPr txBox="1"/>
      </cdr:nvSpPr>
      <cdr:spPr bwMode="auto">
        <a:xfrm xmlns:a="http://schemas.openxmlformats.org/drawingml/2006/main">
          <a:off x="7636815" y="749408"/>
          <a:ext cx="1056335" cy="267818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baseline="0" dirty="0" smtClean="0">
              <a:solidFill>
                <a:schemeClr val="tx2"/>
              </a:solidFill>
              <a:latin typeface="+mn-lt"/>
              <a:ea typeface="Times New Roman" charset="0"/>
              <a:cs typeface="Times New Roman" charset="0"/>
            </a:rPr>
            <a:t>liquefied natural gas (LNG) </a:t>
          </a:r>
        </a:p>
        <a:p xmlns:a="http://schemas.openxmlformats.org/drawingml/2006/main">
          <a:pPr eaLnBrk="0" hangingPunct="0"/>
          <a:endParaRPr lang="en-US" sz="1400" b="0" i="0" baseline="0" dirty="0" smtClean="0">
            <a:solidFill>
              <a:schemeClr val="accent2"/>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2"/>
              </a:solidFill>
              <a:latin typeface="+mn-lt"/>
              <a:ea typeface="Times New Roman" charset="0"/>
              <a:cs typeface="Times New Roman" charset="0"/>
            </a:rPr>
            <a:t>Mexico (pipeline)</a:t>
          </a:r>
        </a:p>
        <a:p xmlns:a="http://schemas.openxmlformats.org/drawingml/2006/main">
          <a:pPr eaLnBrk="0" hangingPunct="0"/>
          <a:endParaRPr lang="en-US" sz="1400" b="0" i="0" baseline="0" dirty="0" smtClean="0">
            <a:solidFill>
              <a:schemeClr val="accent5"/>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5"/>
              </a:solidFill>
              <a:latin typeface="+mn-lt"/>
              <a:ea typeface="Times New Roman" charset="0"/>
              <a:cs typeface="Times New Roman" charset="0"/>
            </a:rPr>
            <a:t>Canada</a:t>
          </a:r>
        </a:p>
        <a:p xmlns:a="http://schemas.openxmlformats.org/drawingml/2006/main">
          <a:pPr eaLnBrk="0" hangingPunct="0"/>
          <a:r>
            <a:rPr lang="en-US" sz="1400" dirty="0" smtClean="0">
              <a:solidFill>
                <a:schemeClr val="accent5"/>
              </a:solidFill>
              <a:ea typeface="Times New Roman" charset="0"/>
              <a:cs typeface="Times New Roman" charset="0"/>
            </a:rPr>
            <a:t>(pipeline)</a:t>
          </a:r>
          <a:endParaRPr lang="en-US" sz="1400" b="0" i="0" baseline="0" dirty="0" smtClean="0">
            <a:solidFill>
              <a:schemeClr val="accent5"/>
            </a:solidFill>
            <a:latin typeface="+mn-lt"/>
            <a:ea typeface="Times New Roman" charset="0"/>
            <a:cs typeface="Times New Roman" charset="0"/>
          </a:endParaRPr>
        </a:p>
        <a:p xmlns:a="http://schemas.openxmlformats.org/drawingml/2006/main">
          <a:pPr eaLnBrk="0" hangingPunct="0"/>
          <a:endParaRPr lang="en-US" sz="1400" b="0" i="0" u="sng" baseline="0" dirty="0" smtClean="0">
            <a:solidFill>
              <a:schemeClr val="bg2"/>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5">
                  <a:lumMod val="60000"/>
                  <a:lumOff val="40000"/>
                </a:schemeClr>
              </a:solidFill>
              <a:latin typeface="+mn-lt"/>
              <a:ea typeface="Times New Roman" charset="0"/>
              <a:cs typeface="Times New Roman" charset="0"/>
            </a:rPr>
            <a:t>Canada</a:t>
          </a:r>
        </a:p>
        <a:p xmlns:a="http://schemas.openxmlformats.org/drawingml/2006/main">
          <a:pPr eaLnBrk="0" hangingPunct="0"/>
          <a:r>
            <a:rPr lang="en-US" sz="1400" dirty="0" smtClean="0">
              <a:solidFill>
                <a:schemeClr val="accent5">
                  <a:lumMod val="60000"/>
                  <a:lumOff val="40000"/>
                </a:schemeClr>
              </a:solidFill>
              <a:ea typeface="Times New Roman" charset="0"/>
              <a:cs typeface="Times New Roman" charset="0"/>
            </a:rPr>
            <a:t>(pipeline)</a:t>
          </a:r>
          <a:endParaRPr lang="en-US" sz="1400" b="0" i="0" baseline="0" dirty="0" smtClean="0">
            <a:solidFill>
              <a:schemeClr val="accent1">
                <a:lumMod val="60000"/>
                <a:lumOff val="40000"/>
              </a:schemeClr>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1">
                  <a:lumMod val="60000"/>
                  <a:lumOff val="40000"/>
                </a:schemeClr>
              </a:solidFill>
              <a:latin typeface="+mn-lt"/>
              <a:ea typeface="Times New Roman" charset="0"/>
              <a:cs typeface="Times New Roman" charset="0"/>
            </a:rPr>
            <a:t>LNG</a:t>
          </a:r>
          <a:endParaRPr lang="en-US" sz="1400" b="0" i="0" dirty="0" smtClean="0">
            <a:solidFill>
              <a:schemeClr val="accent1">
                <a:lumMod val="60000"/>
                <a:lumOff val="40000"/>
              </a:schemeClr>
            </a:solidFill>
            <a:latin typeface="+mn-lt"/>
            <a:ea typeface="Times New Roman" charset="0"/>
            <a:cs typeface="Times New Roman" charset="0"/>
          </a:endParaRPr>
        </a:p>
      </cdr:txBody>
    </cdr:sp>
  </cdr:relSizeAnchor>
  <cdr:relSizeAnchor xmlns:cdr="http://schemas.openxmlformats.org/drawingml/2006/chartDrawing">
    <cdr:from>
      <cdr:x>0.51807</cdr:x>
      <cdr:y>0.04089</cdr:y>
    </cdr:from>
    <cdr:to>
      <cdr:x>0.86095</cdr:x>
      <cdr:y>0.11034</cdr:y>
    </cdr:to>
    <cdr:sp macro="" textlink="">
      <cdr:nvSpPr>
        <cdr:cNvPr id="3" name="TextBox 2"/>
        <cdr:cNvSpPr txBox="1"/>
      </cdr:nvSpPr>
      <cdr:spPr bwMode="auto">
        <a:xfrm xmlns:a="http://schemas.openxmlformats.org/drawingml/2006/main">
          <a:off x="4503675" y="183639"/>
          <a:ext cx="2980707" cy="31190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algn="r" eaLnBrk="0" hangingPunct="0"/>
          <a:r>
            <a:rPr lang="en-US" sz="1400" i="0" dirty="0" smtClean="0">
              <a:solidFill>
                <a:schemeClr val="tx1"/>
              </a:solidFill>
              <a:latin typeface="+mn-lt"/>
              <a:ea typeface="Times New Roman" charset="0"/>
              <a:cs typeface="Rod" panose="02030509050101010101" pitchFamily="49" charset="-79"/>
            </a:rPr>
            <a:t>billion cubic feet per day</a:t>
          </a:r>
        </a:p>
      </cdr:txBody>
    </cdr:sp>
  </cdr:relSizeAnchor>
  <cdr:relSizeAnchor xmlns:cdr="http://schemas.openxmlformats.org/drawingml/2006/chartDrawing">
    <cdr:from>
      <cdr:x>0.70939</cdr:x>
      <cdr:y>0.60285</cdr:y>
    </cdr:from>
    <cdr:to>
      <cdr:x>0.81458</cdr:x>
      <cdr:y>0.80645</cdr:y>
    </cdr:to>
    <cdr:sp macro="" textlink="">
      <cdr:nvSpPr>
        <cdr:cNvPr id="5" name="TextBox 4"/>
        <cdr:cNvSpPr txBox="1"/>
      </cdr:nvSpPr>
      <cdr:spPr>
        <a:xfrm xmlns:a="http://schemas.openxmlformats.org/drawingml/2006/main">
          <a:off x="6166847" y="270740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200" b="1" dirty="0" smtClean="0">
              <a:solidFill>
                <a:schemeClr val="bg1"/>
              </a:solidFill>
            </a:rPr>
            <a:t>exports</a:t>
          </a:r>
        </a:p>
        <a:p xmlns:a="http://schemas.openxmlformats.org/drawingml/2006/main">
          <a:r>
            <a:rPr lang="en-US" sz="1200" b="1" dirty="0" smtClean="0"/>
            <a:t>imports</a:t>
          </a:r>
          <a:endParaRPr lang="en-US" sz="1200" b="1" dirty="0"/>
        </a:p>
      </cdr:txBody>
    </cdr:sp>
  </cdr:relSizeAnchor>
</c:userShapes>
</file>

<file path=ppt/drawings/drawing5.xml><?xml version="1.0" encoding="utf-8"?>
<c:userShapes xmlns:c="http://schemas.openxmlformats.org/drawingml/2006/chart">
  <cdr:relSizeAnchor xmlns:cdr="http://schemas.openxmlformats.org/drawingml/2006/chartDrawing">
    <cdr:from>
      <cdr:x>0.59906</cdr:x>
      <cdr:y>0.34592</cdr:y>
    </cdr:from>
    <cdr:to>
      <cdr:x>0.91667</cdr:x>
      <cdr:y>0.91223</cdr:y>
    </cdr:to>
    <cdr:sp macro="" textlink="">
      <cdr:nvSpPr>
        <cdr:cNvPr id="3" name="TextBox 1"/>
        <cdr:cNvSpPr txBox="1"/>
      </cdr:nvSpPr>
      <cdr:spPr bwMode="auto">
        <a:xfrm xmlns:a="http://schemas.openxmlformats.org/drawingml/2006/main">
          <a:off x="2198554" y="1545281"/>
          <a:ext cx="1165640" cy="252983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eaLnBrk="0" hangingPunct="0"/>
          <a:endParaRPr lang="en-US" sz="300" b="0" i="0" dirty="0" smtClean="0">
            <a:solidFill>
              <a:schemeClr val="tx2"/>
            </a:solidFill>
            <a:latin typeface="+mn-lt"/>
            <a:ea typeface="Times New Roman" charset="0"/>
            <a:cs typeface="Times New Roman" charset="0"/>
          </a:endParaRPr>
        </a:p>
        <a:p xmlns:a="http://schemas.openxmlformats.org/drawingml/2006/main">
          <a:pPr algn="r" eaLnBrk="0" hangingPunct="0"/>
          <a:endParaRPr lang="en-US" sz="400" b="0" i="0" dirty="0" smtClean="0">
            <a:solidFill>
              <a:schemeClr val="accent1"/>
            </a:solidFill>
            <a:latin typeface="+mn-lt"/>
            <a:ea typeface="Times New Roman" charset="0"/>
            <a:cs typeface="Times New Roman" charset="0"/>
          </a:endParaRPr>
        </a:p>
        <a:p xmlns:a="http://schemas.openxmlformats.org/drawingml/2006/main">
          <a:pPr algn="r" eaLnBrk="0" hangingPunct="0"/>
          <a:r>
            <a:rPr lang="en-US" sz="1400" b="0" i="0" dirty="0" smtClean="0">
              <a:solidFill>
                <a:schemeClr val="accent2"/>
              </a:solidFill>
              <a:latin typeface="+mn-lt"/>
              <a:ea typeface="Times New Roman" charset="0"/>
              <a:cs typeface="Times New Roman" charset="0"/>
            </a:rPr>
            <a:t>  electric power</a:t>
          </a:r>
        </a:p>
        <a:p xmlns:a="http://schemas.openxmlformats.org/drawingml/2006/main">
          <a:pPr marL="0" marR="0" lvl="0" indent="0" algn="r"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003953"/>
              </a:solidFill>
              <a:effectLst/>
              <a:uLnTx/>
              <a:uFillTx/>
              <a:latin typeface="+mn-lt"/>
              <a:ea typeface="Times New Roman" charset="0"/>
              <a:cs typeface="Times New Roman" charset="0"/>
            </a:rPr>
            <a:t>transportation</a:t>
          </a:r>
        </a:p>
        <a:p xmlns:a="http://schemas.openxmlformats.org/drawingml/2006/main">
          <a:pPr algn="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accent3"/>
            </a:solidFill>
            <a:latin typeface="+mn-lt"/>
            <a:ea typeface="Times New Roman" charset="0"/>
            <a:cs typeface="Times New Roman" charset="0"/>
          </a:endParaRPr>
        </a:p>
        <a:p xmlns:a="http://schemas.openxmlformats.org/drawingml/2006/main">
          <a:pPr algn="r" eaLnBrk="0" hangingPunct="0"/>
          <a:r>
            <a:rPr lang="en-US" sz="1400" b="0" i="0" dirty="0" smtClean="0">
              <a:solidFill>
                <a:schemeClr val="accent3"/>
              </a:solidFill>
              <a:latin typeface="+mn-lt"/>
              <a:ea typeface="Times New Roman" charset="0"/>
              <a:cs typeface="Times New Roman" charset="0"/>
            </a:rPr>
            <a:t>industrial</a:t>
          </a:r>
        </a:p>
        <a:p xmlns:a="http://schemas.openxmlformats.org/drawingml/2006/main">
          <a:pPr algn="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algn="r" eaLnBrk="0" hangingPunct="0"/>
          <a:endParaRPr lang="en-US" sz="1050" b="0" dirty="0">
            <a:solidFill>
              <a:schemeClr val="accent5">
                <a:lumMod val="75000"/>
              </a:schemeClr>
            </a:solidFill>
            <a:ea typeface="Times New Roman" charset="0"/>
            <a:cs typeface="Times New Roman" charset="0"/>
          </a:endParaRPr>
        </a:p>
        <a:p xmlns:a="http://schemas.openxmlformats.org/drawingml/2006/main">
          <a:pPr algn="r" eaLnBrk="0" hangingPunct="0"/>
          <a:endParaRPr lang="en-US" sz="1200" b="0" i="0" dirty="0" smtClean="0">
            <a:solidFill>
              <a:schemeClr val="accent5">
                <a:lumMod val="75000"/>
              </a:schemeClr>
            </a:solidFill>
            <a:latin typeface="+mn-lt"/>
            <a:ea typeface="Times New Roman" charset="0"/>
            <a:cs typeface="Times New Roman" charset="0"/>
          </a:endParaRPr>
        </a:p>
        <a:p xmlns:a="http://schemas.openxmlformats.org/drawingml/2006/main">
          <a:pPr algn="r" eaLnBrk="0" hangingPunct="0"/>
          <a:r>
            <a:rPr lang="en-US" sz="1400" b="0" i="0" dirty="0" smtClean="0">
              <a:solidFill>
                <a:schemeClr val="accent5">
                  <a:lumMod val="75000"/>
                </a:schemeClr>
              </a:solidFill>
              <a:latin typeface="+mn-lt"/>
              <a:ea typeface="Times New Roman" charset="0"/>
              <a:cs typeface="Times New Roman" charset="0"/>
            </a:rPr>
            <a:t>residential</a:t>
          </a:r>
        </a:p>
        <a:p xmlns:a="http://schemas.openxmlformats.org/drawingml/2006/main">
          <a:pPr algn="r" eaLnBrk="0" hangingPunct="0"/>
          <a:endParaRPr lang="en-US" sz="700" b="0" i="0" dirty="0" smtClean="0">
            <a:solidFill>
              <a:schemeClr val="accent5">
                <a:lumMod val="60000"/>
                <a:lumOff val="40000"/>
              </a:schemeClr>
            </a:solidFill>
            <a:latin typeface="+mn-lt"/>
            <a:ea typeface="Times New Roman" charset="0"/>
            <a:cs typeface="Times New Roman" charset="0"/>
          </a:endParaRPr>
        </a:p>
        <a:p xmlns:a="http://schemas.openxmlformats.org/drawingml/2006/main">
          <a:pPr algn="r" eaLnBrk="0" hangingPunct="0"/>
          <a:r>
            <a:rPr lang="en-US" sz="1400" b="0" i="0" dirty="0" smtClean="0">
              <a:solidFill>
                <a:schemeClr val="accent5">
                  <a:lumMod val="40000"/>
                  <a:lumOff val="60000"/>
                </a:schemeClr>
              </a:solidFill>
              <a:latin typeface="+mn-lt"/>
              <a:ea typeface="Times New Roman" charset="0"/>
              <a:cs typeface="Times New Roman" charset="0"/>
            </a:rPr>
            <a:t>commercial</a:t>
          </a:r>
        </a:p>
      </cdr:txBody>
    </cdr:sp>
  </cdr:relSizeAnchor>
  <cdr:relSizeAnchor xmlns:cdr="http://schemas.openxmlformats.org/drawingml/2006/chartDrawing">
    <cdr:from>
      <cdr:x>0</cdr:x>
      <cdr:y>0.01874</cdr:y>
    </cdr:from>
    <cdr:to>
      <cdr:x>1</cdr:x>
      <cdr:y>0.20852</cdr:y>
    </cdr:to>
    <cdr:sp macro="" textlink="">
      <cdr:nvSpPr>
        <cdr:cNvPr id="8" name="TextBox 1"/>
        <cdr:cNvSpPr txBox="1"/>
      </cdr:nvSpPr>
      <cdr:spPr bwMode="auto">
        <a:xfrm xmlns:a="http://schemas.openxmlformats.org/drawingml/2006/main">
          <a:off x="0" y="50378"/>
          <a:ext cx="2736605" cy="510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dirty="0" smtClean="0">
              <a:solidFill>
                <a:sysClr val="windowText" lastClr="000000"/>
              </a:solidFill>
              <a:latin typeface="+mn-lt"/>
              <a:ea typeface="Times New Roman" charset="0"/>
              <a:cs typeface="Times New Roman" charset="0"/>
            </a:rPr>
            <a:t>Energy-related </a:t>
          </a:r>
          <a:r>
            <a:rPr lang="en-US" sz="1400" b="1" i="0" dirty="0">
              <a:solidFill>
                <a:sysClr val="windowText" lastClr="000000"/>
              </a:solidFill>
              <a:latin typeface="+mn-lt"/>
              <a:ea typeface="Times New Roman" charset="0"/>
              <a:cs typeface="Times New Roman" charset="0"/>
            </a:rPr>
            <a:t>carbon dioxide </a:t>
          </a:r>
          <a:r>
            <a:rPr lang="en-US" sz="1400" b="1" i="0" dirty="0" smtClean="0">
              <a:solidFill>
                <a:sysClr val="windowText" lastClr="000000"/>
              </a:solidFill>
              <a:latin typeface="+mn-lt"/>
              <a:ea typeface="Times New Roman" charset="0"/>
              <a:cs typeface="Times New Roman" charset="0"/>
            </a:rPr>
            <a:t>emissions </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dirty="0" smtClean="0">
              <a:solidFill>
                <a:sysClr val="windowText" lastClr="000000"/>
              </a:solidFill>
              <a:latin typeface="+mn-lt"/>
              <a:ea typeface="Times New Roman" charset="0"/>
              <a:cs typeface="Times New Roman" charset="0"/>
            </a:rPr>
            <a:t>by sector (Reference Case)</a:t>
          </a:r>
          <a:r>
            <a:rPr kumimoji="0" lang="en-US" sz="1400" b="0" i="0" u="none" strike="noStrike" kern="0" cap="none" spc="0" normalizeH="0" baseline="0" noProof="0" dirty="0" smtClean="0">
              <a:ln>
                <a:noFill/>
              </a:ln>
              <a:solidFill>
                <a:sysClr val="windowText" lastClr="000000"/>
              </a:solidFill>
              <a:effectLst/>
              <a:uLnTx/>
              <a:uFillTx/>
              <a:latin typeface="+mn-lt"/>
              <a:ea typeface="Times New Roman" charset="0"/>
              <a:cs typeface="Times New Roman" charset="0"/>
            </a:rPr>
            <a:t>  </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latin typeface="+mn-lt"/>
              <a:ea typeface="Times New Roman" charset="0"/>
              <a:cs typeface="Times New Roman" charset="0"/>
            </a:rPr>
            <a:t>billion metric tons of carbon dioxide</a:t>
          </a:r>
          <a:endParaRPr lang="en-US" sz="1400" i="0" dirty="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0.31657</cdr:x>
      <cdr:y>0.16931</cdr:y>
    </cdr:from>
    <cdr:to>
      <cdr:x>0.72422</cdr:x>
      <cdr:y>0.28702</cdr:y>
    </cdr:to>
    <cdr:grpSp>
      <cdr:nvGrpSpPr>
        <cdr:cNvPr id="11" name="Group 10"/>
        <cdr:cNvGrpSpPr/>
      </cdr:nvGrpSpPr>
      <cdr:grpSpPr>
        <a:xfrm xmlns:a="http://schemas.openxmlformats.org/drawingml/2006/main">
          <a:off x="1299607" y="760378"/>
          <a:ext cx="1673515" cy="528640"/>
          <a:chOff x="1416244" y="292012"/>
          <a:chExt cx="2235361" cy="322911"/>
        </a:xfrm>
      </cdr:grpSpPr>
      <cdr:sp macro="" textlink="">
        <cdr:nvSpPr>
          <cdr:cNvPr id="13" name="TextBox 1"/>
          <cdr:cNvSpPr txBox="1"/>
        </cdr:nvSpPr>
        <cdr:spPr bwMode="auto">
          <a:xfrm xmlns:a="http://schemas.openxmlformats.org/drawingml/2006/main">
            <a:off x="1416244" y="292012"/>
            <a:ext cx="2235361" cy="32291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userShapes>
</file>

<file path=ppt/drawings/drawing50.xml><?xml version="1.0" encoding="utf-8"?>
<c:userShapes xmlns:c="http://schemas.openxmlformats.org/drawingml/2006/chart">
  <cdr:relSizeAnchor xmlns:cdr="http://schemas.openxmlformats.org/drawingml/2006/chartDrawing">
    <cdr:from>
      <cdr:x>0</cdr:x>
      <cdr:y>0</cdr:y>
    </cdr:from>
    <cdr:to>
      <cdr:x>0.92708</cdr:x>
      <cdr:y>0.27917</cdr:y>
    </cdr:to>
    <cdr:sp macro="" textlink="">
      <cdr:nvSpPr>
        <cdr:cNvPr id="2" name="TextBox 1"/>
        <cdr:cNvSpPr txBox="1"/>
      </cdr:nvSpPr>
      <cdr:spPr bwMode="auto">
        <a:xfrm xmlns:a="http://schemas.openxmlformats.org/drawingml/2006/main">
          <a:off x="0" y="0"/>
          <a:ext cx="2543166" cy="63817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Liquefied</a:t>
          </a:r>
          <a:r>
            <a:rPr lang="en-US" sz="1400" b="1" i="0" baseline="0" dirty="0" smtClean="0">
              <a:solidFill>
                <a:sysClr val="windowText" lastClr="000000"/>
              </a:solidFill>
              <a:latin typeface="+mn-lt"/>
              <a:ea typeface="Times New Roman" charset="0"/>
              <a:cs typeface="Times New Roman" charset="0"/>
            </a:rPr>
            <a:t> natural gas exports</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trillion cubic feet    billion cubic feet per day</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0.19586</cdr:x>
      <cdr:y>0.15213</cdr:y>
    </cdr:from>
    <cdr:to>
      <cdr:x>0.62178</cdr:x>
      <cdr:y>0.29466</cdr:y>
    </cdr:to>
    <cdr:grpSp>
      <cdr:nvGrpSpPr>
        <cdr:cNvPr id="3" name="Group 2"/>
        <cdr:cNvGrpSpPr/>
      </cdr:nvGrpSpPr>
      <cdr:grpSpPr>
        <a:xfrm xmlns:a="http://schemas.openxmlformats.org/drawingml/2006/main">
          <a:off x="714964" y="683222"/>
          <a:ext cx="1554772" cy="640107"/>
          <a:chOff x="89807" y="-12134"/>
          <a:chExt cx="1168384" cy="368275"/>
        </a:xfrm>
      </cdr:grpSpPr>
      <cdr:sp macro="" textlink="">
        <cdr:nvSpPr>
          <cdr:cNvPr id="5" name="TextBox 1"/>
          <cdr:cNvSpPr txBox="1"/>
        </cdr:nvSpPr>
        <cdr:spPr bwMode="auto">
          <a:xfrm xmlns:a="http://schemas.openxmlformats.org/drawingml/2006/main">
            <a:off x="89807" y="-12134"/>
            <a:ext cx="1168384"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userShapes>
</file>

<file path=ppt/drawings/drawing51.xml><?xml version="1.0" encoding="utf-8"?>
<c:userShapes xmlns:c="http://schemas.openxmlformats.org/drawingml/2006/chart">
  <cdr:relSizeAnchor xmlns:cdr="http://schemas.openxmlformats.org/drawingml/2006/chartDrawing">
    <cdr:from>
      <cdr:x>0.21568</cdr:x>
      <cdr:y>0.14139</cdr:y>
    </cdr:from>
    <cdr:to>
      <cdr:x>0.6416</cdr:x>
      <cdr:y>0.29629</cdr:y>
    </cdr:to>
    <cdr:grpSp>
      <cdr:nvGrpSpPr>
        <cdr:cNvPr id="3" name="Group 2"/>
        <cdr:cNvGrpSpPr/>
      </cdr:nvGrpSpPr>
      <cdr:grpSpPr>
        <a:xfrm xmlns:a="http://schemas.openxmlformats.org/drawingml/2006/main">
          <a:off x="854486" y="634988"/>
          <a:ext cx="1687420" cy="695662"/>
          <a:chOff x="-1938" y="25046"/>
          <a:chExt cx="1168384" cy="400243"/>
        </a:xfrm>
      </cdr:grpSpPr>
      <cdr:sp macro="" textlink="">
        <cdr:nvSpPr>
          <cdr:cNvPr id="5" name="TextBox 1"/>
          <cdr:cNvSpPr txBox="1"/>
        </cdr:nvSpPr>
        <cdr:spPr bwMode="auto">
          <a:xfrm xmlns:a="http://schemas.openxmlformats.org/drawingml/2006/main">
            <a:off x="-1938" y="25046"/>
            <a:ext cx="1168384" cy="40024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cdr:x>
      <cdr:y>0</cdr:y>
    </cdr:from>
    <cdr:to>
      <cdr:x>0.92708</cdr:x>
      <cdr:y>0.11223</cdr:y>
    </cdr:to>
    <cdr:sp macro="" textlink="">
      <cdr:nvSpPr>
        <cdr:cNvPr id="2" name="TextBox 1"/>
        <cdr:cNvSpPr txBox="1"/>
      </cdr:nvSpPr>
      <cdr:spPr bwMode="auto">
        <a:xfrm xmlns:a="http://schemas.openxmlformats.org/drawingml/2006/main">
          <a:off x="0" y="0"/>
          <a:ext cx="5934054" cy="41048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Oil-to-natural gas price ratio</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energy-equivalent terms</a:t>
          </a:r>
        </a:p>
      </cdr:txBody>
    </cdr:sp>
  </cdr:relSizeAnchor>
</c:userShapes>
</file>

<file path=ppt/drawings/drawing52.xml><?xml version="1.0" encoding="utf-8"?>
<c:userShapes xmlns:c="http://schemas.openxmlformats.org/drawingml/2006/chart">
  <cdr:relSizeAnchor xmlns:cdr="http://schemas.openxmlformats.org/drawingml/2006/chartDrawing">
    <cdr:from>
      <cdr:x>0.00521</cdr:x>
      <cdr:y>0</cdr:y>
    </cdr:from>
    <cdr:to>
      <cdr:x>0.96791</cdr:x>
      <cdr:y>0.19097</cdr:y>
    </cdr:to>
    <cdr:sp macro="" textlink="">
      <cdr:nvSpPr>
        <cdr:cNvPr id="2" name="TextBox 1"/>
        <cdr:cNvSpPr txBox="1"/>
      </cdr:nvSpPr>
      <cdr:spPr bwMode="auto">
        <a:xfrm xmlns:a="http://schemas.openxmlformats.org/drawingml/2006/main">
          <a:off x="14304" y="0"/>
          <a:ext cx="2643172" cy="5238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Electricity use by end-use demand sector </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billion kilowatthours</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0.71816</cdr:x>
      <cdr:y>0.30361</cdr:y>
    </cdr:from>
    <cdr:to>
      <cdr:x>0.94277</cdr:x>
      <cdr:y>0.4757</cdr:y>
    </cdr:to>
    <cdr:sp macro="" textlink="">
      <cdr:nvSpPr>
        <cdr:cNvPr id="8" name="TextBox 1"/>
        <cdr:cNvSpPr txBox="1"/>
      </cdr:nvSpPr>
      <cdr:spPr bwMode="auto">
        <a:xfrm xmlns:a="http://schemas.openxmlformats.org/drawingml/2006/main">
          <a:off x="2948244" y="1363524"/>
          <a:ext cx="922081" cy="77286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1"/>
              </a:solidFill>
              <a:latin typeface="+mn-lt"/>
              <a:ea typeface="Times New Roman" charset="0"/>
              <a:cs typeface="Times New Roman" charset="0"/>
            </a:rPr>
            <a:t>direct use</a:t>
          </a:r>
        </a:p>
        <a:p xmlns:a="http://schemas.openxmlformats.org/drawingml/2006/main">
          <a:pPr eaLnBrk="0" hangingPunct="0"/>
          <a:endParaRPr lang="en-US" sz="1400" b="0" i="0" dirty="0" smtClean="0">
            <a:solidFill>
              <a:schemeClr val="bg1">
                <a:lumMod val="65000"/>
              </a:schemeClr>
            </a:solidFill>
            <a:latin typeface="+mn-lt"/>
            <a:ea typeface="Times New Roman" charset="0"/>
            <a:cs typeface="Times New Roman" charset="0"/>
          </a:endParaRPr>
        </a:p>
        <a:p xmlns:a="http://schemas.openxmlformats.org/drawingml/2006/main">
          <a:pPr eaLnBrk="0" hangingPunct="0"/>
          <a:r>
            <a:rPr lang="en-US" sz="1400" b="0" i="0" dirty="0" smtClean="0">
              <a:solidFill>
                <a:schemeClr val="tx2"/>
              </a:solidFill>
              <a:latin typeface="+mn-lt"/>
              <a:ea typeface="Times New Roman" charset="0"/>
              <a:cs typeface="Times New Roman" charset="0"/>
            </a:rPr>
            <a:t>electricity </a:t>
          </a:r>
        </a:p>
        <a:p xmlns:a="http://schemas.openxmlformats.org/drawingml/2006/main">
          <a:pPr eaLnBrk="0" hangingPunct="0"/>
          <a:r>
            <a:rPr lang="en-US" sz="1400" b="0" i="0" dirty="0" smtClean="0">
              <a:solidFill>
                <a:schemeClr val="tx2"/>
              </a:solidFill>
              <a:latin typeface="+mn-lt"/>
              <a:ea typeface="Times New Roman" charset="0"/>
              <a:cs typeface="Times New Roman" charset="0"/>
            </a:rPr>
            <a:t>sales</a:t>
          </a:r>
          <a:endParaRPr lang="en-US" sz="1400" b="0" i="0" dirty="0" smtClean="0">
            <a:solidFill>
              <a:schemeClr val="accent2">
                <a:lumMod val="50000"/>
              </a:schemeClr>
            </a:solidFill>
            <a:latin typeface="+mn-lt"/>
            <a:ea typeface="Times New Roman" charset="0"/>
            <a:cs typeface="Times New Roman" charset="0"/>
          </a:endParaRPr>
        </a:p>
      </cdr:txBody>
    </cdr:sp>
  </cdr:relSizeAnchor>
  <cdr:relSizeAnchor xmlns:cdr="http://schemas.openxmlformats.org/drawingml/2006/chartDrawing">
    <cdr:from>
      <cdr:x>0.09262</cdr:x>
      <cdr:y>0.83482</cdr:y>
    </cdr:from>
    <cdr:to>
      <cdr:x>0.95877</cdr:x>
      <cdr:y>0.99351</cdr:y>
    </cdr:to>
    <cdr:sp macro="" textlink="">
      <cdr:nvSpPr>
        <cdr:cNvPr id="6" name="TextBox 1"/>
        <cdr:cNvSpPr txBox="1"/>
      </cdr:nvSpPr>
      <cdr:spPr bwMode="auto">
        <a:xfrm xmlns:a="http://schemas.openxmlformats.org/drawingml/2006/main">
          <a:off x="510935" y="3193932"/>
          <a:ext cx="4778171" cy="60712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bg2"/>
              </a:solidFill>
              <a:latin typeface="+mn-lt"/>
              <a:ea typeface="Times New Roman" charset="0"/>
              <a:cs typeface="Times New Roman" charset="0"/>
            </a:rPr>
            <a:t>residential                       industrial</a:t>
          </a:r>
        </a:p>
        <a:p xmlns:a="http://schemas.openxmlformats.org/drawingml/2006/main">
          <a:pPr eaLnBrk="0" hangingPunct="0"/>
          <a:r>
            <a:rPr lang="en-US" sz="1400" b="0" i="0" baseline="0" dirty="0" smtClean="0">
              <a:solidFill>
                <a:schemeClr val="bg2"/>
              </a:solidFill>
              <a:latin typeface="+mn-lt"/>
              <a:ea typeface="Times New Roman" charset="0"/>
              <a:cs typeface="Times New Roman" charset="0"/>
            </a:rPr>
            <a:t>                   commercial                transportation</a:t>
          </a:r>
          <a:endParaRPr lang="en-US" sz="1400" b="0" i="0" dirty="0" smtClean="0">
            <a:solidFill>
              <a:schemeClr val="bg2"/>
            </a:solidFill>
            <a:latin typeface="+mn-lt"/>
            <a:ea typeface="Times New Roman" charset="0"/>
            <a:cs typeface="Times New Roman" charset="0"/>
          </a:endParaRPr>
        </a:p>
      </cdr:txBody>
    </cdr:sp>
  </cdr:relSizeAnchor>
</c:userShapes>
</file>

<file path=ppt/drawings/drawing53.xml><?xml version="1.0" encoding="utf-8"?>
<c:userShapes xmlns:c="http://schemas.openxmlformats.org/drawingml/2006/chart">
  <cdr:relSizeAnchor xmlns:cdr="http://schemas.openxmlformats.org/drawingml/2006/chartDrawing">
    <cdr:from>
      <cdr:x>0.00521</cdr:x>
      <cdr:y>0</cdr:y>
    </cdr:from>
    <cdr:to>
      <cdr:x>0.84215</cdr:x>
      <cdr:y>0.16233</cdr:y>
    </cdr:to>
    <cdr:sp macro="" textlink="">
      <cdr:nvSpPr>
        <cdr:cNvPr id="2" name="TextBox 1"/>
        <cdr:cNvSpPr txBox="1"/>
      </cdr:nvSpPr>
      <cdr:spPr bwMode="auto">
        <a:xfrm xmlns:a="http://schemas.openxmlformats.org/drawingml/2006/main">
          <a:off x="14304" y="0"/>
          <a:ext cx="2297890" cy="44529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Electricity use growth rate </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percent growth (three-year rolling average)</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0.23519</cdr:x>
      <cdr:y>0.14583</cdr:y>
    </cdr:from>
    <cdr:to>
      <cdr:x>0.44815</cdr:x>
      <cdr:y>0.25716</cdr:y>
    </cdr:to>
    <cdr:grpSp>
      <cdr:nvGrpSpPr>
        <cdr:cNvPr id="4" name="Group 3"/>
        <cdr:cNvGrpSpPr/>
      </cdr:nvGrpSpPr>
      <cdr:grpSpPr>
        <a:xfrm xmlns:a="http://schemas.openxmlformats.org/drawingml/2006/main">
          <a:off x="965520" y="654928"/>
          <a:ext cx="874259" cy="499987"/>
          <a:chOff x="2092972" y="558083"/>
          <a:chExt cx="1168384" cy="318718"/>
        </a:xfrm>
      </cdr:grpSpPr>
      <cdr:sp macro="" textlink="">
        <cdr:nvSpPr>
          <cdr:cNvPr id="6" name="TextBox 1"/>
          <cdr:cNvSpPr txBox="1"/>
        </cdr:nvSpPr>
        <cdr:spPr bwMode="auto">
          <a:xfrm xmlns:a="http://schemas.openxmlformats.org/drawingml/2006/main">
            <a:off x="2092972" y="558083"/>
            <a:ext cx="1168384" cy="31871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0.76892</cdr:x>
      <cdr:y>0.5</cdr:y>
    </cdr:from>
    <cdr:to>
      <cdr:x>0.96969</cdr:x>
      <cdr:y>0.92221</cdr:y>
    </cdr:to>
    <cdr:sp macro="" textlink="">
      <cdr:nvSpPr>
        <cdr:cNvPr id="3" name="TextBox 2"/>
        <cdr:cNvSpPr txBox="1"/>
      </cdr:nvSpPr>
      <cdr:spPr bwMode="auto">
        <a:xfrm xmlns:a="http://schemas.openxmlformats.org/drawingml/2006/main">
          <a:off x="3156629" y="2245519"/>
          <a:ext cx="824216" cy="189616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eaLnBrk="0" hangingPunct="0"/>
          <a:r>
            <a:rPr lang="en-US" sz="1400" b="0" i="0" dirty="0" smtClean="0">
              <a:solidFill>
                <a:schemeClr val="accent1"/>
              </a:solidFill>
              <a:latin typeface="+mn-lt"/>
              <a:ea typeface="Times New Roman" charset="0"/>
              <a:cs typeface="Times New Roman" charset="0"/>
            </a:rPr>
            <a:t>High Economic Growth</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003953"/>
              </a:solidFill>
              <a:effectLst/>
              <a:uLnTx/>
              <a:uFillTx/>
              <a:latin typeface="+mn-lt"/>
              <a:ea typeface="Times New Roman" charset="0"/>
              <a:cs typeface="Times New Roman" charset="0"/>
            </a:rPr>
            <a:t>Reference </a:t>
          </a:r>
          <a:r>
            <a:rPr kumimoji="0" lang="en-US" sz="1400" b="0" i="0" u="none" strike="noStrike" kern="0" cap="none" spc="0" normalizeH="0" baseline="0" noProof="0" dirty="0" smtClean="0">
              <a:ln>
                <a:noFill/>
              </a:ln>
              <a:solidFill>
                <a:srgbClr val="675005"/>
              </a:solidFill>
              <a:effectLst/>
              <a:uLnTx/>
              <a:uFillTx/>
              <a:latin typeface="+mn-lt"/>
              <a:ea typeface="Times New Roman" charset="0"/>
              <a:cs typeface="Times New Roman" charset="0"/>
            </a:rPr>
            <a:t>Low Economic Growth</a:t>
          </a:r>
        </a:p>
        <a:p xmlns:a="http://schemas.openxmlformats.org/drawingml/2006/main">
          <a:pP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eaLnBrk="0" hangingPunct="0"/>
          <a:endParaRPr lang="en-US" sz="1400" b="0" i="0" dirty="0" smtClean="0">
            <a:solidFill>
              <a:srgbClr val="333333"/>
            </a:solidFill>
            <a:latin typeface="+mn-lt"/>
            <a:ea typeface="Times New Roman" charset="0"/>
            <a:cs typeface="Times New Roman" charset="0"/>
          </a:endParaRPr>
        </a:p>
      </cdr:txBody>
    </cdr:sp>
  </cdr:relSizeAnchor>
</c:userShapes>
</file>

<file path=ppt/drawings/drawing54.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Average</a:t>
          </a:r>
          <a:r>
            <a:rPr lang="en-US" sz="1400" b="1" i="0" baseline="0" dirty="0" smtClean="0">
              <a:solidFill>
                <a:sysClr val="windowText" lastClr="000000"/>
              </a:solidFill>
              <a:latin typeface="+mn-lt"/>
              <a:ea typeface="Times New Roman" charset="0"/>
              <a:cs typeface="Times New Roman" charset="0"/>
            </a:rPr>
            <a:t> electricity price</a:t>
          </a:r>
          <a:endParaRPr lang="en-US" sz="1400" b="1" i="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2017 cents per kilowatthour</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0.03002</cdr:x>
      <cdr:y>0.14795</cdr:y>
    </cdr:from>
    <cdr:to>
      <cdr:x>0.24298</cdr:x>
      <cdr:y>0.2943</cdr:y>
    </cdr:to>
    <cdr:sp macro="" textlink="">
      <cdr:nvSpPr>
        <cdr:cNvPr id="6" name="TextBox 1"/>
        <cdr:cNvSpPr txBox="1"/>
      </cdr:nvSpPr>
      <cdr:spPr bwMode="auto">
        <a:xfrm xmlns:a="http://schemas.openxmlformats.org/drawingml/2006/main">
          <a:off x="123258" y="664470"/>
          <a:ext cx="874260" cy="65726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0.68755</cdr:x>
      <cdr:y>0.04071</cdr:y>
    </cdr:from>
    <cdr:to>
      <cdr:x>1</cdr:x>
      <cdr:y>0.82521</cdr:y>
    </cdr:to>
    <cdr:sp macro="" textlink="">
      <cdr:nvSpPr>
        <cdr:cNvPr id="3" name="TextBox 2"/>
        <cdr:cNvSpPr txBox="1"/>
      </cdr:nvSpPr>
      <cdr:spPr bwMode="auto">
        <a:xfrm xmlns:a="http://schemas.openxmlformats.org/drawingml/2006/main">
          <a:off x="2822582" y="182815"/>
          <a:ext cx="1282693" cy="352321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BD732A"/>
              </a:solidFill>
              <a:effectLst/>
              <a:uLnTx/>
              <a:uFillTx/>
              <a:latin typeface="+mn-lt"/>
              <a:ea typeface="Times New Roman" charset="0"/>
              <a:cs typeface="Times New Roman" charset="0"/>
            </a:rPr>
            <a:t>Low Oil and Gas Resource and Technology</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A33340">
                  <a:lumMod val="60000"/>
                  <a:lumOff val="40000"/>
                </a:srgbClr>
              </a:solidFill>
              <a:effectLst/>
              <a:uLnTx/>
              <a:uFillTx/>
              <a:latin typeface="+mn-lt"/>
              <a:ea typeface="Times New Roman" charset="0"/>
              <a:cs typeface="Times New Roman" charset="0"/>
            </a:rPr>
            <a:t>Clean Power Plan</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0096D7"/>
              </a:solidFill>
              <a:effectLst/>
              <a:uLnTx/>
              <a:uFillTx/>
              <a:latin typeface="+mn-lt"/>
              <a:ea typeface="Times New Roman" charset="0"/>
              <a:cs typeface="Times New Roman" charset="0"/>
            </a:rPr>
            <a:t>High Economic Growth</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C702"/>
              </a:solidFill>
              <a:effectLst/>
              <a:uLnTx/>
              <a:uFillTx/>
              <a:latin typeface="+mn-lt"/>
              <a:ea typeface="Times New Roman" charset="0"/>
              <a:cs typeface="Times New Roman" charset="0"/>
            </a:rPr>
            <a:t>High Oil Price</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675005"/>
              </a:solidFill>
              <a:effectLst/>
              <a:uLnTx/>
              <a:uFillTx/>
              <a:latin typeface="+mn-lt"/>
              <a:ea typeface="Times New Roman" charset="0"/>
              <a:cs typeface="Times New Roman" charset="0"/>
            </a:rPr>
            <a:t>Low Economic Growth</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A33340"/>
              </a:solidFill>
              <a:effectLst/>
              <a:uLnTx/>
              <a:uFillTx/>
              <a:latin typeface="+mn-lt"/>
              <a:ea typeface="Times New Roman" charset="0"/>
              <a:cs typeface="Times New Roman" charset="0"/>
            </a:rPr>
            <a:t>Low Oil Price</a:t>
          </a:r>
        </a:p>
        <a:p xmlns:a="http://schemas.openxmlformats.org/drawingml/2006/main">
          <a:pPr eaLnBrk="0" hangingPunct="0"/>
          <a:r>
            <a:rPr lang="en-US" sz="1400" b="0" i="0" dirty="0" smtClean="0">
              <a:solidFill>
                <a:schemeClr val="tx2"/>
              </a:solidFill>
              <a:latin typeface="+mn-lt"/>
              <a:ea typeface="Times New Roman" charset="0"/>
              <a:cs typeface="Times New Roman" charset="0"/>
            </a:rPr>
            <a:t>Reference</a:t>
          </a:r>
        </a:p>
        <a:p xmlns:a="http://schemas.openxmlformats.org/drawingml/2006/main">
          <a:pPr eaLnBrk="0" hangingPunct="0"/>
          <a:r>
            <a:rPr lang="en-US" sz="1400" b="0" i="0" baseline="0" dirty="0" smtClean="0">
              <a:solidFill>
                <a:schemeClr val="accent3"/>
              </a:solidFill>
              <a:effectLst/>
              <a:latin typeface="+mn-lt"/>
              <a:ea typeface="+mn-ea"/>
              <a:cs typeface="+mn-cs"/>
            </a:rPr>
            <a:t>High </a:t>
          </a:r>
          <a:r>
            <a:rPr lang="en-US" sz="1400" b="0" i="0" baseline="0" dirty="0">
              <a:solidFill>
                <a:schemeClr val="accent3"/>
              </a:solidFill>
              <a:effectLst/>
              <a:latin typeface="+mn-lt"/>
              <a:ea typeface="+mn-ea"/>
              <a:cs typeface="+mn-cs"/>
            </a:rPr>
            <a:t>Oil and Gas Resource and Technology</a:t>
          </a:r>
          <a:endParaRPr lang="en-US" sz="1400" b="0" dirty="0">
            <a:solidFill>
              <a:schemeClr val="accent3"/>
            </a:solidFill>
            <a:effectLst/>
          </a:endParaRPr>
        </a:p>
      </cdr:txBody>
    </cdr:sp>
  </cdr:relSizeAnchor>
  <cdr:relSizeAnchor xmlns:cdr="http://schemas.openxmlformats.org/drawingml/2006/chartDrawing">
    <cdr:from>
      <cdr:x>0.02942</cdr:x>
      <cdr:y>0.78982</cdr:y>
    </cdr:from>
    <cdr:to>
      <cdr:x>0.07017</cdr:x>
      <cdr:y>0.91852</cdr:y>
    </cdr:to>
    <cdr:sp macro="" textlink="">
      <cdr:nvSpPr>
        <cdr:cNvPr id="4" name="TextBox 3"/>
        <cdr:cNvSpPr txBox="1"/>
      </cdr:nvSpPr>
      <cdr:spPr>
        <a:xfrm xmlns:a="http://schemas.openxmlformats.org/drawingml/2006/main">
          <a:off x="120771" y="3547134"/>
          <a:ext cx="167315" cy="577971"/>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none" lIns="0" rIns="0" rtlCol="0"/>
        <a:lstStyle xmlns:a="http://schemas.openxmlformats.org/drawingml/2006/main"/>
        <a:p xmlns:a="http://schemas.openxmlformats.org/drawingml/2006/main">
          <a:r>
            <a:rPr lang="en-US" sz="1400" dirty="0" smtClean="0"/>
            <a:t>\\</a:t>
          </a:r>
        </a:p>
        <a:p xmlns:a="http://schemas.openxmlformats.org/drawingml/2006/main">
          <a:r>
            <a:rPr lang="en-US" sz="1400" dirty="0"/>
            <a:t>0</a:t>
          </a:r>
        </a:p>
      </cdr:txBody>
    </cdr:sp>
  </cdr:relSizeAnchor>
</c:userShapes>
</file>

<file path=ppt/drawings/drawing55.xml><?xml version="1.0" encoding="utf-8"?>
<c:userShapes xmlns:c="http://schemas.openxmlformats.org/drawingml/2006/chart">
  <cdr:relSizeAnchor xmlns:cdr="http://schemas.openxmlformats.org/drawingml/2006/chartDrawing">
    <cdr:from>
      <cdr:x>0.01111</cdr:x>
      <cdr:y>0.01852</cdr:y>
    </cdr:from>
    <cdr:to>
      <cdr:x>0.8119</cdr:x>
      <cdr:y>0.11922</cdr:y>
    </cdr:to>
    <cdr:sp macro="" textlink="">
      <cdr:nvSpPr>
        <cdr:cNvPr id="2" name="TextBox 5"/>
        <cdr:cNvSpPr txBox="1"/>
      </cdr:nvSpPr>
      <cdr:spPr bwMode="auto">
        <a:xfrm xmlns:a="http://schemas.openxmlformats.org/drawingml/2006/main">
          <a:off x="65821" y="58037"/>
          <a:ext cx="4744303" cy="31556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nchor="t">
          <a:prstTxWarp prst="textNoShape">
            <a:avLst/>
          </a:prstTxWarp>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Electricity prices by service category (Reference case)</a:t>
          </a:r>
          <a:endParaRPr lang="en-US" sz="1400" b="1"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2017 cents per kilowatthour</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0.70766</cdr:x>
      <cdr:y>0.37386</cdr:y>
    </cdr:from>
    <cdr:to>
      <cdr:x>0.98875</cdr:x>
      <cdr:y>0.74468</cdr:y>
    </cdr:to>
    <cdr:sp macro="" textlink="">
      <cdr:nvSpPr>
        <cdr:cNvPr id="3" name="TextBox 2"/>
        <cdr:cNvSpPr txBox="1"/>
      </cdr:nvSpPr>
      <cdr:spPr bwMode="auto">
        <a:xfrm xmlns:a="http://schemas.openxmlformats.org/drawingml/2006/main">
          <a:off x="2905125" y="1679019"/>
          <a:ext cx="1153966" cy="166536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eaLnBrk="0" hangingPunct="0"/>
          <a:r>
            <a:rPr lang="en-US" sz="1400" b="0" i="0" dirty="0" smtClean="0">
              <a:solidFill>
                <a:schemeClr val="accent3"/>
              </a:solidFill>
              <a:latin typeface="+mn-lt"/>
              <a:ea typeface="Times New Roman" charset="0"/>
              <a:cs typeface="Times New Roman" charset="0"/>
            </a:rPr>
            <a:t>Distribution</a:t>
          </a:r>
        </a:p>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2"/>
              </a:solidFill>
              <a:latin typeface="+mn-lt"/>
              <a:ea typeface="Times New Roman" charset="0"/>
              <a:cs typeface="Times New Roman" charset="0"/>
            </a:rPr>
            <a:t>Transmission</a:t>
          </a:r>
        </a:p>
        <a:p xmlns:a="http://schemas.openxmlformats.org/drawingml/2006/main">
          <a:pP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1"/>
              </a:solidFill>
              <a:latin typeface="+mn-lt"/>
              <a:ea typeface="Times New Roman" charset="0"/>
              <a:cs typeface="Times New Roman" charset="0"/>
            </a:rPr>
            <a:t>Generation</a:t>
          </a:r>
        </a:p>
      </cdr:txBody>
    </cdr:sp>
  </cdr:relSizeAnchor>
  <cdr:relSizeAnchor xmlns:cdr="http://schemas.openxmlformats.org/drawingml/2006/chartDrawing">
    <cdr:from>
      <cdr:x>0.07602</cdr:x>
      <cdr:y>0.16887</cdr:y>
    </cdr:from>
    <cdr:to>
      <cdr:x>0.28898</cdr:x>
      <cdr:y>0.2616</cdr:y>
    </cdr:to>
    <cdr:sp macro="" textlink="">
      <cdr:nvSpPr>
        <cdr:cNvPr id="4" name="TextBox 1"/>
        <cdr:cNvSpPr txBox="1"/>
      </cdr:nvSpPr>
      <cdr:spPr bwMode="auto">
        <a:xfrm xmlns:a="http://schemas.openxmlformats.org/drawingml/2006/main">
          <a:off x="312101" y="758409"/>
          <a:ext cx="874259" cy="41646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userShapes>
</file>

<file path=ppt/drawings/drawing56.xml><?xml version="1.0" encoding="utf-8"?>
<c:userShapes xmlns:c="http://schemas.openxmlformats.org/drawingml/2006/chart">
  <cdr:relSizeAnchor xmlns:cdr="http://schemas.openxmlformats.org/drawingml/2006/chartDrawing">
    <cdr:from>
      <cdr:x>0.14943</cdr:x>
      <cdr:y>0.01436</cdr:y>
    </cdr:from>
    <cdr:to>
      <cdr:x>0.72848</cdr:x>
      <cdr:y>0.16127</cdr:y>
    </cdr:to>
    <cdr:sp macro="" textlink="">
      <cdr:nvSpPr>
        <cdr:cNvPr id="4" name="TextBox 1"/>
        <cdr:cNvSpPr txBox="1"/>
      </cdr:nvSpPr>
      <cdr:spPr bwMode="auto">
        <a:xfrm xmlns:a="http://schemas.openxmlformats.org/drawingml/2006/main">
          <a:off x="405440" y="61316"/>
          <a:ext cx="1571046" cy="62731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baseline="0" dirty="0" smtClean="0">
              <a:solidFill>
                <a:schemeClr val="tx1"/>
              </a:solidFill>
              <a:latin typeface="+mn-lt"/>
              <a:ea typeface="Times New Roman" charset="0"/>
              <a:cs typeface="Times New Roman" charset="0"/>
            </a:rPr>
            <a:t>  </a:t>
          </a:r>
          <a:r>
            <a:rPr lang="en-US" sz="1400" b="1" i="0" baseline="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baseline="0" dirty="0" smtClean="0">
              <a:solidFill>
                <a:schemeClr val="tx1"/>
              </a:solidFill>
              <a:latin typeface="+mn-lt"/>
              <a:ea typeface="Times New Roman" charset="0"/>
              <a:cs typeface="Times New Roman" charset="0"/>
            </a:rPr>
            <a:t>       projections</a:t>
          </a:r>
          <a:endParaRPr lang="en-US" sz="1400" b="1"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0.41333</cdr:x>
      <cdr:y>0.37231</cdr:y>
    </cdr:from>
    <cdr:to>
      <cdr:x>1</cdr:x>
      <cdr:y>0.55274</cdr:y>
    </cdr:to>
    <cdr:sp macro="" textlink="">
      <cdr:nvSpPr>
        <cdr:cNvPr id="2" name="TextBox 1"/>
        <cdr:cNvSpPr txBox="1"/>
      </cdr:nvSpPr>
      <cdr:spPr bwMode="auto">
        <a:xfrm xmlns:a="http://schemas.openxmlformats.org/drawingml/2006/main">
          <a:off x="1121432" y="1589787"/>
          <a:ext cx="1591747" cy="77044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algn="l" eaLnBrk="0" hangingPunct="0"/>
          <a:r>
            <a:rPr lang="en-US" sz="1400" b="1" i="0" dirty="0" smtClean="0">
              <a:solidFill>
                <a:srgbClr val="333333"/>
              </a:solidFill>
              <a:latin typeface="+mn-lt"/>
              <a:ea typeface="Times New Roman" charset="0"/>
              <a:cs typeface="Times New Roman" charset="0"/>
            </a:rPr>
            <a:t>High Oil and Gas Resource and Technology</a:t>
          </a:r>
        </a:p>
      </cdr:txBody>
    </cdr:sp>
  </cdr:relSizeAnchor>
  <cdr:relSizeAnchor xmlns:cdr="http://schemas.openxmlformats.org/drawingml/2006/chartDrawing">
    <cdr:from>
      <cdr:x>0</cdr:x>
      <cdr:y>0.05988</cdr:y>
    </cdr:from>
    <cdr:to>
      <cdr:x>0.22892</cdr:x>
      <cdr:y>0.92929</cdr:y>
    </cdr:to>
    <cdr:sp macro="" textlink="">
      <cdr:nvSpPr>
        <cdr:cNvPr id="5" name="Rectangle 4"/>
        <cdr:cNvSpPr/>
      </cdr:nvSpPr>
      <cdr:spPr>
        <a:xfrm xmlns:a="http://schemas.openxmlformats.org/drawingml/2006/main">
          <a:off x="0" y="255677"/>
          <a:ext cx="621101" cy="3712466"/>
        </a:xfrm>
        <a:prstGeom xmlns:a="http://schemas.openxmlformats.org/drawingml/2006/main" prst="rect">
          <a:avLst/>
        </a:prstGeom>
        <a:solidFill xmlns:a="http://schemas.openxmlformats.org/drawingml/2006/main">
          <a:srgbClr val="FFFFFF"/>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dirty="0"/>
        </a:p>
      </cdr:txBody>
    </cdr:sp>
  </cdr:relSizeAnchor>
  <cdr:relSizeAnchor xmlns:cdr="http://schemas.openxmlformats.org/drawingml/2006/chartDrawing">
    <cdr:from>
      <cdr:x>0.05405</cdr:x>
      <cdr:y>0.92727</cdr:y>
    </cdr:from>
    <cdr:to>
      <cdr:x>0.21302</cdr:x>
      <cdr:y>1</cdr:y>
    </cdr:to>
    <cdr:sp macro="" textlink="">
      <cdr:nvSpPr>
        <cdr:cNvPr id="6" name="Rectangle 5"/>
        <cdr:cNvSpPr/>
      </cdr:nvSpPr>
      <cdr:spPr>
        <a:xfrm xmlns:a="http://schemas.openxmlformats.org/drawingml/2006/main">
          <a:off x="146648" y="3959510"/>
          <a:ext cx="431321" cy="310551"/>
        </a:xfrm>
        <a:prstGeom xmlns:a="http://schemas.openxmlformats.org/drawingml/2006/main" prst="rect">
          <a:avLst/>
        </a:prstGeom>
        <a:solidFill xmlns:a="http://schemas.openxmlformats.org/drawingml/2006/main">
          <a:srgbClr val="FFFFFF"/>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dirty="0"/>
        </a:p>
      </cdr:txBody>
    </cdr:sp>
  </cdr:relSizeAnchor>
</c:userShapes>
</file>

<file path=ppt/drawings/drawing57.xml><?xml version="1.0" encoding="utf-8"?>
<c:userShapes xmlns:c="http://schemas.openxmlformats.org/drawingml/2006/chart">
  <cdr:relSizeAnchor xmlns:cdr="http://schemas.openxmlformats.org/drawingml/2006/chartDrawing">
    <cdr:from>
      <cdr:x>0.20429</cdr:x>
      <cdr:y>0.03088</cdr:y>
    </cdr:from>
    <cdr:to>
      <cdr:x>0.72607</cdr:x>
      <cdr:y>0.18132</cdr:y>
    </cdr:to>
    <cdr:sp macro="" textlink="">
      <cdr:nvSpPr>
        <cdr:cNvPr id="4" name="TextBox 1"/>
        <cdr:cNvSpPr txBox="1"/>
      </cdr:nvSpPr>
      <cdr:spPr bwMode="auto">
        <a:xfrm xmlns:a="http://schemas.openxmlformats.org/drawingml/2006/main">
          <a:off x="463600" y="136061"/>
          <a:ext cx="1184088" cy="66285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baseline="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baseline="0" dirty="0" smtClean="0">
              <a:solidFill>
                <a:schemeClr val="tx1"/>
              </a:solidFill>
              <a:latin typeface="+mn-lt"/>
              <a:ea typeface="Times New Roman" charset="0"/>
              <a:cs typeface="Times New Roman" charset="0"/>
            </a:rPr>
            <a:t>    projections</a:t>
          </a:r>
          <a:endParaRPr lang="en-US" sz="1400" b="1" i="0" baseline="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0.33137</cdr:x>
      <cdr:y>0.74312</cdr:y>
    </cdr:from>
    <cdr:to>
      <cdr:x>0.94232</cdr:x>
      <cdr:y>0.89062</cdr:y>
    </cdr:to>
    <cdr:sp macro="" textlink="">
      <cdr:nvSpPr>
        <cdr:cNvPr id="5" name="TextBox 1"/>
        <cdr:cNvSpPr txBox="1"/>
      </cdr:nvSpPr>
      <cdr:spPr bwMode="auto">
        <a:xfrm xmlns:a="http://schemas.openxmlformats.org/drawingml/2006/main">
          <a:off x="751979" y="3274248"/>
          <a:ext cx="1386442" cy="64990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0" hangingPunct="0"/>
          <a:r>
            <a:rPr lang="en-US" sz="1400" b="1" i="0" dirty="0" smtClean="0">
              <a:solidFill>
                <a:srgbClr val="333333"/>
              </a:solidFill>
              <a:latin typeface="+mn-lt"/>
              <a:ea typeface="Times New Roman" charset="0"/>
              <a:cs typeface="Times New Roman" charset="0"/>
            </a:rPr>
            <a:t>Low Oil and Gas Resource and Technology</a:t>
          </a:r>
        </a:p>
      </cdr:txBody>
    </cdr:sp>
  </cdr:relSizeAnchor>
  <cdr:relSizeAnchor xmlns:cdr="http://schemas.openxmlformats.org/drawingml/2006/chartDrawing">
    <cdr:from>
      <cdr:x>0.04314</cdr:x>
      <cdr:y>0.08107</cdr:y>
    </cdr:from>
    <cdr:to>
      <cdr:x>0.2455</cdr:x>
      <cdr:y>0.97972</cdr:y>
    </cdr:to>
    <cdr:grpSp>
      <cdr:nvGrpSpPr>
        <cdr:cNvPr id="7" name="Group 6"/>
        <cdr:cNvGrpSpPr/>
      </cdr:nvGrpSpPr>
      <cdr:grpSpPr>
        <a:xfrm xmlns:a="http://schemas.openxmlformats.org/drawingml/2006/main">
          <a:off x="120754" y="352021"/>
          <a:ext cx="566432" cy="3902106"/>
          <a:chOff x="120768" y="357217"/>
          <a:chExt cx="566419" cy="3959524"/>
        </a:xfrm>
      </cdr:grpSpPr>
      <cdr:sp macro="" textlink="">
        <cdr:nvSpPr>
          <cdr:cNvPr id="2" name="Rectangle 1"/>
          <cdr:cNvSpPr/>
        </cdr:nvSpPr>
        <cdr:spPr>
          <a:xfrm xmlns:a="http://schemas.openxmlformats.org/drawingml/2006/main">
            <a:off x="187088" y="357217"/>
            <a:ext cx="500099" cy="3666226"/>
          </a:xfrm>
          <a:prstGeom xmlns:a="http://schemas.openxmlformats.org/drawingml/2006/main" prst="rect">
            <a:avLst/>
          </a:prstGeom>
          <a:solidFill xmlns:a="http://schemas.openxmlformats.org/drawingml/2006/main">
            <a:srgbClr val="FFFFFF"/>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dirty="0"/>
          </a:p>
        </cdr:txBody>
      </cdr:sp>
      <cdr:sp macro="" textlink="">
        <cdr:nvSpPr>
          <cdr:cNvPr id="6" name="Rectangle 5"/>
          <cdr:cNvSpPr/>
        </cdr:nvSpPr>
        <cdr:spPr>
          <a:xfrm xmlns:a="http://schemas.openxmlformats.org/drawingml/2006/main">
            <a:off x="120768" y="4006190"/>
            <a:ext cx="453438" cy="310551"/>
          </a:xfrm>
          <a:prstGeom xmlns:a="http://schemas.openxmlformats.org/drawingml/2006/main" prst="rect">
            <a:avLst/>
          </a:prstGeom>
          <a:solidFill xmlns:a="http://schemas.openxmlformats.org/drawingml/2006/main">
            <a:srgbClr val="FFFFFF"/>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dirty="0"/>
          </a:p>
        </cdr:txBody>
      </cdr:sp>
    </cdr:grpSp>
  </cdr:relSizeAnchor>
</c:userShapes>
</file>

<file path=ppt/drawings/drawing58.xml><?xml version="1.0" encoding="utf-8"?>
<c:userShapes xmlns:c="http://schemas.openxmlformats.org/drawingml/2006/chart">
  <cdr:relSizeAnchor xmlns:cdr="http://schemas.openxmlformats.org/drawingml/2006/chartDrawing">
    <cdr:from>
      <cdr:x>0.35948</cdr:x>
      <cdr:y>0.06972</cdr:y>
    </cdr:from>
    <cdr:to>
      <cdr:x>0.53807</cdr:x>
      <cdr:y>0.60685</cdr:y>
    </cdr:to>
    <cdr:sp macro="" textlink="">
      <cdr:nvSpPr>
        <cdr:cNvPr id="6" name="TextBox 1"/>
        <cdr:cNvSpPr txBox="1"/>
      </cdr:nvSpPr>
      <cdr:spPr bwMode="auto">
        <a:xfrm xmlns:a="http://schemas.openxmlformats.org/drawingml/2006/main">
          <a:off x="1565446" y="320040"/>
          <a:ext cx="777711" cy="246548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         </a:t>
          </a:r>
        </a:p>
        <a:p xmlns:a="http://schemas.openxmlformats.org/drawingml/2006/main">
          <a:pPr eaLnBrk="0" hangingPunct="0"/>
          <a:r>
            <a:rPr lang="en-US" sz="1400" b="1" i="0" baseline="0" dirty="0" smtClean="0">
              <a:solidFill>
                <a:schemeClr val="tx1"/>
              </a:solidFill>
              <a:latin typeface="+mn-lt"/>
              <a:ea typeface="Times New Roman" charset="0"/>
              <a:cs typeface="Times New Roman" charset="0"/>
            </a:rPr>
            <a:t>            </a:t>
          </a:r>
        </a:p>
        <a:p xmlns:a="http://schemas.openxmlformats.org/drawingml/2006/main">
          <a:pPr eaLnBrk="0" hangingPunct="0"/>
          <a:r>
            <a:rPr lang="en-US" sz="1400" b="1" i="0" baseline="0" dirty="0" smtClean="0">
              <a:solidFill>
                <a:schemeClr val="tx1"/>
              </a:solidFill>
              <a:latin typeface="+mn-lt"/>
              <a:ea typeface="Times New Roman" charset="0"/>
              <a:cs typeface="Times New Roman" charset="0"/>
            </a:rPr>
            <a:t>       </a:t>
          </a:r>
        </a:p>
        <a:p xmlns:a="http://schemas.openxmlformats.org/drawingml/2006/main">
          <a:pPr eaLnBrk="0" hangingPunct="0"/>
          <a:endParaRPr lang="en-US" sz="1400" b="1" dirty="0">
            <a:solidFill>
              <a:schemeClr val="tx1"/>
            </a:solidFill>
            <a:ea typeface="Times New Roman" charset="0"/>
            <a:cs typeface="Times New Roman" charset="0"/>
          </a:endParaRPr>
        </a:p>
        <a:p xmlns:a="http://schemas.openxmlformats.org/drawingml/2006/main">
          <a:pPr eaLnBrk="0" hangingPunct="0"/>
          <a:endParaRPr lang="en-US" sz="1400" b="1" i="0" baseline="0" dirty="0" smtClean="0">
            <a:solidFill>
              <a:schemeClr val="tx1"/>
            </a:solidFill>
            <a:latin typeface="+mn-lt"/>
            <a:ea typeface="Times New Roman" charset="0"/>
            <a:cs typeface="Times New Roman" charset="0"/>
          </a:endParaRPr>
        </a:p>
        <a:p xmlns:a="http://schemas.openxmlformats.org/drawingml/2006/main">
          <a:pPr eaLnBrk="0" hangingPunct="0"/>
          <a:endParaRPr lang="en-US" sz="1400" b="1" dirty="0">
            <a:solidFill>
              <a:schemeClr val="tx1"/>
            </a:solidFill>
            <a:ea typeface="Times New Roman" charset="0"/>
            <a:cs typeface="Times New Roman" charset="0"/>
          </a:endParaRPr>
        </a:p>
        <a:p xmlns:a="http://schemas.openxmlformats.org/drawingml/2006/main">
          <a:pPr eaLnBrk="0" hangingPunct="0"/>
          <a:endParaRPr lang="en-US" sz="1400" b="1" i="0" baseline="0" dirty="0" smtClean="0">
            <a:solidFill>
              <a:schemeClr val="tx1"/>
            </a:solidFill>
            <a:latin typeface="+mn-lt"/>
            <a:ea typeface="Times New Roman" charset="0"/>
            <a:cs typeface="Times New Roman" charset="0"/>
          </a:endParaRPr>
        </a:p>
        <a:p xmlns:a="http://schemas.openxmlformats.org/drawingml/2006/main">
          <a:pPr eaLnBrk="0" hangingPunct="0"/>
          <a:endParaRPr lang="en-US" sz="1400" b="1" dirty="0">
            <a:solidFill>
              <a:schemeClr val="tx1"/>
            </a:solidFill>
            <a:ea typeface="Times New Roman" charset="0"/>
            <a:cs typeface="Times New Roman" charset="0"/>
          </a:endParaRPr>
        </a:p>
        <a:p xmlns:a="http://schemas.openxmlformats.org/drawingml/2006/main">
          <a:pPr eaLnBrk="0" hangingPunct="0"/>
          <a:endParaRPr lang="en-US" sz="1400" b="1" i="0" baseline="0" dirty="0" smtClean="0">
            <a:solidFill>
              <a:schemeClr val="tx1"/>
            </a:solidFill>
            <a:latin typeface="+mn-lt"/>
            <a:ea typeface="Times New Roman" charset="0"/>
            <a:cs typeface="Times New Roman" charset="0"/>
          </a:endParaRPr>
        </a:p>
        <a:p xmlns:a="http://schemas.openxmlformats.org/drawingml/2006/main">
          <a:pPr eaLnBrk="0" hangingPunct="0"/>
          <a:endParaRPr lang="en-US" sz="1400" b="1" dirty="0">
            <a:solidFill>
              <a:schemeClr val="tx1"/>
            </a:solidFill>
            <a:ea typeface="Times New Roman" charset="0"/>
            <a:cs typeface="Times New Roman" charset="0"/>
          </a:endParaRPr>
        </a:p>
        <a:p xmlns:a="http://schemas.openxmlformats.org/drawingml/2006/main">
          <a:pPr eaLnBrk="0" hangingPunct="0"/>
          <a:endParaRPr lang="en-US" sz="1400" b="1" i="0" baseline="0" dirty="0" smtClean="0">
            <a:solidFill>
              <a:schemeClr val="tx1"/>
            </a:solidFill>
            <a:latin typeface="+mn-lt"/>
            <a:ea typeface="Times New Roman" charset="0"/>
            <a:cs typeface="Times New Roman" charset="0"/>
          </a:endParaRPr>
        </a:p>
        <a:p xmlns:a="http://schemas.openxmlformats.org/drawingml/2006/main">
          <a:pPr eaLnBrk="0" hangingPunct="0"/>
          <a:endParaRPr lang="en-US" sz="1400" b="1" dirty="0">
            <a:solidFill>
              <a:schemeClr val="tx1"/>
            </a:solidFill>
            <a:ea typeface="Times New Roman" charset="0"/>
            <a:cs typeface="Times New Roman" charset="0"/>
          </a:endParaRPr>
        </a:p>
        <a:p xmlns:a="http://schemas.openxmlformats.org/drawingml/2006/main">
          <a:pPr eaLnBrk="0" hangingPunct="0"/>
          <a:endParaRPr lang="en-US" sz="1400" b="1" i="0" baseline="0" dirty="0" smtClean="0">
            <a:solidFill>
              <a:schemeClr val="tx1"/>
            </a:solidFill>
            <a:latin typeface="+mn-lt"/>
            <a:ea typeface="Times New Roman" charset="0"/>
            <a:cs typeface="Times New Roman" charset="0"/>
          </a:endParaRPr>
        </a:p>
        <a:p xmlns:a="http://schemas.openxmlformats.org/drawingml/2006/main">
          <a:pPr eaLnBrk="0" hangingPunct="0"/>
          <a:endParaRPr lang="en-US" sz="1400" b="1" dirty="0">
            <a:solidFill>
              <a:schemeClr val="tx1"/>
            </a:solidFill>
            <a:ea typeface="Times New Roman" charset="0"/>
            <a:cs typeface="Times New Roman" charset="0"/>
          </a:endParaRPr>
        </a:p>
        <a:p xmlns:a="http://schemas.openxmlformats.org/drawingml/2006/main">
          <a:pPr eaLnBrk="0" hangingPunct="0"/>
          <a:endParaRPr lang="en-US" sz="1400" b="1" i="0" baseline="0" dirty="0" smtClean="0">
            <a:solidFill>
              <a:schemeClr val="tx1"/>
            </a:solidFill>
            <a:latin typeface="+mn-lt"/>
            <a:ea typeface="Times New Roman" charset="0"/>
            <a:cs typeface="Times New Roman" charset="0"/>
          </a:endParaRPr>
        </a:p>
        <a:p xmlns:a="http://schemas.openxmlformats.org/drawingml/2006/main">
          <a:pPr eaLnBrk="0" hangingPunct="0"/>
          <a:r>
            <a:rPr lang="en-US" sz="1400" b="1" dirty="0" smtClean="0">
              <a:solidFill>
                <a:schemeClr val="tx1"/>
              </a:solidFill>
              <a:ea typeface="Times New Roman" charset="0"/>
              <a:cs typeface="Times New Roman" charset="0"/>
            </a:rPr>
            <a:t>     </a:t>
          </a:r>
          <a:r>
            <a:rPr lang="en-US" sz="1400" b="1" i="0" baseline="0" dirty="0" smtClean="0">
              <a:solidFill>
                <a:schemeClr val="tx1"/>
              </a:solidFill>
              <a:latin typeface="+mn-lt"/>
              <a:ea typeface="Times New Roman" charset="0"/>
              <a:cs typeface="Times New Roman" charset="0"/>
            </a:rPr>
            <a:t>         Reference case</a:t>
          </a:r>
          <a:endParaRPr lang="en-US" sz="1400" b="1"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cdr:x>
      <cdr:y>3.64538E-7</cdr:y>
    </cdr:from>
    <cdr:to>
      <cdr:x>1</cdr:x>
      <cdr:y>0.1007</cdr:y>
    </cdr:to>
    <cdr:sp macro="" textlink="">
      <cdr:nvSpPr>
        <cdr:cNvPr id="7" name="TextBox 5"/>
        <cdr:cNvSpPr txBox="1"/>
      </cdr:nvSpPr>
      <cdr:spPr bwMode="auto">
        <a:xfrm xmlns:a="http://schemas.openxmlformats.org/drawingml/2006/main">
          <a:off x="0" y="1"/>
          <a:ext cx="3054096" cy="27622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nchor="t">
          <a:prstTxWarp prst="textNoShape">
            <a:avLst/>
          </a:prstTxWarp>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Electricity generation </a:t>
          </a:r>
          <a:r>
            <a:rPr lang="en-US" sz="1400" b="1" i="0" baseline="0" dirty="0" smtClean="0">
              <a:solidFill>
                <a:sysClr val="windowText" lastClr="000000"/>
              </a:solidFill>
              <a:latin typeface="+mn-lt"/>
              <a:ea typeface="Times New Roman" charset="0"/>
              <a:cs typeface="Times New Roman" charset="0"/>
            </a:rPr>
            <a:t>from selected fuels</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billion kilowatthours</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0.70285</cdr:x>
      <cdr:y>0.36736</cdr:y>
    </cdr:from>
    <cdr:to>
      <cdr:x>0.87523</cdr:x>
      <cdr:y>0.44311</cdr:y>
    </cdr:to>
    <cdr:sp macro="" textlink="">
      <cdr:nvSpPr>
        <cdr:cNvPr id="9" name="TextBox 1"/>
        <cdr:cNvSpPr txBox="1"/>
      </cdr:nvSpPr>
      <cdr:spPr bwMode="auto">
        <a:xfrm xmlns:a="http://schemas.openxmlformats.org/drawingml/2006/main">
          <a:off x="3060738" y="1686202"/>
          <a:ext cx="750667" cy="34770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1"/>
              </a:solidFill>
              <a:latin typeface="+mn-lt"/>
              <a:ea typeface="Times New Roman" charset="0"/>
              <a:cs typeface="Times New Roman" charset="0"/>
            </a:rPr>
            <a:t>natural gas</a:t>
          </a:r>
          <a:endParaRPr lang="en-US" sz="1400" b="0" i="0" dirty="0" smtClean="0">
            <a:solidFill>
              <a:schemeClr val="bg2"/>
            </a:solidFill>
            <a:latin typeface="+mn-lt"/>
            <a:ea typeface="Times New Roman" charset="0"/>
            <a:cs typeface="Times New Roman" charset="0"/>
          </a:endParaRPr>
        </a:p>
      </cdr:txBody>
    </cdr:sp>
  </cdr:relSizeAnchor>
  <cdr:relSizeAnchor xmlns:cdr="http://schemas.openxmlformats.org/drawingml/2006/chartDrawing">
    <cdr:from>
      <cdr:x>0.84812</cdr:x>
      <cdr:y>0.62996</cdr:y>
    </cdr:from>
    <cdr:to>
      <cdr:x>0.95</cdr:x>
      <cdr:y>0.69825</cdr:y>
    </cdr:to>
    <cdr:sp macro="" textlink="">
      <cdr:nvSpPr>
        <cdr:cNvPr id="10" name="TextBox 1"/>
        <cdr:cNvSpPr txBox="1"/>
      </cdr:nvSpPr>
      <cdr:spPr bwMode="auto">
        <a:xfrm xmlns:a="http://schemas.openxmlformats.org/drawingml/2006/main">
          <a:off x="3768158" y="2829189"/>
          <a:ext cx="452646" cy="30669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bg2"/>
              </a:solidFill>
              <a:latin typeface="+mn-lt"/>
              <a:ea typeface="Times New Roman" charset="0"/>
              <a:cs typeface="Times New Roman" charset="0"/>
            </a:rPr>
            <a:t>coal</a:t>
          </a:r>
        </a:p>
      </cdr:txBody>
    </cdr:sp>
  </cdr:relSizeAnchor>
  <cdr:relSizeAnchor xmlns:cdr="http://schemas.openxmlformats.org/drawingml/2006/chartDrawing">
    <cdr:from>
      <cdr:x>0.84129</cdr:x>
      <cdr:y>0.7636</cdr:y>
    </cdr:from>
    <cdr:to>
      <cdr:x>0.96911</cdr:x>
      <cdr:y>0.84</cdr:y>
    </cdr:to>
    <cdr:sp macro="" textlink="">
      <cdr:nvSpPr>
        <cdr:cNvPr id="8" name="TextBox 1"/>
        <cdr:cNvSpPr txBox="1"/>
      </cdr:nvSpPr>
      <cdr:spPr bwMode="auto">
        <a:xfrm xmlns:a="http://schemas.openxmlformats.org/drawingml/2006/main">
          <a:off x="4928164" y="2545642"/>
          <a:ext cx="748736" cy="25470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5"/>
              </a:solidFill>
              <a:latin typeface="+mn-lt"/>
              <a:ea typeface="Times New Roman" charset="0"/>
              <a:cs typeface="Times New Roman" charset="0"/>
            </a:rPr>
            <a:t>nuclear</a:t>
          </a:r>
        </a:p>
      </cdr:txBody>
    </cdr:sp>
  </cdr:relSizeAnchor>
  <cdr:relSizeAnchor xmlns:cdr="http://schemas.openxmlformats.org/drawingml/2006/chartDrawing">
    <cdr:from>
      <cdr:x>0.55686</cdr:x>
      <cdr:y>0.53486</cdr:y>
    </cdr:from>
    <cdr:to>
      <cdr:x>0.7864</cdr:x>
      <cdr:y>0.61061</cdr:y>
    </cdr:to>
    <cdr:sp macro="" textlink="">
      <cdr:nvSpPr>
        <cdr:cNvPr id="11" name="TextBox 1"/>
        <cdr:cNvSpPr txBox="1"/>
      </cdr:nvSpPr>
      <cdr:spPr bwMode="auto">
        <a:xfrm xmlns:a="http://schemas.openxmlformats.org/drawingml/2006/main">
          <a:off x="2424970" y="2455070"/>
          <a:ext cx="999584" cy="34770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3"/>
              </a:solidFill>
              <a:latin typeface="+mn-lt"/>
              <a:ea typeface="Times New Roman" charset="0"/>
              <a:cs typeface="Times New Roman" charset="0"/>
            </a:rPr>
            <a:t>renewables</a:t>
          </a:r>
        </a:p>
      </cdr:txBody>
    </cdr:sp>
  </cdr:relSizeAnchor>
</c:userShapes>
</file>

<file path=ppt/drawings/drawing59.xml><?xml version="1.0" encoding="utf-8"?>
<c:userShapes xmlns:c="http://schemas.openxmlformats.org/drawingml/2006/chart">
  <cdr:relSizeAnchor xmlns:cdr="http://schemas.openxmlformats.org/drawingml/2006/chartDrawing">
    <cdr:from>
      <cdr:x>0.00521</cdr:x>
      <cdr:y>0</cdr:y>
    </cdr:from>
    <cdr:to>
      <cdr:x>0.81272</cdr:x>
      <cdr:y>0.23264</cdr:y>
    </cdr:to>
    <cdr:sp macro="" textlink="">
      <cdr:nvSpPr>
        <cdr:cNvPr id="2" name="TextBox 1"/>
        <cdr:cNvSpPr txBox="1"/>
      </cdr:nvSpPr>
      <cdr:spPr bwMode="auto">
        <a:xfrm xmlns:a="http://schemas.openxmlformats.org/drawingml/2006/main">
          <a:off x="14271" y="0"/>
          <a:ext cx="2211857" cy="63817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Nuclear electricity generating capacity</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gigawatts</a:t>
          </a:r>
        </a:p>
        <a:p xmlns:a="http://schemas.openxmlformats.org/drawingml/2006/main">
          <a:pPr eaLnBrk="0" hangingPunct="0"/>
          <a:endParaRPr lang="en-US" sz="10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0.10627</cdr:x>
      <cdr:y>0.17948</cdr:y>
    </cdr:from>
    <cdr:to>
      <cdr:x>0.53263</cdr:x>
      <cdr:y>0.31283</cdr:y>
    </cdr:to>
    <cdr:grpSp>
      <cdr:nvGrpSpPr>
        <cdr:cNvPr id="5" name="Group 4"/>
        <cdr:cNvGrpSpPr/>
      </cdr:nvGrpSpPr>
      <cdr:grpSpPr>
        <a:xfrm xmlns:a="http://schemas.openxmlformats.org/drawingml/2006/main">
          <a:off x="436268" y="806052"/>
          <a:ext cx="1750325" cy="598879"/>
          <a:chOff x="-807169" y="326769"/>
          <a:chExt cx="2336768" cy="368275"/>
        </a:xfrm>
      </cdr:grpSpPr>
      <cdr:sp macro="" textlink="">
        <cdr:nvSpPr>
          <cdr:cNvPr id="7" name="TextBox 1"/>
          <cdr:cNvSpPr txBox="1"/>
        </cdr:nvSpPr>
        <cdr:spPr bwMode="auto">
          <a:xfrm xmlns:a="http://schemas.openxmlformats.org/drawingml/2006/main">
            <a:off x="-807169" y="326769"/>
            <a:ext cx="2336768" cy="3682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grpSp>
  </cdr:relSizeAnchor>
  <cdr:relSizeAnchor xmlns:cdr="http://schemas.openxmlformats.org/drawingml/2006/chartDrawing">
    <cdr:from>
      <cdr:x>0.6471</cdr:x>
      <cdr:y>0.45594</cdr:y>
    </cdr:from>
    <cdr:to>
      <cdr:x>0.86931</cdr:x>
      <cdr:y>0.54406</cdr:y>
    </cdr:to>
    <cdr:sp macro="" textlink="">
      <cdr:nvSpPr>
        <cdr:cNvPr id="8" name="TextBox 1"/>
        <cdr:cNvSpPr txBox="1"/>
      </cdr:nvSpPr>
      <cdr:spPr bwMode="auto">
        <a:xfrm xmlns:a="http://schemas.openxmlformats.org/drawingml/2006/main">
          <a:off x="2656504" y="2047644"/>
          <a:ext cx="912233" cy="39575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2"/>
              </a:solidFill>
              <a:latin typeface="+mn-lt"/>
              <a:ea typeface="Times New Roman" charset="0"/>
              <a:cs typeface="Times New Roman" charset="0"/>
            </a:rPr>
            <a:t>Reference</a:t>
          </a:r>
          <a:endParaRPr lang="en-US" sz="1400" b="0" i="0" baseline="0" dirty="0" smtClean="0">
            <a:solidFill>
              <a:schemeClr val="tx2"/>
            </a:solidFill>
            <a:latin typeface="+mn-lt"/>
            <a:ea typeface="Times New Roman" charset="0"/>
            <a:cs typeface="Times New Roman" charset="0"/>
          </a:endParaRPr>
        </a:p>
      </cdr:txBody>
    </cdr:sp>
  </cdr:relSizeAnchor>
  <cdr:relSizeAnchor xmlns:cdr="http://schemas.openxmlformats.org/drawingml/2006/chartDrawing">
    <cdr:from>
      <cdr:x>0.62024</cdr:x>
      <cdr:y>0.60782</cdr:y>
    </cdr:from>
    <cdr:to>
      <cdr:x>0.98057</cdr:x>
      <cdr:y>0.8573</cdr:y>
    </cdr:to>
    <cdr:sp macro="" textlink="">
      <cdr:nvSpPr>
        <cdr:cNvPr id="9" name="TextBox 1"/>
        <cdr:cNvSpPr txBox="1"/>
      </cdr:nvSpPr>
      <cdr:spPr bwMode="auto">
        <a:xfrm xmlns:a="http://schemas.openxmlformats.org/drawingml/2006/main">
          <a:off x="2546274" y="2729759"/>
          <a:ext cx="1479236" cy="112042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3"/>
              </a:solidFill>
              <a:latin typeface="+mn-lt"/>
              <a:ea typeface="Times New Roman" charset="0"/>
              <a:cs typeface="Times New Roman" charset="0"/>
            </a:rPr>
            <a:t>High Oil and Gas Resource and Technology</a:t>
          </a:r>
          <a:endParaRPr lang="en-US" sz="1400" b="0" i="0" baseline="0" dirty="0" smtClean="0">
            <a:solidFill>
              <a:schemeClr val="accent3"/>
            </a:solidFill>
            <a:latin typeface="+mn-lt"/>
            <a:ea typeface="Times New Roman" charset="0"/>
            <a:cs typeface="Times New Roman" charset="0"/>
          </a:endParaRPr>
        </a:p>
      </cdr:txBody>
    </cdr:sp>
  </cdr:relSizeAnchor>
  <cdr:relSizeAnchor xmlns:cdr="http://schemas.openxmlformats.org/drawingml/2006/chartDrawing">
    <cdr:from>
      <cdr:x>0.62024</cdr:x>
      <cdr:y>0.25727</cdr:y>
    </cdr:from>
    <cdr:to>
      <cdr:x>0.97734</cdr:x>
      <cdr:y>0.42363</cdr:y>
    </cdr:to>
    <cdr:sp macro="" textlink="">
      <cdr:nvSpPr>
        <cdr:cNvPr id="10" name="TextBox 1"/>
        <cdr:cNvSpPr txBox="1"/>
      </cdr:nvSpPr>
      <cdr:spPr bwMode="auto">
        <a:xfrm xmlns:a="http://schemas.openxmlformats.org/drawingml/2006/main">
          <a:off x="2546274" y="1155399"/>
          <a:ext cx="1465975" cy="74713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2"/>
              </a:solidFill>
              <a:latin typeface="+mn-lt"/>
              <a:ea typeface="Times New Roman" charset="0"/>
              <a:cs typeface="Times New Roman" charset="0"/>
            </a:rPr>
            <a:t>Low Oil and Gas Resource and Technology</a:t>
          </a:r>
          <a:endParaRPr lang="en-US" sz="1400" b="0" i="0" baseline="0" dirty="0" smtClean="0">
            <a:solidFill>
              <a:schemeClr val="accent2"/>
            </a:solidFill>
            <a:latin typeface="+mn-lt"/>
            <a:ea typeface="Times New Roman" charset="0"/>
            <a:cs typeface="Times New Roman"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0.34214</cdr:x>
      <cdr:y>0.04471</cdr:y>
    </cdr:from>
    <cdr:to>
      <cdr:x>0.55512</cdr:x>
      <cdr:y>0.17896</cdr:y>
    </cdr:to>
    <cdr:sp macro="" textlink="">
      <cdr:nvSpPr>
        <cdr:cNvPr id="6" name="TextBox 1"/>
        <cdr:cNvSpPr txBox="1"/>
      </cdr:nvSpPr>
      <cdr:spPr bwMode="auto">
        <a:xfrm xmlns:a="http://schemas.openxmlformats.org/drawingml/2006/main">
          <a:off x="2971000" y="161970"/>
          <a:ext cx="1849438" cy="48634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0.84329</cdr:x>
      <cdr:y>0</cdr:y>
    </cdr:from>
    <cdr:to>
      <cdr:x>1</cdr:x>
      <cdr:y>0.84057</cdr:y>
    </cdr:to>
    <cdr:sp macro="" textlink="">
      <cdr:nvSpPr>
        <cdr:cNvPr id="7" name="TextBox 1"/>
        <cdr:cNvSpPr txBox="1"/>
      </cdr:nvSpPr>
      <cdr:spPr bwMode="auto">
        <a:xfrm xmlns:a="http://schemas.openxmlformats.org/drawingml/2006/main">
          <a:off x="7322775" y="0"/>
          <a:ext cx="1360850" cy="304511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900" b="0" i="0" baseline="0" dirty="0" smtClean="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5D9732"/>
              </a:solidFill>
              <a:effectLst/>
              <a:uLnTx/>
              <a:uFillTx/>
              <a:latin typeface="Arial" panose="020B0604020202020204" pitchFamily="34" charset="0"/>
              <a:ea typeface="Times New Roman" charset="0"/>
              <a:cs typeface="Arial" panose="020B0604020202020204" pitchFamily="34" charset="0"/>
            </a:rPr>
            <a:t>High Oil and Gas Resource and Technology</a:t>
          </a:r>
        </a:p>
        <a:p xmlns:a="http://schemas.openxmlformats.org/drawingml/2006/main">
          <a:pPr eaLnBrk="0" hangingPunct="0"/>
          <a:r>
            <a:rPr kumimoji="0" lang="en-US" sz="1400" b="0" i="0" u="none" strike="noStrike" kern="0" cap="none" spc="0" normalizeH="0" baseline="0" noProof="0" dirty="0" smtClean="0">
              <a:ln>
                <a:noFill/>
              </a:ln>
              <a:solidFill>
                <a:srgbClr val="FFC702"/>
              </a:solidFill>
              <a:effectLst/>
              <a:uLnTx/>
              <a:uFillTx/>
              <a:latin typeface="Arial" panose="020B0604020202020204" pitchFamily="34" charset="0"/>
              <a:ea typeface="Times New Roman" charset="0"/>
              <a:cs typeface="Arial" panose="020B0604020202020204" pitchFamily="34" charset="0"/>
            </a:rPr>
            <a:t>High Oil Price</a:t>
          </a:r>
          <a:endParaRPr lang="en-US" sz="1400" b="0" i="0" baseline="0" dirty="0" smtClean="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baseline="0" dirty="0" smtClean="0">
              <a:solidFill>
                <a:schemeClr val="accent1"/>
              </a:solidFill>
              <a:latin typeface="Arial" panose="020B0604020202020204" pitchFamily="34" charset="0"/>
              <a:ea typeface="Times New Roman" charset="0"/>
              <a:cs typeface="Arial" panose="020B0604020202020204" pitchFamily="34" charset="0"/>
            </a:rPr>
            <a:t>High Economic Growth</a:t>
          </a:r>
        </a:p>
        <a:p xmlns:a="http://schemas.openxmlformats.org/drawingml/2006/main">
          <a:pPr eaLnBrk="0" hangingPunct="0"/>
          <a:r>
            <a:rPr kumimoji="0" lang="en-US" sz="1400" b="0" i="0" u="none" strike="noStrike" kern="0" cap="none" spc="0" normalizeH="0" baseline="0" noProof="0" dirty="0" smtClean="0">
              <a:ln>
                <a:noFill/>
              </a:ln>
              <a:solidFill>
                <a:srgbClr val="003953"/>
              </a:solidFill>
              <a:effectLst/>
              <a:uLnTx/>
              <a:uFillTx/>
              <a:latin typeface="Arial" panose="020B0604020202020204" pitchFamily="34" charset="0"/>
              <a:ea typeface="Times New Roman" charset="0"/>
              <a:cs typeface="Arial" panose="020B0604020202020204" pitchFamily="34" charset="0"/>
            </a:rPr>
            <a:t>Reference </a:t>
          </a:r>
        </a:p>
        <a:p xmlns:a="http://schemas.openxmlformats.org/drawingml/2006/main">
          <a:pPr eaLnBrk="0" hangingPunct="0"/>
          <a:r>
            <a:rPr kumimoji="0" lang="en-US" sz="1400" b="0" i="0" u="none" strike="noStrike" kern="0" cap="none" spc="0" normalizeH="0" baseline="0" noProof="0" dirty="0" smtClean="0">
              <a:ln>
                <a:noFill/>
              </a:ln>
              <a:solidFill>
                <a:srgbClr val="675005"/>
              </a:solidFill>
              <a:effectLst/>
              <a:uLnTx/>
              <a:uFillTx/>
              <a:latin typeface="Arial" panose="020B0604020202020204" pitchFamily="34" charset="0"/>
              <a:ea typeface="Times New Roman" charset="0"/>
              <a:cs typeface="Arial" panose="020B0604020202020204" pitchFamily="34" charset="0"/>
            </a:rPr>
            <a:t>Low Economic Growth</a:t>
          </a:r>
        </a:p>
        <a:p xmlns:a="http://schemas.openxmlformats.org/drawingml/2006/main">
          <a:pPr eaLnBrk="0" hangingPunct="0"/>
          <a:r>
            <a:rPr lang="en-US" sz="1400" b="0" i="0" baseline="0" dirty="0" smtClean="0">
              <a:solidFill>
                <a:schemeClr val="accent5"/>
              </a:solidFill>
              <a:latin typeface="Arial" panose="020B0604020202020204" pitchFamily="34" charset="0"/>
              <a:ea typeface="Times New Roman" charset="0"/>
              <a:cs typeface="Arial" panose="020B0604020202020204" pitchFamily="34" charset="0"/>
            </a:rPr>
            <a:t>Low Oil Price</a:t>
          </a:r>
          <a:endParaRPr lang="en-US" sz="1400" b="0" i="0" baseline="0" dirty="0" smtClean="0">
            <a:solidFill>
              <a:schemeClr val="accent4"/>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baseline="0" dirty="0" smtClean="0">
              <a:solidFill>
                <a:schemeClr val="accent2"/>
              </a:solidFill>
              <a:latin typeface="Arial" panose="020B0604020202020204" pitchFamily="34" charset="0"/>
              <a:ea typeface="Times New Roman" charset="0"/>
              <a:cs typeface="Arial" panose="020B0604020202020204" pitchFamily="34" charset="0"/>
            </a:rPr>
            <a:t>Low Oil and Gas Resource and Technology </a:t>
          </a:r>
        </a:p>
      </cdr:txBody>
    </cdr:sp>
  </cdr:relSizeAnchor>
</c:userShapes>
</file>

<file path=ppt/drawings/drawing60.xml><?xml version="1.0" encoding="utf-8"?>
<c:userShapes xmlns:c="http://schemas.openxmlformats.org/drawingml/2006/chart">
  <cdr:relSizeAnchor xmlns:cdr="http://schemas.openxmlformats.org/drawingml/2006/chartDrawing">
    <cdr:from>
      <cdr:x>0</cdr:x>
      <cdr:y>0</cdr:y>
    </cdr:from>
    <cdr:to>
      <cdr:x>0.80631</cdr:x>
      <cdr:y>0.23264</cdr:y>
    </cdr:to>
    <cdr:sp macro="" textlink="">
      <cdr:nvSpPr>
        <cdr:cNvPr id="7" name="TextBox 1"/>
        <cdr:cNvSpPr txBox="1"/>
      </cdr:nvSpPr>
      <cdr:spPr bwMode="auto">
        <a:xfrm xmlns:a="http://schemas.openxmlformats.org/drawingml/2006/main">
          <a:off x="0" y="0"/>
          <a:ext cx="2211857" cy="63817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Year-over-year nuclear capacity changes </a:t>
          </a:r>
        </a:p>
        <a:p xmlns:a="http://schemas.openxmlformats.org/drawingml/2006/main">
          <a:pPr eaLnBrk="0" hangingPunct="0"/>
          <a:r>
            <a:rPr lang="en-US" sz="1400" b="1" dirty="0" smtClean="0">
              <a:ea typeface="Times New Roman" charset="0"/>
              <a:cs typeface="Times New Roman" charset="0"/>
            </a:rPr>
            <a:t>(Reference case)</a:t>
          </a:r>
          <a:endParaRPr lang="en-US" sz="1400" b="1" i="0" baseline="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gigawatts</a:t>
          </a:r>
        </a:p>
        <a:p xmlns:a="http://schemas.openxmlformats.org/drawingml/2006/main">
          <a:pPr eaLnBrk="0" hangingPunct="0"/>
          <a:endParaRPr lang="en-US" sz="10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0.68659</cdr:x>
      <cdr:y>0.38176</cdr:y>
    </cdr:from>
    <cdr:to>
      <cdr:x>0.92964</cdr:x>
      <cdr:y>0.91234</cdr:y>
    </cdr:to>
    <cdr:sp macro="" textlink="">
      <cdr:nvSpPr>
        <cdr:cNvPr id="8" name="TextBox 1"/>
        <cdr:cNvSpPr txBox="1"/>
      </cdr:nvSpPr>
      <cdr:spPr bwMode="auto">
        <a:xfrm xmlns:a="http://schemas.openxmlformats.org/drawingml/2006/main">
          <a:off x="2818632" y="1714500"/>
          <a:ext cx="997787" cy="238283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eaLnBrk="0" hangingPunct="0"/>
          <a:r>
            <a:rPr lang="en-US" sz="1400" b="0" i="0" dirty="0" smtClean="0">
              <a:solidFill>
                <a:schemeClr val="tx1"/>
              </a:solidFill>
              <a:latin typeface="+mn-lt"/>
              <a:ea typeface="Times New Roman" charset="0"/>
              <a:cs typeface="Times New Roman" charset="0"/>
            </a:rPr>
            <a:t>additions</a:t>
          </a: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r>
            <a:rPr lang="en-US" sz="1400" b="0" i="0" dirty="0" smtClean="0">
              <a:solidFill>
                <a:schemeClr val="tx1"/>
              </a:solidFill>
              <a:latin typeface="+mn-lt"/>
              <a:ea typeface="Times New Roman" charset="0"/>
              <a:cs typeface="Times New Roman" charset="0"/>
            </a:rPr>
            <a:t>retirements</a:t>
          </a:r>
        </a:p>
      </cdr:txBody>
    </cdr:sp>
  </cdr:relSizeAnchor>
  <cdr:relSizeAnchor xmlns:cdr="http://schemas.openxmlformats.org/drawingml/2006/chartDrawing">
    <cdr:from>
      <cdr:x>0.33707</cdr:x>
      <cdr:y>0.25135</cdr:y>
    </cdr:from>
    <cdr:to>
      <cdr:x>0.5701</cdr:x>
      <cdr:y>0.41631</cdr:y>
    </cdr:to>
    <cdr:sp macro="" textlink="">
      <cdr:nvSpPr>
        <cdr:cNvPr id="9" name="TextBox 1"/>
        <cdr:cNvSpPr txBox="1"/>
      </cdr:nvSpPr>
      <cdr:spPr bwMode="auto">
        <a:xfrm xmlns:a="http://schemas.openxmlformats.org/drawingml/2006/main">
          <a:off x="2210597" y="734190"/>
          <a:ext cx="1528233" cy="48184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3">
                  <a:lumMod val="60000"/>
                  <a:lumOff val="40000"/>
                </a:schemeClr>
              </a:solidFill>
              <a:latin typeface="+mn-lt"/>
              <a:ea typeface="Times New Roman" charset="0"/>
              <a:cs typeface="Times New Roman" charset="0"/>
            </a:rPr>
            <a:t>assumed uprates</a:t>
          </a:r>
        </a:p>
        <a:p xmlns:a="http://schemas.openxmlformats.org/drawingml/2006/main">
          <a:pPr eaLnBrk="0" hangingPunct="0"/>
          <a:r>
            <a:rPr lang="en-US" sz="1400" b="0" i="0" dirty="0" smtClean="0">
              <a:solidFill>
                <a:schemeClr val="accent3">
                  <a:lumMod val="75000"/>
                </a:schemeClr>
              </a:solidFill>
              <a:latin typeface="+mn-lt"/>
              <a:ea typeface="Times New Roman" charset="0"/>
              <a:cs typeface="Times New Roman" charset="0"/>
            </a:rPr>
            <a:t>new reactors</a:t>
          </a:r>
        </a:p>
        <a:p xmlns:a="http://schemas.openxmlformats.org/drawingml/2006/main">
          <a:pPr eaLnBrk="0" hangingPunct="0"/>
          <a:endParaRPr lang="en-US" sz="1400" b="0" i="0" dirty="0" smtClean="0">
            <a:solidFill>
              <a:schemeClr val="accent6"/>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6"/>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6"/>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6"/>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6"/>
            </a:solidFill>
            <a:latin typeface="+mn-lt"/>
            <a:ea typeface="Times New Roman" charset="0"/>
            <a:cs typeface="Times New Roman" charset="0"/>
          </a:endParaRPr>
        </a:p>
      </cdr:txBody>
    </cdr:sp>
  </cdr:relSizeAnchor>
  <cdr:relSizeAnchor xmlns:cdr="http://schemas.openxmlformats.org/drawingml/2006/chartDrawing">
    <cdr:from>
      <cdr:x>0.36065</cdr:x>
      <cdr:y>0.80803</cdr:y>
    </cdr:from>
    <cdr:to>
      <cdr:x>0.73723</cdr:x>
      <cdr:y>0.91532</cdr:y>
    </cdr:to>
    <cdr:sp macro="" textlink="">
      <cdr:nvSpPr>
        <cdr:cNvPr id="2" name="TextBox 1"/>
        <cdr:cNvSpPr txBox="1"/>
      </cdr:nvSpPr>
      <cdr:spPr bwMode="auto">
        <a:xfrm xmlns:a="http://schemas.openxmlformats.org/drawingml/2006/main">
          <a:off x="1555007" y="3628897"/>
          <a:ext cx="1623682" cy="48184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675005"/>
              </a:solidFill>
              <a:effectLst/>
              <a:uLnTx/>
              <a:uFillTx/>
              <a:latin typeface="+mn-lt"/>
              <a:ea typeface="Times New Roman" charset="0"/>
              <a:cs typeface="Times New Roman" charset="0"/>
            </a:rPr>
            <a:t>actual/announced</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675005"/>
              </a:solidFill>
              <a:effectLst/>
              <a:uLnTx/>
              <a:uFillTx/>
              <a:latin typeface="+mn-lt"/>
              <a:ea typeface="Times New Roman" charset="0"/>
              <a:cs typeface="Times New Roman" charset="0"/>
            </a:rPr>
            <a:t>retirements</a:t>
          </a:r>
          <a:endParaRPr kumimoji="0" lang="en-US" sz="1400" b="0" i="0" u="none" strike="noStrike" kern="0" cap="none" spc="0" normalizeH="0" baseline="0" noProof="0" dirty="0" smtClean="0">
            <a:ln>
              <a:noFill/>
            </a:ln>
            <a:solidFill>
              <a:srgbClr val="BD732A"/>
            </a:solidFill>
            <a:effectLst/>
            <a:uLnTx/>
            <a:uFillTx/>
            <a:latin typeface="+mn-lt"/>
            <a:ea typeface="Times New Roman" charset="0"/>
            <a:cs typeface="Times New Roman" charset="0"/>
          </a:endParaRPr>
        </a:p>
      </cdr:txBody>
    </cdr:sp>
  </cdr:relSizeAnchor>
  <cdr:relSizeAnchor xmlns:cdr="http://schemas.openxmlformats.org/drawingml/2006/chartDrawing">
    <cdr:from>
      <cdr:x>0.36624</cdr:x>
      <cdr:y>0.69876</cdr:y>
    </cdr:from>
    <cdr:to>
      <cdr:x>0.61348</cdr:x>
      <cdr:y>0.81442</cdr:y>
    </cdr:to>
    <cdr:sp macro="" textlink="">
      <cdr:nvSpPr>
        <cdr:cNvPr id="3" name="TextBox 2"/>
        <cdr:cNvSpPr txBox="1"/>
      </cdr:nvSpPr>
      <cdr:spPr bwMode="auto">
        <a:xfrm xmlns:a="http://schemas.openxmlformats.org/drawingml/2006/main">
          <a:off x="1579105" y="3138155"/>
          <a:ext cx="1066005" cy="51944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BD732A"/>
              </a:solidFill>
              <a:effectLst/>
              <a:uLnTx/>
              <a:uFillTx/>
              <a:latin typeface="+mn-lt"/>
              <a:ea typeface="Times New Roman" charset="0"/>
              <a:cs typeface="Times New Roman" charset="0"/>
            </a:rPr>
            <a:t>projected</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BD732A"/>
              </a:solidFill>
              <a:effectLst/>
              <a:uLnTx/>
              <a:uFillTx/>
              <a:latin typeface="+mn-lt"/>
              <a:ea typeface="Times New Roman" charset="0"/>
              <a:cs typeface="Times New Roman" charset="0"/>
            </a:rPr>
            <a:t>retirements</a:t>
          </a:r>
          <a:endParaRPr lang="en-US" sz="1600" b="0" i="1" dirty="0" smtClean="0">
            <a:solidFill>
              <a:srgbClr val="333333"/>
            </a:solidFill>
            <a:latin typeface="Times New Roman" charset="0"/>
            <a:ea typeface="Times New Roman" charset="0"/>
            <a:cs typeface="Times New Roman" charset="0"/>
          </a:endParaRPr>
        </a:p>
      </cdr:txBody>
    </cdr:sp>
  </cdr:relSizeAnchor>
</c:userShapes>
</file>

<file path=ppt/drawings/drawing61.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Coal</a:t>
          </a:r>
          <a:r>
            <a:rPr lang="en-US" sz="1400" b="1" i="0" baseline="0" dirty="0" smtClean="0">
              <a:solidFill>
                <a:sysClr val="windowText" lastClr="000000"/>
              </a:solidFill>
              <a:latin typeface="+mn-lt"/>
              <a:ea typeface="Times New Roman" charset="0"/>
              <a:cs typeface="Times New Roman" charset="0"/>
            </a:rPr>
            <a:t> generation capacity</a:t>
          </a:r>
          <a:endParaRPr lang="en-US" sz="1400" b="1" i="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gigawatts</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0.12164</cdr:x>
      <cdr:y>0.0933</cdr:y>
    </cdr:from>
    <cdr:to>
      <cdr:x>0.3346</cdr:x>
      <cdr:y>0.23965</cdr:y>
    </cdr:to>
    <cdr:sp macro="" textlink="">
      <cdr:nvSpPr>
        <cdr:cNvPr id="6" name="TextBox 1"/>
        <cdr:cNvSpPr txBox="1"/>
      </cdr:nvSpPr>
      <cdr:spPr bwMode="auto">
        <a:xfrm xmlns:a="http://schemas.openxmlformats.org/drawingml/2006/main">
          <a:off x="1057445" y="419023"/>
          <a:ext cx="1851293" cy="65726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0.74497</cdr:x>
      <cdr:y>0.3182</cdr:y>
    </cdr:from>
    <cdr:to>
      <cdr:x>1</cdr:x>
      <cdr:y>0.77202</cdr:y>
    </cdr:to>
    <cdr:sp macro="" textlink="">
      <cdr:nvSpPr>
        <cdr:cNvPr id="7" name="TextBox 1"/>
        <cdr:cNvSpPr txBox="1"/>
      </cdr:nvSpPr>
      <cdr:spPr>
        <a:xfrm xmlns:a="http://schemas.openxmlformats.org/drawingml/2006/main">
          <a:off x="4342654" y="1169909"/>
          <a:ext cx="1486646" cy="1668541"/>
        </a:xfrm>
        <a:prstGeom xmlns:a="http://schemas.openxmlformats.org/drawingml/2006/main" prst="rect">
          <a:avLst/>
        </a:prstGeom>
      </cdr:spPr>
      <cdr:txBody>
        <a:bodyPr xmlns:a="http://schemas.openxmlformats.org/drawingml/2006/main" wrap="square" lIns="45720" rIns="4572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0" dirty="0" smtClean="0">
              <a:solidFill>
                <a:schemeClr val="accent2"/>
              </a:solidFill>
            </a:rPr>
            <a:t>Low Oil</a:t>
          </a:r>
          <a:r>
            <a:rPr lang="en-US" sz="1400" b="0" baseline="0" dirty="0" smtClean="0">
              <a:solidFill>
                <a:schemeClr val="accent2"/>
              </a:solidFill>
            </a:rPr>
            <a:t> and Gas Resource and Technology</a:t>
          </a:r>
          <a:r>
            <a:rPr lang="en-US" sz="1400" b="0" dirty="0" smtClean="0">
              <a:solidFill>
                <a:schemeClr val="accent2"/>
              </a:solidFill>
            </a:rPr>
            <a:t> </a:t>
          </a:r>
        </a:p>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003953"/>
              </a:solidFill>
              <a:effectLst/>
              <a:uLnTx/>
              <a:uFillTx/>
              <a:latin typeface="+mn-lt"/>
              <a:ea typeface="+mn-ea"/>
              <a:cs typeface="+mn-cs"/>
            </a:rPr>
            <a:t>Reference </a:t>
          </a:r>
        </a:p>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sz="1400" b="0" dirty="0" smtClean="0">
              <a:solidFill>
                <a:schemeClr val="accent3"/>
              </a:solidFill>
            </a:rPr>
            <a:t>High Oil and Gas Resource and Technology</a:t>
          </a:r>
        </a:p>
      </cdr:txBody>
    </cdr:sp>
  </cdr:relSizeAnchor>
  <cdr:relSizeAnchor xmlns:cdr="http://schemas.openxmlformats.org/drawingml/2006/chartDrawing">
    <cdr:from>
      <cdr:x>0.02262</cdr:x>
      <cdr:y>0.90812</cdr:y>
    </cdr:from>
    <cdr:to>
      <cdr:x>0.94423</cdr:x>
      <cdr:y>0.99482</cdr:y>
    </cdr:to>
    <cdr:grpSp>
      <cdr:nvGrpSpPr>
        <cdr:cNvPr id="8" name="Group 7"/>
        <cdr:cNvGrpSpPr/>
      </cdr:nvGrpSpPr>
      <cdr:grpSpPr>
        <a:xfrm xmlns:a="http://schemas.openxmlformats.org/drawingml/2006/main">
          <a:off x="196639" y="4078401"/>
          <a:ext cx="8011694" cy="389373"/>
          <a:chOff x="-120969" y="0"/>
          <a:chExt cx="4170922" cy="318770"/>
        </a:xfrm>
      </cdr:grpSpPr>
      <cdr:grpSp>
        <cdr:nvGrpSpPr>
          <cdr:cNvPr id="9" name="Group 8"/>
          <cdr:cNvGrpSpPr/>
        </cdr:nvGrpSpPr>
        <cdr:grpSpPr>
          <a:xfrm xmlns:a="http://schemas.openxmlformats.org/drawingml/2006/main">
            <a:off x="-120969" y="0"/>
            <a:ext cx="4170922" cy="318770"/>
            <a:chOff x="-120370" y="0"/>
            <a:chExt cx="4150253" cy="318774"/>
          </a:xfrm>
        </cdr:grpSpPr>
        <cdr:sp macro="" textlink="">
          <cdr:nvSpPr>
            <cdr:cNvPr id="11" name="TextBox 4"/>
            <cdr:cNvSpPr txBox="1"/>
          </cdr:nvSpPr>
          <cdr:spPr bwMode="auto">
            <a:xfrm xmlns:a="http://schemas.openxmlformats.org/drawingml/2006/main">
              <a:off x="351308" y="0"/>
              <a:ext cx="3678575" cy="31877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dirty="0">
                  <a:solidFill>
                    <a:schemeClr val="tx1">
                      <a:lumMod val="50000"/>
                      <a:lumOff val="50000"/>
                    </a:schemeClr>
                  </a:solidFill>
                  <a:ea typeface="Times New Roman" charset="0"/>
                  <a:cs typeface="Times New Roman" charset="0"/>
                </a:rPr>
                <a:t>w</a:t>
              </a:r>
              <a:r>
                <a:rPr lang="en-US" sz="1400" i="0" dirty="0" smtClean="0">
                  <a:solidFill>
                    <a:schemeClr val="tx1">
                      <a:lumMod val="50000"/>
                      <a:lumOff val="50000"/>
                    </a:schemeClr>
                  </a:solidFill>
                  <a:latin typeface="+mn-lt"/>
                  <a:ea typeface="Times New Roman" charset="0"/>
                  <a:cs typeface="Times New Roman" charset="0"/>
                </a:rPr>
                <a:t>ithout Clean Power Plan		 </a:t>
              </a:r>
              <a:r>
                <a:rPr lang="en-US" sz="1400" i="0" baseline="0" dirty="0" smtClean="0">
                  <a:solidFill>
                    <a:schemeClr val="tx1">
                      <a:lumMod val="50000"/>
                      <a:lumOff val="50000"/>
                    </a:schemeClr>
                  </a:solidFill>
                  <a:latin typeface="+mn-lt"/>
                  <a:ea typeface="Times New Roman" charset="0"/>
                  <a:cs typeface="Times New Roman" charset="0"/>
                </a:rPr>
                <a:t> with Clean Power Plan</a:t>
              </a:r>
              <a:endParaRPr lang="en-US" sz="1400" i="0" dirty="0" smtClean="0">
                <a:solidFill>
                  <a:schemeClr val="tx1">
                    <a:lumMod val="50000"/>
                    <a:lumOff val="50000"/>
                  </a:schemeClr>
                </a:solidFill>
                <a:latin typeface="+mn-lt"/>
                <a:ea typeface="Times New Roman" charset="0"/>
                <a:cs typeface="Times New Roman" charset="0"/>
              </a:endParaRPr>
            </a:p>
          </cdr:txBody>
        </cdr:sp>
        <cdr:cxnSp macro="">
          <cdr:nvCxnSpPr>
            <cdr:cNvPr id="12" name="Straight Connector 11"/>
            <cdr:cNvCxnSpPr/>
          </cdr:nvCxnSpPr>
          <cdr:spPr bwMode="auto">
            <a:xfrm xmlns:a="http://schemas.openxmlformats.org/drawingml/2006/main">
              <a:off x="-120370" y="124953"/>
              <a:ext cx="366412" cy="0"/>
            </a:xfrm>
            <a:prstGeom xmlns:a="http://schemas.openxmlformats.org/drawingml/2006/main" prst="line">
              <a:avLst/>
            </a:prstGeom>
            <a:solidFill xmlns:a="http://schemas.openxmlformats.org/drawingml/2006/main">
              <a:schemeClr val="accent1"/>
            </a:solidFill>
            <a:ln xmlns:a="http://schemas.openxmlformats.org/drawingml/2006/main" w="22225" cap="flat" cmpd="sng" algn="ctr">
              <a:solidFill>
                <a:schemeClr val="tx1">
                  <a:lumMod val="50000"/>
                  <a:lumOff val="50000"/>
                </a:schemeClr>
              </a:solidFill>
              <a:prstDash val="solid"/>
              <a:round/>
              <a:headEnd type="none" w="med" len="med"/>
              <a:tailEnd type="none" w="med" len="med"/>
            </a:ln>
            <a:effectLst xmlns:a="http://schemas.openxmlformats.org/drawingml/2006/main"/>
          </cdr:spPr>
        </cdr:cxnSp>
      </cdr:grpSp>
      <cdr:cxnSp macro="">
        <cdr:nvCxnSpPr>
          <cdr:cNvPr id="10" name="Straight Connector 9"/>
          <cdr:cNvCxnSpPr/>
        </cdr:nvCxnSpPr>
        <cdr:spPr bwMode="auto">
          <a:xfrm xmlns:a="http://schemas.openxmlformats.org/drawingml/2006/main">
            <a:off x="1877570" y="114786"/>
            <a:ext cx="368241" cy="0"/>
          </a:xfrm>
          <a:prstGeom xmlns:a="http://schemas.openxmlformats.org/drawingml/2006/main" prst="line">
            <a:avLst/>
          </a:prstGeom>
          <a:solidFill xmlns:a="http://schemas.openxmlformats.org/drawingml/2006/main">
            <a:schemeClr val="accent1"/>
          </a:solidFill>
          <a:ln xmlns:a="http://schemas.openxmlformats.org/drawingml/2006/main" w="22225" cap="flat" cmpd="sng" algn="ctr">
            <a:solidFill>
              <a:schemeClr val="tx1">
                <a:lumMod val="50000"/>
                <a:lumOff val="50000"/>
              </a:schemeClr>
            </a:solidFill>
            <a:prstDash val="lgDash"/>
            <a:round/>
            <a:headEnd type="none" w="med" len="med"/>
            <a:tailEnd type="none" w="med" len="med"/>
          </a:ln>
          <a:effectLst xmlns:a="http://schemas.openxmlformats.org/drawingml/2006/main"/>
        </cdr:spPr>
      </cdr:cxnSp>
    </cdr:grpSp>
  </cdr:relSizeAnchor>
</c:userShapes>
</file>

<file path=ppt/drawings/drawing62.xml><?xml version="1.0" encoding="utf-8"?>
<c:userShapes xmlns:c="http://schemas.openxmlformats.org/drawingml/2006/chart">
  <cdr:relSizeAnchor xmlns:cdr="http://schemas.openxmlformats.org/drawingml/2006/chartDrawing">
    <cdr:from>
      <cdr:x>0.01111</cdr:x>
      <cdr:y>0.01104</cdr:y>
    </cdr:from>
    <cdr:to>
      <cdr:x>0.49107</cdr:x>
      <cdr:y>0.15232</cdr:y>
    </cdr:to>
    <cdr:sp macro="" textlink="">
      <cdr:nvSpPr>
        <cdr:cNvPr id="2" name="TextBox 1"/>
        <cdr:cNvSpPr txBox="1"/>
      </cdr:nvSpPr>
      <cdr:spPr bwMode="auto">
        <a:xfrm xmlns:a="http://schemas.openxmlformats.org/drawingml/2006/main">
          <a:off x="50800" y="31750"/>
          <a:ext cx="2194364" cy="4064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Net electricity generation from select fuels</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billion kilowatthours</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0.35209</cdr:x>
      <cdr:y>0.09612</cdr:y>
    </cdr:from>
    <cdr:to>
      <cdr:x>0.5726</cdr:x>
      <cdr:y>0.22414</cdr:y>
    </cdr:to>
    <cdr:sp macro="" textlink="">
      <cdr:nvSpPr>
        <cdr:cNvPr id="5" name="TextBox 1"/>
        <cdr:cNvSpPr txBox="1"/>
      </cdr:nvSpPr>
      <cdr:spPr bwMode="auto">
        <a:xfrm xmlns:a="http://schemas.openxmlformats.org/drawingml/2006/main">
          <a:off x="3060737" y="431661"/>
          <a:ext cx="1916927" cy="57494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0.08947</cdr:x>
      <cdr:y>0.90122</cdr:y>
    </cdr:from>
    <cdr:to>
      <cdr:x>0.96104</cdr:x>
      <cdr:y>0.99312</cdr:y>
    </cdr:to>
    <cdr:grpSp>
      <cdr:nvGrpSpPr>
        <cdr:cNvPr id="13" name="Group 12"/>
        <cdr:cNvGrpSpPr/>
      </cdr:nvGrpSpPr>
      <cdr:grpSpPr>
        <a:xfrm xmlns:a="http://schemas.openxmlformats.org/drawingml/2006/main">
          <a:off x="777776" y="4047413"/>
          <a:ext cx="7576689" cy="412727"/>
          <a:chOff x="47020" y="0"/>
          <a:chExt cx="4144016" cy="318764"/>
        </a:xfrm>
      </cdr:grpSpPr>
      <cdr:grpSp>
        <cdr:nvGrpSpPr>
          <cdr:cNvPr id="14" name="Group 13"/>
          <cdr:cNvGrpSpPr/>
        </cdr:nvGrpSpPr>
        <cdr:grpSpPr>
          <a:xfrm xmlns:a="http://schemas.openxmlformats.org/drawingml/2006/main">
            <a:off x="47020" y="0"/>
            <a:ext cx="4144016" cy="318764"/>
            <a:chOff x="44543" y="0"/>
            <a:chExt cx="3925744" cy="318794"/>
          </a:xfrm>
        </cdr:grpSpPr>
        <cdr:sp macro="" textlink="">
          <cdr:nvSpPr>
            <cdr:cNvPr id="16" name="TextBox 4"/>
            <cdr:cNvSpPr txBox="1"/>
          </cdr:nvSpPr>
          <cdr:spPr bwMode="auto">
            <a:xfrm xmlns:a="http://schemas.openxmlformats.org/drawingml/2006/main">
              <a:off x="483777" y="0"/>
              <a:ext cx="3486510" cy="31879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i="0" dirty="0" smtClean="0">
                  <a:solidFill>
                    <a:schemeClr val="tx1">
                      <a:lumMod val="50000"/>
                      <a:lumOff val="50000"/>
                    </a:schemeClr>
                  </a:solidFill>
                  <a:latin typeface="+mn-lt"/>
                  <a:ea typeface="Times New Roman" charset="0"/>
                  <a:cs typeface="Times New Roman" charset="0"/>
                </a:rPr>
                <a:t>Reference</a:t>
              </a:r>
              <a:r>
                <a:rPr lang="en-US" sz="1400" i="0" baseline="0" dirty="0" smtClean="0">
                  <a:solidFill>
                    <a:schemeClr val="tx1">
                      <a:lumMod val="50000"/>
                      <a:lumOff val="50000"/>
                    </a:schemeClr>
                  </a:solidFill>
                  <a:latin typeface="+mn-lt"/>
                  <a:ea typeface="Times New Roman" charset="0"/>
                  <a:cs typeface="Times New Roman" charset="0"/>
                </a:rPr>
                <a:t> case                                 Reference with Clean Power Plan</a:t>
              </a:r>
              <a:endParaRPr lang="en-US" sz="1400" i="0" dirty="0" smtClean="0">
                <a:solidFill>
                  <a:schemeClr val="tx1">
                    <a:lumMod val="50000"/>
                    <a:lumOff val="50000"/>
                  </a:schemeClr>
                </a:solidFill>
                <a:latin typeface="+mn-lt"/>
                <a:ea typeface="Times New Roman" charset="0"/>
                <a:cs typeface="Times New Roman" charset="0"/>
              </a:endParaRPr>
            </a:p>
          </cdr:txBody>
        </cdr:sp>
        <cdr:cxnSp macro="">
          <cdr:nvCxnSpPr>
            <cdr:cNvPr id="17" name="Straight Connector 16"/>
            <cdr:cNvCxnSpPr/>
          </cdr:nvCxnSpPr>
          <cdr:spPr bwMode="auto">
            <a:xfrm xmlns:a="http://schemas.openxmlformats.org/drawingml/2006/main">
              <a:off x="44543" y="82706"/>
              <a:ext cx="360994" cy="0"/>
            </a:xfrm>
            <a:prstGeom xmlns:a="http://schemas.openxmlformats.org/drawingml/2006/main" prst="line">
              <a:avLst/>
            </a:prstGeom>
            <a:solidFill xmlns:a="http://schemas.openxmlformats.org/drawingml/2006/main">
              <a:schemeClr val="accent1"/>
            </a:solidFill>
            <a:ln xmlns:a="http://schemas.openxmlformats.org/drawingml/2006/main" w="22225" cap="flat" cmpd="sng" algn="ctr">
              <a:solidFill>
                <a:schemeClr val="tx1">
                  <a:lumMod val="50000"/>
                  <a:lumOff val="50000"/>
                </a:schemeClr>
              </a:solidFill>
              <a:prstDash val="solid"/>
              <a:round/>
              <a:headEnd type="none" w="med" len="med"/>
              <a:tailEnd type="none" w="med" len="med"/>
            </a:ln>
            <a:effectLst xmlns:a="http://schemas.openxmlformats.org/drawingml/2006/main"/>
          </cdr:spPr>
        </cdr:cxnSp>
      </cdr:grpSp>
      <cdr:cxnSp macro="">
        <cdr:nvCxnSpPr>
          <cdr:cNvPr id="15" name="Straight Connector 14"/>
          <cdr:cNvCxnSpPr/>
        </cdr:nvCxnSpPr>
        <cdr:spPr bwMode="auto">
          <a:xfrm xmlns:a="http://schemas.openxmlformats.org/drawingml/2006/main">
            <a:off x="1654279" y="96266"/>
            <a:ext cx="386789" cy="0"/>
          </a:xfrm>
          <a:prstGeom xmlns:a="http://schemas.openxmlformats.org/drawingml/2006/main" prst="line">
            <a:avLst/>
          </a:prstGeom>
          <a:solidFill xmlns:a="http://schemas.openxmlformats.org/drawingml/2006/main">
            <a:schemeClr val="accent1"/>
          </a:solidFill>
          <a:ln xmlns:a="http://schemas.openxmlformats.org/drawingml/2006/main" w="22225" cap="flat" cmpd="sng" algn="ctr">
            <a:solidFill>
              <a:schemeClr val="tx1">
                <a:lumMod val="50000"/>
                <a:lumOff val="50000"/>
              </a:schemeClr>
            </a:solidFill>
            <a:prstDash val="lgDash"/>
            <a:round/>
            <a:headEnd type="none" w="med" len="med"/>
            <a:tailEnd type="none" w="med" len="med"/>
          </a:ln>
          <a:effectLst xmlns:a="http://schemas.openxmlformats.org/drawingml/2006/main"/>
        </cdr:spPr>
      </cdr:cxnSp>
    </cdr:grpSp>
  </cdr:relSizeAnchor>
  <cdr:relSizeAnchor xmlns:cdr="http://schemas.openxmlformats.org/drawingml/2006/chartDrawing">
    <cdr:from>
      <cdr:x>0.8307</cdr:x>
      <cdr:y>0.25392</cdr:y>
    </cdr:from>
    <cdr:to>
      <cdr:x>1</cdr:x>
      <cdr:y>0.82884</cdr:y>
    </cdr:to>
    <cdr:sp macro="" textlink="">
      <cdr:nvSpPr>
        <cdr:cNvPr id="22" name="TextBox 1"/>
        <cdr:cNvSpPr txBox="1"/>
      </cdr:nvSpPr>
      <cdr:spPr bwMode="auto">
        <a:xfrm xmlns:a="http://schemas.openxmlformats.org/drawingml/2006/main">
          <a:off x="7221400" y="1140365"/>
          <a:ext cx="1471750" cy="258198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chemeClr val="accent1"/>
              </a:solidFill>
              <a:latin typeface="+mn-lt"/>
              <a:ea typeface="Times New Roman" charset="0"/>
              <a:cs typeface="Times New Roman" charset="0"/>
            </a:rPr>
            <a:t>natural</a:t>
          </a:r>
          <a:r>
            <a:rPr lang="en-US" sz="1400" b="1" i="0" baseline="0" dirty="0" smtClean="0">
              <a:solidFill>
                <a:schemeClr val="accent1"/>
              </a:solidFill>
              <a:latin typeface="+mn-lt"/>
              <a:ea typeface="Times New Roman" charset="0"/>
              <a:cs typeface="Times New Roman" charset="0"/>
            </a:rPr>
            <a:t> gas</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b="1" i="0" dirty="0" smtClean="0">
            <a:solidFill>
              <a:schemeClr val="accent3"/>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dirty="0" smtClean="0">
              <a:solidFill>
                <a:schemeClr val="accent3"/>
              </a:solidFill>
              <a:effectLst/>
              <a:latin typeface="+mn-lt"/>
              <a:ea typeface="+mn-ea"/>
              <a:cs typeface="+mn-cs"/>
            </a:rPr>
            <a:t>renewables</a:t>
          </a:r>
          <a:endParaRPr lang="en-US" sz="1400" b="1" i="0" dirty="0">
            <a:solidFill>
              <a:schemeClr val="accent3"/>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b="1" i="0" dirty="0">
            <a:solidFill>
              <a:sysClr val="windowText" lastClr="000000"/>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b="1" i="0" dirty="0" smtClean="0">
            <a:solidFill>
              <a:sysClr val="windowText" lastClr="000000"/>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dirty="0" smtClean="0">
              <a:solidFill>
                <a:sysClr val="windowText" lastClr="000000"/>
              </a:solidFill>
              <a:effectLst/>
              <a:latin typeface="+mn-lt"/>
              <a:ea typeface="+mn-ea"/>
              <a:cs typeface="+mn-cs"/>
            </a:rPr>
            <a:t>coal</a:t>
          </a:r>
          <a:endParaRPr lang="en-US" sz="1400" b="1" i="0" dirty="0">
            <a:solidFill>
              <a:sysClr val="windowText" lastClr="000000"/>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b="1" i="0" dirty="0" smtClean="0">
            <a:solidFill>
              <a:schemeClr val="accent5"/>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b="1" i="0" dirty="0" smtClean="0">
            <a:solidFill>
              <a:schemeClr val="accent5"/>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dirty="0" smtClean="0">
              <a:solidFill>
                <a:schemeClr val="accent5"/>
              </a:solidFill>
              <a:effectLst/>
              <a:latin typeface="+mn-lt"/>
              <a:ea typeface="+mn-ea"/>
              <a:cs typeface="+mn-cs"/>
            </a:rPr>
            <a:t>nuclear</a:t>
          </a:r>
          <a:endParaRPr lang="en-US" sz="1400" b="1" i="0" dirty="0">
            <a:solidFill>
              <a:schemeClr val="accent5"/>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b="1" i="0" dirty="0">
            <a:solidFill>
              <a:schemeClr val="accent2"/>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b="1" i="0" dirty="0" smtClean="0">
            <a:solidFill>
              <a:schemeClr val="accent2"/>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1" i="0" dirty="0" smtClean="0">
              <a:solidFill>
                <a:schemeClr val="accent2"/>
              </a:solidFill>
              <a:effectLst/>
              <a:latin typeface="+mn-lt"/>
              <a:ea typeface="+mn-ea"/>
              <a:cs typeface="+mn-cs"/>
            </a:rPr>
            <a:t>petroleum</a:t>
          </a:r>
          <a:endParaRPr lang="en-US" sz="1400" dirty="0">
            <a:solidFill>
              <a:schemeClr val="accent2"/>
            </a:solidFill>
            <a:effectLst/>
          </a:endParaRPr>
        </a:p>
        <a:p xmlns:a="http://schemas.openxmlformats.org/drawingml/2006/main">
          <a:pPr eaLnBrk="0" hangingPunct="0"/>
          <a:endParaRPr lang="en-US" sz="1400" i="0" dirty="0" smtClean="0">
            <a:solidFill>
              <a:schemeClr val="accent2">
                <a:lumMod val="50000"/>
              </a:schemeClr>
            </a:solidFill>
            <a:latin typeface="+mn-lt"/>
            <a:ea typeface="Times New Roman" charset="0"/>
            <a:cs typeface="Times New Roman" charset="0"/>
          </a:endParaRPr>
        </a:p>
      </cdr:txBody>
    </cdr:sp>
  </cdr:relSizeAnchor>
</c:userShapes>
</file>

<file path=ppt/drawings/drawing63.xml><?xml version="1.0" encoding="utf-8"?>
<c:userShapes xmlns:c="http://schemas.openxmlformats.org/drawingml/2006/chart">
  <cdr:relSizeAnchor xmlns:cdr="http://schemas.openxmlformats.org/drawingml/2006/chartDrawing">
    <cdr:from>
      <cdr:x>0.00521</cdr:x>
      <cdr:y>0</cdr:y>
    </cdr:from>
    <cdr:to>
      <cdr:x>0.8367</cdr:x>
      <cdr:y>0.23264</cdr:y>
    </cdr:to>
    <cdr:sp macro="" textlink="">
      <cdr:nvSpPr>
        <cdr:cNvPr id="2" name="TextBox 1"/>
        <cdr:cNvSpPr txBox="1"/>
      </cdr:nvSpPr>
      <cdr:spPr bwMode="auto">
        <a:xfrm xmlns:a="http://schemas.openxmlformats.org/drawingml/2006/main">
          <a:off x="29476" y="0"/>
          <a:ext cx="4704447" cy="81545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Coal production by region</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million short tons</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0.26369</cdr:x>
      <cdr:y>0.0916</cdr:y>
    </cdr:from>
    <cdr:to>
      <cdr:x>0.47665</cdr:x>
      <cdr:y>0.23795</cdr:y>
    </cdr:to>
    <cdr:sp macro="" textlink="">
      <cdr:nvSpPr>
        <cdr:cNvPr id="6" name="TextBox 1"/>
        <cdr:cNvSpPr txBox="1"/>
      </cdr:nvSpPr>
      <cdr:spPr bwMode="auto">
        <a:xfrm xmlns:a="http://schemas.openxmlformats.org/drawingml/2006/main">
          <a:off x="2292274" y="411370"/>
          <a:ext cx="1851293" cy="65726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bg2"/>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0.64689</cdr:x>
      <cdr:y>0.02174</cdr:y>
    </cdr:from>
    <cdr:to>
      <cdr:x>1</cdr:x>
      <cdr:y>0.43549</cdr:y>
    </cdr:to>
    <cdr:pic>
      <cdr:nvPicPr>
        <cdr:cNvPr id="12" name="Picture 11"/>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5623524" y="97634"/>
          <a:ext cx="3069626" cy="1858165"/>
        </a:xfrm>
        <a:prstGeom xmlns:a="http://schemas.openxmlformats.org/drawingml/2006/main" prst="rect">
          <a:avLst/>
        </a:prstGeom>
      </cdr:spPr>
    </cdr:pic>
  </cdr:relSizeAnchor>
  <cdr:relSizeAnchor xmlns:cdr="http://schemas.openxmlformats.org/drawingml/2006/chartDrawing">
    <cdr:from>
      <cdr:x>0.15086</cdr:x>
      <cdr:y>0.89018</cdr:y>
    </cdr:from>
    <cdr:to>
      <cdr:x>0.81342</cdr:x>
      <cdr:y>0.98113</cdr:y>
    </cdr:to>
    <cdr:grpSp>
      <cdr:nvGrpSpPr>
        <cdr:cNvPr id="13" name="Group 12"/>
        <cdr:cNvGrpSpPr/>
      </cdr:nvGrpSpPr>
      <cdr:grpSpPr>
        <a:xfrm xmlns:a="http://schemas.openxmlformats.org/drawingml/2006/main">
          <a:off x="1311449" y="3997832"/>
          <a:ext cx="5759733" cy="408460"/>
          <a:chOff x="67006" y="0"/>
          <a:chExt cx="3982906" cy="318742"/>
        </a:xfrm>
      </cdr:grpSpPr>
      <cdr:grpSp>
        <cdr:nvGrpSpPr>
          <cdr:cNvPr id="14" name="Group 13"/>
          <cdr:cNvGrpSpPr/>
        </cdr:nvGrpSpPr>
        <cdr:grpSpPr>
          <a:xfrm xmlns:a="http://schemas.openxmlformats.org/drawingml/2006/main">
            <a:off x="67006" y="0"/>
            <a:ext cx="3982906" cy="318742"/>
            <a:chOff x="66344" y="0"/>
            <a:chExt cx="3943562" cy="318782"/>
          </a:xfrm>
        </cdr:grpSpPr>
        <cdr:sp macro="" textlink="">
          <cdr:nvSpPr>
            <cdr:cNvPr id="16" name="TextBox 4"/>
            <cdr:cNvSpPr txBox="1"/>
          </cdr:nvSpPr>
          <cdr:spPr bwMode="auto">
            <a:xfrm xmlns:a="http://schemas.openxmlformats.org/drawingml/2006/main">
              <a:off x="488605" y="0"/>
              <a:ext cx="3521301" cy="31878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i="0" dirty="0" smtClean="0">
                  <a:solidFill>
                    <a:schemeClr val="tx1">
                      <a:lumMod val="50000"/>
                      <a:lumOff val="50000"/>
                    </a:schemeClr>
                  </a:solidFill>
                  <a:latin typeface="+mn-lt"/>
                  <a:ea typeface="Times New Roman" charset="0"/>
                  <a:cs typeface="Times New Roman" charset="0"/>
                </a:rPr>
                <a:t>Reference</a:t>
              </a:r>
              <a:r>
                <a:rPr lang="en-US" sz="1400" i="0" baseline="0" dirty="0" smtClean="0">
                  <a:solidFill>
                    <a:schemeClr val="tx1">
                      <a:lumMod val="50000"/>
                      <a:lumOff val="50000"/>
                    </a:schemeClr>
                  </a:solidFill>
                  <a:latin typeface="+mn-lt"/>
                  <a:ea typeface="Times New Roman" charset="0"/>
                  <a:cs typeface="Times New Roman" charset="0"/>
                </a:rPr>
                <a:t> case                      Reference with</a:t>
              </a:r>
              <a:r>
                <a:rPr lang="en-US" sz="1400" i="0" dirty="0" smtClean="0">
                  <a:solidFill>
                    <a:schemeClr val="tx1">
                      <a:lumMod val="50000"/>
                      <a:lumOff val="50000"/>
                    </a:schemeClr>
                  </a:solidFill>
                  <a:latin typeface="+mn-lt"/>
                  <a:ea typeface="Times New Roman" charset="0"/>
                  <a:cs typeface="Times New Roman" charset="0"/>
                </a:rPr>
                <a:t> </a:t>
              </a:r>
              <a:r>
                <a:rPr lang="en-US" sz="1400" i="0" baseline="0" dirty="0" smtClean="0">
                  <a:solidFill>
                    <a:schemeClr val="tx1">
                      <a:lumMod val="50000"/>
                      <a:lumOff val="50000"/>
                    </a:schemeClr>
                  </a:solidFill>
                  <a:latin typeface="+mn-lt"/>
                  <a:ea typeface="Times New Roman" charset="0"/>
                  <a:cs typeface="Times New Roman" charset="0"/>
                </a:rPr>
                <a:t>Clean</a:t>
              </a:r>
              <a:r>
                <a:rPr lang="en-US" sz="1400" i="0" dirty="0" smtClean="0">
                  <a:solidFill>
                    <a:schemeClr val="tx1">
                      <a:lumMod val="50000"/>
                      <a:lumOff val="50000"/>
                    </a:schemeClr>
                  </a:solidFill>
                  <a:latin typeface="+mn-lt"/>
                  <a:ea typeface="Times New Roman" charset="0"/>
                  <a:cs typeface="Times New Roman" charset="0"/>
                </a:rPr>
                <a:t> Power Plan</a:t>
              </a:r>
            </a:p>
          </cdr:txBody>
        </cdr:sp>
        <cdr:cxnSp macro="">
          <cdr:nvCxnSpPr>
            <cdr:cNvPr id="17" name="Straight Connector 16"/>
            <cdr:cNvCxnSpPr/>
          </cdr:nvCxnSpPr>
          <cdr:spPr bwMode="auto">
            <a:xfrm xmlns:a="http://schemas.openxmlformats.org/drawingml/2006/main">
              <a:off x="66344" y="107604"/>
              <a:ext cx="364596" cy="0"/>
            </a:xfrm>
            <a:prstGeom xmlns:a="http://schemas.openxmlformats.org/drawingml/2006/main" prst="line">
              <a:avLst/>
            </a:prstGeom>
            <a:solidFill xmlns:a="http://schemas.openxmlformats.org/drawingml/2006/main">
              <a:schemeClr val="accent1"/>
            </a:solidFill>
            <a:ln xmlns:a="http://schemas.openxmlformats.org/drawingml/2006/main" w="22225" cap="flat" cmpd="sng" algn="ctr">
              <a:solidFill>
                <a:schemeClr val="tx1">
                  <a:lumMod val="50000"/>
                  <a:lumOff val="50000"/>
                </a:schemeClr>
              </a:solidFill>
              <a:prstDash val="solid"/>
              <a:round/>
              <a:headEnd type="none" w="med" len="med"/>
              <a:tailEnd type="none" w="med" len="med"/>
            </a:ln>
            <a:effectLst xmlns:a="http://schemas.openxmlformats.org/drawingml/2006/main"/>
          </cdr:spPr>
        </cdr:cxnSp>
      </cdr:grpSp>
      <cdr:cxnSp macro="">
        <cdr:nvCxnSpPr>
          <cdr:cNvPr id="15" name="Straight Connector 14"/>
          <cdr:cNvCxnSpPr/>
        </cdr:nvCxnSpPr>
        <cdr:spPr bwMode="auto">
          <a:xfrm xmlns:a="http://schemas.openxmlformats.org/drawingml/2006/main" flipV="1">
            <a:off x="1560516" y="80573"/>
            <a:ext cx="504152" cy="5281"/>
          </a:xfrm>
          <a:prstGeom xmlns:a="http://schemas.openxmlformats.org/drawingml/2006/main" prst="line">
            <a:avLst/>
          </a:prstGeom>
          <a:solidFill xmlns:a="http://schemas.openxmlformats.org/drawingml/2006/main">
            <a:schemeClr val="accent1"/>
          </a:solidFill>
          <a:ln xmlns:a="http://schemas.openxmlformats.org/drawingml/2006/main" w="22225" cap="flat" cmpd="sng" algn="ctr">
            <a:solidFill>
              <a:schemeClr val="tx1">
                <a:lumMod val="50000"/>
                <a:lumOff val="50000"/>
              </a:schemeClr>
            </a:solidFill>
            <a:prstDash val="lgDash"/>
            <a:round/>
            <a:headEnd type="none" w="med" len="med"/>
            <a:tailEnd type="none" w="med" len="med"/>
          </a:ln>
          <a:effectLst xmlns:a="http://schemas.openxmlformats.org/drawingml/2006/main"/>
        </cdr:spPr>
      </cdr:cxnSp>
    </cdr:grpSp>
  </cdr:relSizeAnchor>
  <cdr:relSizeAnchor xmlns:cdr="http://schemas.openxmlformats.org/drawingml/2006/chartDrawing">
    <cdr:from>
      <cdr:x>0.8331</cdr:x>
      <cdr:y>0.5</cdr:y>
    </cdr:from>
    <cdr:to>
      <cdr:x>0.96356</cdr:x>
      <cdr:y>0.79058</cdr:y>
    </cdr:to>
    <cdr:sp macro="" textlink="">
      <cdr:nvSpPr>
        <cdr:cNvPr id="18" name="TextBox 1"/>
        <cdr:cNvSpPr txBox="1"/>
      </cdr:nvSpPr>
      <cdr:spPr bwMode="auto">
        <a:xfrm xmlns:a="http://schemas.openxmlformats.org/drawingml/2006/main">
          <a:off x="7242300" y="2245519"/>
          <a:ext cx="1134062" cy="130500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2"/>
              </a:solidFill>
              <a:latin typeface="+mn-lt"/>
              <a:ea typeface="Times New Roman" charset="0"/>
              <a:cs typeface="Times New Roman" charset="0"/>
            </a:rPr>
            <a:t>total</a:t>
          </a:r>
        </a:p>
        <a:p xmlns:a="http://schemas.openxmlformats.org/drawingml/2006/main">
          <a:pPr eaLnBrk="0" hangingPunct="0"/>
          <a:endParaRPr lang="en-US" sz="1400" b="0" i="0" dirty="0" smtClean="0">
            <a:solidFill>
              <a:schemeClr val="tx2"/>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2"/>
              </a:solidFill>
              <a:latin typeface="+mn-lt"/>
              <a:ea typeface="Times New Roman" charset="0"/>
              <a:cs typeface="Times New Roman" charset="0"/>
            </a:rPr>
            <a:t>West</a:t>
          </a:r>
        </a:p>
        <a:p xmlns:a="http://schemas.openxmlformats.org/drawingml/2006/main">
          <a:pPr eaLnBrk="0" hangingPunct="0"/>
          <a:r>
            <a:rPr lang="en-US" sz="1400" b="0" i="0" dirty="0" smtClean="0">
              <a:solidFill>
                <a:schemeClr val="accent1"/>
              </a:solidFill>
              <a:latin typeface="+mn-lt"/>
              <a:ea typeface="Times New Roman" charset="0"/>
              <a:cs typeface="Times New Roman" charset="0"/>
            </a:rPr>
            <a:t>Interior</a:t>
          </a:r>
        </a:p>
        <a:p xmlns:a="http://schemas.openxmlformats.org/drawingml/2006/main">
          <a:pPr eaLnBrk="0" hangingPunct="0"/>
          <a:r>
            <a:rPr lang="en-US" sz="1400" b="0" i="0" dirty="0" smtClean="0">
              <a:solidFill>
                <a:schemeClr val="accent3"/>
              </a:solidFill>
              <a:latin typeface="+mn-lt"/>
              <a:ea typeface="Times New Roman" charset="0"/>
              <a:cs typeface="Times New Roman" charset="0"/>
            </a:rPr>
            <a:t>Appalachia</a:t>
          </a:r>
        </a:p>
      </cdr:txBody>
    </cdr:sp>
  </cdr:relSizeAnchor>
</c:userShapes>
</file>

<file path=ppt/drawings/drawing64.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4498" y="0"/>
          <a:ext cx="2179647" cy="104479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Total renewables generation, </a:t>
          </a:r>
        </a:p>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including end-use generation</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billion kilowatthours</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0.09314</cdr:x>
      <cdr:y>0.18564</cdr:y>
    </cdr:from>
    <cdr:to>
      <cdr:x>0.3061</cdr:x>
      <cdr:y>0.33199</cdr:y>
    </cdr:to>
    <cdr:sp macro="" textlink="">
      <cdr:nvSpPr>
        <cdr:cNvPr id="6" name="TextBox 1"/>
        <cdr:cNvSpPr txBox="1"/>
      </cdr:nvSpPr>
      <cdr:spPr bwMode="auto">
        <a:xfrm xmlns:a="http://schemas.openxmlformats.org/drawingml/2006/main">
          <a:off x="443044" y="833727"/>
          <a:ext cx="1012959" cy="65726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0.69006</cdr:x>
      <cdr:y>0.17495</cdr:y>
    </cdr:from>
    <cdr:to>
      <cdr:x>1</cdr:x>
      <cdr:y>0.93447</cdr:y>
    </cdr:to>
    <cdr:sp macro="" textlink="">
      <cdr:nvSpPr>
        <cdr:cNvPr id="7" name="TextBox 1"/>
        <cdr:cNvSpPr txBox="1"/>
      </cdr:nvSpPr>
      <cdr:spPr>
        <a:xfrm xmlns:a="http://schemas.openxmlformats.org/drawingml/2006/main">
          <a:off x="3282318" y="785725"/>
          <a:ext cx="1474251" cy="3411033"/>
        </a:xfrm>
        <a:prstGeom xmlns:a="http://schemas.openxmlformats.org/drawingml/2006/main" prst="rect">
          <a:avLst/>
        </a:prstGeom>
      </cdr:spPr>
      <cdr:txBody>
        <a:bodyPr xmlns:a="http://schemas.openxmlformats.org/drawingml/2006/main" wrap="square" lIns="45720" rIns="4572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0" dirty="0" smtClean="0">
              <a:solidFill>
                <a:schemeClr val="accent2"/>
              </a:solidFill>
            </a:rPr>
            <a:t>Low Oil</a:t>
          </a:r>
          <a:r>
            <a:rPr lang="en-US" sz="1400" b="0" baseline="0" dirty="0" smtClean="0">
              <a:solidFill>
                <a:schemeClr val="accent2"/>
              </a:solidFill>
            </a:rPr>
            <a:t> and Gas Resource and Technology</a:t>
          </a:r>
          <a:r>
            <a:rPr lang="en-US" sz="1400" b="0" dirty="0" smtClean="0">
              <a:solidFill>
                <a:schemeClr val="accent2"/>
              </a:solidFill>
            </a:rPr>
            <a:t> </a:t>
          </a:r>
        </a:p>
        <a:p xmlns:a="http://schemas.openxmlformats.org/drawingml/2006/main">
          <a:r>
            <a:rPr lang="en-US" sz="1400" b="0" dirty="0" smtClean="0">
              <a:solidFill>
                <a:schemeClr val="accent1"/>
              </a:solidFill>
            </a:rPr>
            <a:t>High Economic Growth</a:t>
          </a:r>
        </a:p>
        <a:p xmlns:a="http://schemas.openxmlformats.org/drawingml/2006/main">
          <a:r>
            <a:rPr lang="en-US" sz="1400" b="0" dirty="0" smtClean="0">
              <a:solidFill>
                <a:schemeClr val="accent5">
                  <a:lumMod val="60000"/>
                  <a:lumOff val="40000"/>
                </a:schemeClr>
              </a:solidFill>
            </a:rPr>
            <a:t>Clean Power Plan</a:t>
          </a:r>
        </a:p>
        <a:p xmlns:a="http://schemas.openxmlformats.org/drawingml/2006/main">
          <a:r>
            <a:rPr lang="en-US" sz="1400" b="0" dirty="0" smtClean="0">
              <a:solidFill>
                <a:schemeClr val="tx2"/>
              </a:solidFill>
            </a:rPr>
            <a:t>Reference  </a:t>
          </a:r>
        </a:p>
        <a:p xmlns:a="http://schemas.openxmlformats.org/drawingml/2006/main">
          <a:r>
            <a:rPr lang="en-US" sz="1400" b="0" dirty="0" smtClean="0">
              <a:solidFill>
                <a:schemeClr val="accent6"/>
              </a:solidFill>
            </a:rPr>
            <a:t>Low Economic Growth</a:t>
          </a:r>
        </a:p>
        <a:p xmlns:a="http://schemas.openxmlformats.org/drawingml/2006/main">
          <a:r>
            <a:rPr lang="en-US" sz="1400" b="0" dirty="0" smtClean="0">
              <a:solidFill>
                <a:schemeClr val="accent3"/>
              </a:solidFill>
            </a:rPr>
            <a:t>High Oil and Gas Resource and Technology</a:t>
          </a:r>
          <a:endParaRPr lang="en-US" sz="1400" b="0" dirty="0">
            <a:solidFill>
              <a:schemeClr val="accent3"/>
            </a:solidFill>
          </a:endParaRPr>
        </a:p>
      </cdr:txBody>
    </cdr:sp>
  </cdr:relSizeAnchor>
</c:userShapes>
</file>

<file path=ppt/drawings/drawing65.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Renewable electricity generation, </a:t>
          </a:r>
        </a:p>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including end-use generation (Reference case)</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billion kilowatthours</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0.118</cdr:x>
      <cdr:y>0.171</cdr:y>
    </cdr:from>
    <cdr:to>
      <cdr:x>0.33096</cdr:x>
      <cdr:y>0.31735</cdr:y>
    </cdr:to>
    <cdr:sp macro="" textlink="">
      <cdr:nvSpPr>
        <cdr:cNvPr id="6" name="TextBox 1"/>
        <cdr:cNvSpPr txBox="1"/>
      </cdr:nvSpPr>
      <cdr:spPr bwMode="auto">
        <a:xfrm xmlns:a="http://schemas.openxmlformats.org/drawingml/2006/main">
          <a:off x="470826" y="767953"/>
          <a:ext cx="849687" cy="65726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0.4843</cdr:x>
      <cdr:y>0.5</cdr:y>
    </cdr:from>
    <cdr:to>
      <cdr:x>0.88562</cdr:x>
      <cdr:y>0.7757</cdr:y>
    </cdr:to>
    <cdr:sp macro="" textlink="">
      <cdr:nvSpPr>
        <cdr:cNvPr id="7" name="TextBox 1"/>
        <cdr:cNvSpPr txBox="1"/>
      </cdr:nvSpPr>
      <cdr:spPr>
        <a:xfrm xmlns:a="http://schemas.openxmlformats.org/drawingml/2006/main">
          <a:off x="1932318" y="2245519"/>
          <a:ext cx="1601212" cy="1238179"/>
        </a:xfrm>
        <a:prstGeom xmlns:a="http://schemas.openxmlformats.org/drawingml/2006/main" prst="rect">
          <a:avLst/>
        </a:prstGeom>
      </cdr:spPr>
      <cdr:txBody>
        <a:bodyPr xmlns:a="http://schemas.openxmlformats.org/drawingml/2006/main" wrap="square" lIns="45720" rIns="4572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0" dirty="0" smtClean="0">
              <a:solidFill>
                <a:schemeClr val="tx1"/>
              </a:solidFill>
            </a:rPr>
            <a:t>solar</a:t>
          </a:r>
          <a:r>
            <a:rPr lang="en-US" sz="1400" b="0" baseline="0" dirty="0" smtClean="0">
              <a:solidFill>
                <a:schemeClr val="tx1"/>
              </a:solidFill>
            </a:rPr>
            <a:t> PV</a:t>
          </a:r>
          <a:r>
            <a:rPr lang="en-US" sz="1400" b="0" dirty="0" smtClean="0">
              <a:solidFill>
                <a:schemeClr val="tx1"/>
              </a:solidFill>
            </a:rPr>
            <a:t> </a:t>
          </a:r>
        </a:p>
        <a:p xmlns:a="http://schemas.openxmlformats.org/drawingml/2006/main">
          <a:endParaRPr lang="en-US" sz="1400" b="0" dirty="0" smtClean="0">
            <a:solidFill>
              <a:schemeClr val="tx1"/>
            </a:solidFill>
          </a:endParaRPr>
        </a:p>
        <a:p xmlns:a="http://schemas.openxmlformats.org/drawingml/2006/main">
          <a:endParaRPr lang="en-US" sz="1400" dirty="0">
            <a:solidFill>
              <a:schemeClr val="tx1"/>
            </a:solidFill>
          </a:endParaRPr>
        </a:p>
        <a:p xmlns:a="http://schemas.openxmlformats.org/drawingml/2006/main">
          <a:r>
            <a:rPr lang="en-US" sz="1400" b="0" dirty="0" smtClean="0">
              <a:solidFill>
                <a:schemeClr val="tx1"/>
              </a:solidFill>
            </a:rPr>
            <a:t>wind</a:t>
          </a:r>
        </a:p>
        <a:p xmlns:a="http://schemas.openxmlformats.org/drawingml/2006/main">
          <a:endParaRPr lang="en-US" sz="700" b="0" dirty="0" smtClean="0">
            <a:solidFill>
              <a:schemeClr val="tx1"/>
            </a:solidFill>
          </a:endParaRPr>
        </a:p>
        <a:p xmlns:a="http://schemas.openxmlformats.org/drawingml/2006/main">
          <a:r>
            <a:rPr lang="en-US" sz="1400" b="0" dirty="0" smtClean="0">
              <a:solidFill>
                <a:schemeClr val="bg1"/>
              </a:solidFill>
            </a:rPr>
            <a:t>geothermal</a:t>
          </a:r>
        </a:p>
        <a:p xmlns:a="http://schemas.openxmlformats.org/drawingml/2006/main">
          <a:r>
            <a:rPr lang="en-US" sz="1400" b="0" dirty="0" smtClean="0">
              <a:solidFill>
                <a:schemeClr val="bg1"/>
              </a:solidFill>
            </a:rPr>
            <a:t>hydroelectric</a:t>
          </a:r>
        </a:p>
        <a:p xmlns:a="http://schemas.openxmlformats.org/drawingml/2006/main">
          <a:r>
            <a:rPr lang="en-US" sz="1400" b="0" dirty="0" smtClean="0">
              <a:solidFill>
                <a:schemeClr val="bg1"/>
              </a:solidFill>
            </a:rPr>
            <a:t>              other</a:t>
          </a:r>
        </a:p>
        <a:p xmlns:a="http://schemas.openxmlformats.org/drawingml/2006/main">
          <a:endParaRPr lang="en-US" sz="900" b="0" dirty="0">
            <a:solidFill>
              <a:schemeClr val="tx1"/>
            </a:solidFill>
          </a:endParaRPr>
        </a:p>
      </cdr:txBody>
    </cdr:sp>
  </cdr:relSizeAnchor>
</c:userShapes>
</file>

<file path=ppt/drawings/drawing66.xml><?xml version="1.0" encoding="utf-8"?>
<c:userShapes xmlns:c="http://schemas.openxmlformats.org/drawingml/2006/chart">
  <cdr:relSizeAnchor xmlns:cdr="http://schemas.openxmlformats.org/drawingml/2006/chartDrawing">
    <cdr:from>
      <cdr:x>0.10111</cdr:x>
      <cdr:y>0.85947</cdr:y>
    </cdr:from>
    <cdr:to>
      <cdr:x>0.89889</cdr:x>
      <cdr:y>0.97865</cdr:y>
    </cdr:to>
    <cdr:sp macro="" textlink="">
      <cdr:nvSpPr>
        <cdr:cNvPr id="2" name="TextBox 1"/>
        <cdr:cNvSpPr txBox="1"/>
      </cdr:nvSpPr>
      <cdr:spPr bwMode="auto">
        <a:xfrm xmlns:a="http://schemas.openxmlformats.org/drawingml/2006/main">
          <a:off x="606904" y="3859924"/>
          <a:ext cx="4788606" cy="53524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eaLnBrk="0" hangingPunct="0"/>
          <a:r>
            <a:rPr lang="en-US" sz="1400" i="0" dirty="0" smtClean="0">
              <a:solidFill>
                <a:schemeClr val="accent3"/>
              </a:solidFill>
              <a:latin typeface="+mn-lt"/>
              <a:ea typeface="Times New Roman" charset="0"/>
              <a:cs typeface="Times New Roman" charset="0"/>
            </a:rPr>
            <a:t>Texas</a:t>
          </a:r>
          <a:r>
            <a:rPr lang="en-US" sz="1400" i="0" dirty="0" smtClean="0">
              <a:solidFill>
                <a:schemeClr val="accent4"/>
              </a:solidFill>
              <a:latin typeface="+mn-lt"/>
              <a:ea typeface="Times New Roman" charset="0"/>
              <a:cs typeface="Times New Roman" charset="0"/>
            </a:rPr>
            <a:t>    </a:t>
          </a:r>
          <a:r>
            <a:rPr lang="en-US" sz="1400" i="0" dirty="0" smtClean="0">
              <a:solidFill>
                <a:schemeClr val="accent1"/>
              </a:solidFill>
              <a:latin typeface="+mn-lt"/>
              <a:ea typeface="Times New Roman" charset="0"/>
              <a:cs typeface="Times New Roman" charset="0"/>
            </a:rPr>
            <a:t>Western </a:t>
          </a:r>
          <a:r>
            <a:rPr lang="en-US" sz="1400" dirty="0" smtClean="0">
              <a:solidFill>
                <a:schemeClr val="accent1"/>
              </a:solidFill>
              <a:ea typeface="Times New Roman" charset="0"/>
              <a:cs typeface="Times New Roman" charset="0"/>
            </a:rPr>
            <a:t>Interconnection    </a:t>
          </a:r>
          <a:r>
            <a:rPr lang="en-US" sz="1400" i="0" dirty="0" smtClean="0">
              <a:solidFill>
                <a:schemeClr val="accent4"/>
              </a:solidFill>
              <a:latin typeface="+mn-lt"/>
              <a:ea typeface="Times New Roman" charset="0"/>
              <a:cs typeface="Times New Roman" charset="0"/>
            </a:rPr>
            <a:t>Eastern Interconnection</a:t>
          </a:r>
          <a:r>
            <a:rPr lang="en-US" sz="1400" i="0" baseline="0" dirty="0" smtClean="0">
              <a:solidFill>
                <a:schemeClr val="accent4"/>
              </a:solidFill>
              <a:latin typeface="+mn-lt"/>
              <a:ea typeface="Times New Roman" charset="0"/>
              <a:cs typeface="Times New Roman" charset="0"/>
            </a:rPr>
            <a:t>   </a:t>
          </a:r>
        </a:p>
        <a:p xmlns:a="http://schemas.openxmlformats.org/drawingml/2006/main">
          <a:pPr algn="ctr" eaLnBrk="0" hangingPunct="0"/>
          <a:r>
            <a:rPr lang="en-US" sz="1400" i="0" dirty="0" smtClean="0">
              <a:solidFill>
                <a:srgbClr val="333333"/>
              </a:solidFill>
              <a:latin typeface="+mn-lt"/>
              <a:ea typeface="Times New Roman" charset="0"/>
              <a:cs typeface="Times New Roman" charset="0"/>
            </a:rPr>
            <a:t>Utility-scale   </a:t>
          </a:r>
          <a:r>
            <a:rPr lang="en-US" sz="1400" i="0" dirty="0" smtClean="0">
              <a:solidFill>
                <a:schemeClr val="bg2">
                  <a:lumMod val="60000"/>
                  <a:lumOff val="40000"/>
                </a:schemeClr>
              </a:solidFill>
              <a:latin typeface="+mn-lt"/>
              <a:ea typeface="Times New Roman" charset="0"/>
              <a:cs typeface="Times New Roman" charset="0"/>
            </a:rPr>
            <a:t>Small-scale</a:t>
          </a:r>
        </a:p>
      </cdr:txBody>
    </cdr:sp>
  </cdr:relSizeAnchor>
  <cdr:relSizeAnchor xmlns:cdr="http://schemas.openxmlformats.org/drawingml/2006/chartDrawing">
    <cdr:from>
      <cdr:x>0.00995</cdr:x>
      <cdr:y>0.01958</cdr:y>
    </cdr:from>
    <cdr:to>
      <cdr:x>0.98437</cdr:x>
      <cdr:y>0.16096</cdr:y>
    </cdr:to>
    <cdr:sp macro="" textlink="">
      <cdr:nvSpPr>
        <cdr:cNvPr id="4" name="TextBox 3"/>
        <cdr:cNvSpPr txBox="1"/>
      </cdr:nvSpPr>
      <cdr:spPr bwMode="auto">
        <a:xfrm xmlns:a="http://schemas.openxmlformats.org/drawingml/2006/main">
          <a:off x="57022" y="87935"/>
          <a:ext cx="5584277" cy="63494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rtl="0"/>
          <a:r>
            <a:rPr lang="en-US" sz="1400" b="1" i="0" baseline="0" dirty="0">
              <a:effectLst/>
              <a:latin typeface="+mn-lt"/>
              <a:ea typeface="+mn-ea"/>
              <a:cs typeface="+mn-cs"/>
            </a:rPr>
            <a:t>Solar photovoltaic electricity generation by </a:t>
          </a:r>
          <a:r>
            <a:rPr lang="en-US" sz="1400" b="1" i="0" baseline="0" dirty="0" smtClean="0">
              <a:effectLst/>
              <a:latin typeface="+mn-lt"/>
              <a:ea typeface="+mn-ea"/>
              <a:cs typeface="+mn-cs"/>
            </a:rPr>
            <a:t>region (Reference case)</a:t>
          </a:r>
          <a:endParaRPr lang="en-US" sz="1400" dirty="0">
            <a:effectLst/>
          </a:endParaRPr>
        </a:p>
        <a:p xmlns:a="http://schemas.openxmlformats.org/drawingml/2006/main">
          <a:pPr rtl="0"/>
          <a:r>
            <a:rPr lang="en-US" sz="1400" b="0" i="0" baseline="0" dirty="0">
              <a:effectLst/>
              <a:latin typeface="+mn-lt"/>
              <a:ea typeface="+mn-ea"/>
              <a:cs typeface="+mn-cs"/>
            </a:rPr>
            <a:t>billion kilowatthours</a:t>
          </a:r>
          <a:endParaRPr lang="en-US" sz="1400" dirty="0">
            <a:effectLst/>
          </a:endParaRPr>
        </a:p>
        <a:p xmlns:a="http://schemas.openxmlformats.org/drawingml/2006/main">
          <a:pPr eaLnBrk="0" hangingPunct="0"/>
          <a:endParaRPr lang="en-US" sz="1600" i="1" dirty="0" smtClean="0">
            <a:solidFill>
              <a:srgbClr val="333333"/>
            </a:solidFill>
            <a:latin typeface="Times New Roman" charset="0"/>
            <a:ea typeface="Times New Roman" charset="0"/>
            <a:cs typeface="Times New Roman" charset="0"/>
          </a:endParaRPr>
        </a:p>
      </cdr:txBody>
    </cdr:sp>
  </cdr:relSizeAnchor>
  <cdr:relSizeAnchor xmlns:cdr="http://schemas.openxmlformats.org/drawingml/2006/chartDrawing">
    <cdr:from>
      <cdr:x>0.14657</cdr:x>
      <cdr:y>0.12992</cdr:y>
    </cdr:from>
    <cdr:to>
      <cdr:x>0.34122</cdr:x>
      <cdr:y>0.27627</cdr:y>
    </cdr:to>
    <cdr:sp macro="" textlink="">
      <cdr:nvSpPr>
        <cdr:cNvPr id="6" name="TextBox 1"/>
        <cdr:cNvSpPr txBox="1"/>
      </cdr:nvSpPr>
      <cdr:spPr bwMode="auto">
        <a:xfrm xmlns:a="http://schemas.openxmlformats.org/drawingml/2006/main">
          <a:off x="1274174" y="583462"/>
          <a:ext cx="1692222" cy="65726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userShapes>
</file>

<file path=ppt/drawings/drawing67.xml><?xml version="1.0" encoding="utf-8"?>
<c:userShapes xmlns:c="http://schemas.openxmlformats.org/drawingml/2006/chart">
  <cdr:relSizeAnchor xmlns:cdr="http://schemas.openxmlformats.org/drawingml/2006/chartDrawing">
    <cdr:from>
      <cdr:x>0</cdr:x>
      <cdr:y>0</cdr:y>
    </cdr:from>
    <cdr:to>
      <cdr:x>0.72119</cdr:x>
      <cdr:y>0.23264</cdr:y>
    </cdr:to>
    <cdr:sp macro="" textlink="">
      <cdr:nvSpPr>
        <cdr:cNvPr id="2" name="TextBox 1"/>
        <cdr:cNvSpPr txBox="1"/>
      </cdr:nvSpPr>
      <cdr:spPr bwMode="auto">
        <a:xfrm xmlns:a="http://schemas.openxmlformats.org/drawingml/2006/main">
          <a:off x="0" y="0"/>
          <a:ext cx="4017312" cy="63817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Annual electricity generating capacity additions and retirements (Reference case) </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gigawatts</a:t>
          </a:r>
        </a:p>
      </cdr:txBody>
    </cdr:sp>
  </cdr:relSizeAnchor>
  <cdr:relSizeAnchor xmlns:cdr="http://schemas.openxmlformats.org/drawingml/2006/chartDrawing">
    <cdr:from>
      <cdr:x>0.19756</cdr:x>
      <cdr:y>0.11408</cdr:y>
    </cdr:from>
    <cdr:to>
      <cdr:x>0.41052</cdr:x>
      <cdr:y>0.24833</cdr:y>
    </cdr:to>
    <cdr:sp macro="" textlink="">
      <cdr:nvSpPr>
        <cdr:cNvPr id="6" name="TextBox 1"/>
        <cdr:cNvSpPr txBox="1"/>
      </cdr:nvSpPr>
      <cdr:spPr bwMode="auto">
        <a:xfrm xmlns:a="http://schemas.openxmlformats.org/drawingml/2006/main">
          <a:off x="1717444" y="512358"/>
          <a:ext cx="1851293" cy="60292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0.86227</cdr:x>
      <cdr:y>0.37301</cdr:y>
    </cdr:from>
    <cdr:to>
      <cdr:x>0.99197</cdr:x>
      <cdr:y>0.95174</cdr:y>
    </cdr:to>
    <cdr:sp macro="" textlink="">
      <cdr:nvSpPr>
        <cdr:cNvPr id="7" name="TextBox 1"/>
        <cdr:cNvSpPr txBox="1"/>
      </cdr:nvSpPr>
      <cdr:spPr bwMode="auto">
        <a:xfrm xmlns:a="http://schemas.openxmlformats.org/drawingml/2006/main">
          <a:off x="7495819" y="1675202"/>
          <a:ext cx="1127525" cy="259909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0" i="0" dirty="0">
              <a:solidFill>
                <a:schemeClr val="accent4"/>
              </a:solidFill>
              <a:effectLst/>
              <a:latin typeface="+mn-lt"/>
              <a:ea typeface="+mn-ea"/>
              <a:cs typeface="+mn-cs"/>
            </a:rPr>
            <a:t>solar</a:t>
          </a:r>
          <a:endParaRPr lang="en-US" sz="1400" b="0" dirty="0">
            <a:solidFill>
              <a:schemeClr val="accent4"/>
            </a:solidFill>
            <a:effectLst/>
          </a:endParaRPr>
        </a:p>
        <a:p xmlns:a="http://schemas.openxmlformats.org/drawingml/2006/main">
          <a:pPr eaLnBrk="0" hangingPunct="0"/>
          <a:r>
            <a:rPr lang="en-US" sz="1400" b="0" i="0" dirty="0" smtClean="0">
              <a:solidFill>
                <a:schemeClr val="accent3"/>
              </a:solidFill>
              <a:latin typeface="+mn-lt"/>
              <a:ea typeface="Times New Roman" charset="0"/>
              <a:cs typeface="Times New Roman" charset="0"/>
            </a:rPr>
            <a:t>wind</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0" i="0" dirty="0">
              <a:solidFill>
                <a:schemeClr val="accent1"/>
              </a:solidFill>
              <a:effectLst/>
              <a:latin typeface="+mn-lt"/>
              <a:ea typeface="+mn-ea"/>
              <a:cs typeface="+mn-cs"/>
            </a:rPr>
            <a:t>oil </a:t>
          </a:r>
          <a:r>
            <a:rPr lang="en-US" sz="1400" b="0" i="0" dirty="0" smtClean="0">
              <a:solidFill>
                <a:schemeClr val="accent1"/>
              </a:solidFill>
              <a:effectLst/>
              <a:latin typeface="+mn-lt"/>
              <a:ea typeface="+mn-ea"/>
              <a:cs typeface="+mn-cs"/>
            </a:rPr>
            <a:t>and natural</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0" i="0" dirty="0" smtClean="0">
              <a:solidFill>
                <a:schemeClr val="accent1"/>
              </a:solidFill>
              <a:effectLst/>
              <a:latin typeface="+mn-lt"/>
              <a:ea typeface="+mn-ea"/>
              <a:cs typeface="+mn-cs"/>
            </a:rPr>
            <a:t>gas</a:t>
          </a:r>
          <a:endParaRPr lang="en-US" sz="1400" b="0" i="0" dirty="0">
            <a:solidFill>
              <a:schemeClr val="accent1"/>
            </a:solidFill>
            <a:effectLst/>
            <a:latin typeface="+mn-lt"/>
            <a:ea typeface="+mn-ea"/>
            <a:cs typeface="+mn-cs"/>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0" i="0" dirty="0">
              <a:solidFill>
                <a:schemeClr val="accent5"/>
              </a:solidFill>
              <a:effectLst/>
              <a:latin typeface="+mn-lt"/>
              <a:ea typeface="+mn-ea"/>
              <a:cs typeface="+mn-cs"/>
            </a:rPr>
            <a:t>nuclear</a:t>
          </a:r>
          <a:endParaRPr lang="en-US" sz="1400" b="0" dirty="0">
            <a:solidFill>
              <a:schemeClr val="accent5"/>
            </a:solidFill>
            <a:effectLst/>
          </a:endParaRPr>
        </a:p>
        <a:p xmlns:a="http://schemas.openxmlformats.org/drawingml/2006/main">
          <a:pPr eaLnBrk="0" hangingPunct="0"/>
          <a:r>
            <a:rPr lang="en-US" sz="1400" b="0" i="0" dirty="0" smtClean="0">
              <a:solidFill>
                <a:schemeClr val="tx1">
                  <a:lumMod val="50000"/>
                  <a:lumOff val="50000"/>
                </a:schemeClr>
              </a:solidFill>
              <a:latin typeface="+mn-lt"/>
              <a:ea typeface="Times New Roman" charset="0"/>
              <a:cs typeface="Times New Roman" charset="0"/>
            </a:rPr>
            <a:t>other</a:t>
          </a:r>
        </a:p>
        <a:p xmlns:a="http://schemas.openxmlformats.org/drawingml/2006/main">
          <a:pPr eaLnBrk="0" hangingPunct="0"/>
          <a:r>
            <a:rPr lang="en-US" sz="1400" b="0" i="0" dirty="0" smtClean="0">
              <a:solidFill>
                <a:sysClr val="windowText" lastClr="000000"/>
              </a:solidFill>
              <a:latin typeface="+mn-lt"/>
              <a:ea typeface="Times New Roman" charset="0"/>
              <a:cs typeface="Times New Roman" charset="0"/>
            </a:rPr>
            <a:t>coal</a:t>
          </a:r>
        </a:p>
        <a:p xmlns:a="http://schemas.openxmlformats.org/drawingml/2006/main">
          <a:pPr eaLnBrk="0" hangingPunct="0"/>
          <a:endParaRPr lang="en-US" sz="900" b="0" i="0" dirty="0" smtClean="0">
            <a:solidFill>
              <a:schemeClr val="accent2">
                <a:lumMod val="50000"/>
              </a:schemeClr>
            </a:solidFill>
            <a:latin typeface="+mn-lt"/>
            <a:ea typeface="Times New Roman" charset="0"/>
            <a:cs typeface="Times New Roman" charset="0"/>
          </a:endParaRPr>
        </a:p>
        <a:p xmlns:a="http://schemas.openxmlformats.org/drawingml/2006/main">
          <a:pPr eaLnBrk="0" hangingPunct="0"/>
          <a:endParaRPr lang="en-US" sz="900" b="0" i="0" dirty="0" smtClean="0">
            <a:solidFill>
              <a:schemeClr val="accent2">
                <a:lumMod val="50000"/>
              </a:schemeClr>
            </a:solidFill>
            <a:latin typeface="+mn-lt"/>
            <a:ea typeface="Times New Roman" charset="0"/>
            <a:cs typeface="Times New Roman" charset="0"/>
          </a:endParaRPr>
        </a:p>
      </cdr:txBody>
    </cdr:sp>
  </cdr:relSizeAnchor>
  <cdr:relSizeAnchor xmlns:cdr="http://schemas.openxmlformats.org/drawingml/2006/chartDrawing">
    <cdr:from>
      <cdr:x>0.69048</cdr:x>
      <cdr:y>0.2508</cdr:y>
    </cdr:from>
    <cdr:to>
      <cdr:x>0.812</cdr:x>
      <cdr:y>0.89201</cdr:y>
    </cdr:to>
    <cdr:sp macro="" textlink="">
      <cdr:nvSpPr>
        <cdr:cNvPr id="8" name="TextBox 1"/>
        <cdr:cNvSpPr txBox="1"/>
      </cdr:nvSpPr>
      <cdr:spPr bwMode="auto">
        <a:xfrm xmlns:a="http://schemas.openxmlformats.org/drawingml/2006/main">
          <a:off x="6002414" y="1126352"/>
          <a:ext cx="1056391" cy="287969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eaLnBrk="0" hangingPunct="0"/>
          <a:r>
            <a:rPr lang="en-US" sz="1400" b="0" i="0" dirty="0" smtClean="0">
              <a:solidFill>
                <a:schemeClr val="bg2"/>
              </a:solidFill>
              <a:latin typeface="+mn-lt"/>
              <a:ea typeface="Times New Roman" charset="0"/>
              <a:cs typeface="Times New Roman" charset="0"/>
            </a:rPr>
            <a:t>additions</a:t>
          </a: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endParaRPr lang="en-US" sz="1400" b="0" i="0" dirty="0" smtClean="0">
            <a:solidFill>
              <a:schemeClr val="bg2"/>
            </a:solidFill>
            <a:latin typeface="+mn-lt"/>
            <a:ea typeface="Times New Roman" charset="0"/>
            <a:cs typeface="Times New Roman" charset="0"/>
          </a:endParaRPr>
        </a:p>
        <a:p xmlns:a="http://schemas.openxmlformats.org/drawingml/2006/main">
          <a:pPr algn="r" eaLnBrk="0" hangingPunct="0"/>
          <a:r>
            <a:rPr lang="en-US" sz="1400" b="0" i="0" dirty="0" smtClean="0">
              <a:solidFill>
                <a:schemeClr val="bg2"/>
              </a:solidFill>
              <a:latin typeface="+mn-lt"/>
              <a:ea typeface="Times New Roman" charset="0"/>
              <a:cs typeface="Times New Roman" charset="0"/>
            </a:rPr>
            <a:t>retirements</a:t>
          </a:r>
        </a:p>
      </cdr:txBody>
    </cdr:sp>
  </cdr:relSizeAnchor>
</c:userShapes>
</file>

<file path=ppt/drawings/drawing68.xml><?xml version="1.0" encoding="utf-8"?>
<c:userShapes xmlns:c="http://schemas.openxmlformats.org/drawingml/2006/chart">
  <cdr:relSizeAnchor xmlns:cdr="http://schemas.openxmlformats.org/drawingml/2006/chartDrawing">
    <cdr:from>
      <cdr:x>0.00521</cdr:x>
      <cdr:y>0</cdr:y>
    </cdr:from>
    <cdr:to>
      <cdr:x>0.70034</cdr:x>
      <cdr:y>0.23264</cdr:y>
    </cdr:to>
    <cdr:sp macro="" textlink="">
      <cdr:nvSpPr>
        <cdr:cNvPr id="2" name="TextBox 1"/>
        <cdr:cNvSpPr txBox="1"/>
      </cdr:nvSpPr>
      <cdr:spPr bwMode="auto">
        <a:xfrm xmlns:a="http://schemas.openxmlformats.org/drawingml/2006/main">
          <a:off x="29477" y="0"/>
          <a:ext cx="3932922" cy="81545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Electricity-related</a:t>
          </a:r>
          <a:r>
            <a:rPr lang="en-US" sz="1400" b="1" i="0" baseline="0" dirty="0" smtClean="0">
              <a:solidFill>
                <a:sysClr val="windowText" lastClr="000000"/>
              </a:solidFill>
              <a:latin typeface="+mn-lt"/>
              <a:ea typeface="Times New Roman" charset="0"/>
              <a:cs typeface="Times New Roman" charset="0"/>
            </a:rPr>
            <a:t> carbon dioxide emissions</a:t>
          </a:r>
          <a:endParaRPr lang="en-US" sz="1400" b="1" i="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billion metric tons of carbon dioxide</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0.31945</cdr:x>
      <cdr:y>0.19681</cdr:y>
    </cdr:from>
    <cdr:to>
      <cdr:x>0.53241</cdr:x>
      <cdr:y>0.34316</cdr:y>
    </cdr:to>
    <cdr:sp macro="" textlink="">
      <cdr:nvSpPr>
        <cdr:cNvPr id="6" name="TextBox 1"/>
        <cdr:cNvSpPr txBox="1"/>
      </cdr:nvSpPr>
      <cdr:spPr bwMode="auto">
        <a:xfrm xmlns:a="http://schemas.openxmlformats.org/drawingml/2006/main">
          <a:off x="1311445" y="883879"/>
          <a:ext cx="874260" cy="65726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0.20808</cdr:x>
      <cdr:y>0.12898</cdr:y>
    </cdr:from>
    <cdr:to>
      <cdr:x>0.43082</cdr:x>
      <cdr:y>0.33259</cdr:y>
    </cdr:to>
    <cdr:sp macro="" textlink="">
      <cdr:nvSpPr>
        <cdr:cNvPr id="3" name="TextBox 2"/>
        <cdr:cNvSpPr txBox="1"/>
      </cdr:nvSpPr>
      <cdr:spPr>
        <a:xfrm xmlns:a="http://schemas.openxmlformats.org/drawingml/2006/main">
          <a:off x="854245" y="579253"/>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b="1" dirty="0" smtClean="0"/>
            <a:t>AEO2017 (Reference case)</a:t>
          </a:r>
          <a:endParaRPr lang="en-US" sz="1400" b="1" dirty="0"/>
        </a:p>
      </cdr:txBody>
    </cdr:sp>
  </cdr:relSizeAnchor>
</c:userShapes>
</file>

<file path=ppt/drawings/drawing69.xml><?xml version="1.0" encoding="utf-8"?>
<c:userShapes xmlns:c="http://schemas.openxmlformats.org/drawingml/2006/chart">
  <cdr:relSizeAnchor xmlns:cdr="http://schemas.openxmlformats.org/drawingml/2006/chartDrawing">
    <cdr:from>
      <cdr:x>0.00521</cdr:x>
      <cdr:y>0</cdr:y>
    </cdr:from>
    <cdr:to>
      <cdr:x>0.8367</cdr:x>
      <cdr:y>0.23264</cdr:y>
    </cdr:to>
    <cdr:sp macro="" textlink="">
      <cdr:nvSpPr>
        <cdr:cNvPr id="2" name="TextBox 1"/>
        <cdr:cNvSpPr txBox="1"/>
      </cdr:nvSpPr>
      <cdr:spPr bwMode="auto">
        <a:xfrm xmlns:a="http://schemas.openxmlformats.org/drawingml/2006/main">
          <a:off x="29476" y="0"/>
          <a:ext cx="4704447" cy="81545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mn-lt"/>
              <a:ea typeface="Times New Roman" charset="0"/>
              <a:cs typeface="Times New Roman" charset="0"/>
            </a:rPr>
            <a:t>Electricity-related carbon dioxide emissions</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billion metric tons of carbon dioxide</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0.31612</cdr:x>
      <cdr:y>0.17868</cdr:y>
    </cdr:from>
    <cdr:to>
      <cdr:x>0.52908</cdr:x>
      <cdr:y>0.32503</cdr:y>
    </cdr:to>
    <cdr:sp macro="" textlink="">
      <cdr:nvSpPr>
        <cdr:cNvPr id="6" name="TextBox 1"/>
        <cdr:cNvSpPr txBox="1"/>
      </cdr:nvSpPr>
      <cdr:spPr bwMode="auto">
        <a:xfrm xmlns:a="http://schemas.openxmlformats.org/drawingml/2006/main">
          <a:off x="1297750" y="802459"/>
          <a:ext cx="874259" cy="65726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14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0.23552</cdr:x>
      <cdr:y>0.12142</cdr:y>
    </cdr:from>
    <cdr:to>
      <cdr:x>0.45826</cdr:x>
      <cdr:y>0.32503</cdr:y>
    </cdr:to>
    <cdr:sp macro="" textlink="">
      <cdr:nvSpPr>
        <cdr:cNvPr id="7" name="TextBox 1"/>
        <cdr:cNvSpPr txBox="1"/>
      </cdr:nvSpPr>
      <cdr:spPr>
        <a:xfrm xmlns:a="http://schemas.openxmlformats.org/drawingml/2006/main">
          <a:off x="966864" y="545323"/>
          <a:ext cx="914400" cy="91440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smtClean="0"/>
            <a:t>AEO2018 (Reference case)</a:t>
          </a:r>
          <a:endParaRPr lang="en-US" sz="1400" b="1" dirty="0"/>
        </a:p>
      </cdr:txBody>
    </cdr:sp>
  </cdr:relSizeAnchor>
</c:userShapes>
</file>

<file path=ppt/drawings/drawing7.xml><?xml version="1.0" encoding="utf-8"?>
<c:userShapes xmlns:c="http://schemas.openxmlformats.org/drawingml/2006/chart">
  <cdr:relSizeAnchor xmlns:cdr="http://schemas.openxmlformats.org/drawingml/2006/chartDrawing">
    <cdr:from>
      <cdr:x>0.83719</cdr:x>
      <cdr:y>0.02083</cdr:y>
    </cdr:from>
    <cdr:to>
      <cdr:x>1</cdr:x>
      <cdr:y>0.94097</cdr:y>
    </cdr:to>
    <cdr:sp macro="" textlink="">
      <cdr:nvSpPr>
        <cdr:cNvPr id="3" name="TextBox 1"/>
        <cdr:cNvSpPr txBox="1"/>
      </cdr:nvSpPr>
      <cdr:spPr bwMode="auto">
        <a:xfrm xmlns:a="http://schemas.openxmlformats.org/drawingml/2006/main">
          <a:off x="7269856" y="75460"/>
          <a:ext cx="1413769" cy="333336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0096D7"/>
              </a:solidFill>
              <a:effectLst/>
              <a:uLnTx/>
              <a:uFillTx/>
              <a:latin typeface="+mn-lt"/>
              <a:ea typeface="Times New Roman" charset="0"/>
              <a:cs typeface="Times New Roman" charset="0"/>
            </a:rPr>
            <a:t>natural gas</a:t>
          </a:r>
        </a:p>
        <a:p xmlns:a="http://schemas.openxmlformats.org/drawingml/2006/main">
          <a:pPr eaLnBrk="0" hangingPunct="0"/>
          <a:endParaRPr kumimoji="0" lang="en-US" sz="1400" b="0" i="0" u="none" strike="noStrike" kern="0" cap="none" spc="0" normalizeH="0" baseline="0" noProof="0" dirty="0" smtClean="0">
            <a:ln>
              <a:noFill/>
            </a:ln>
            <a:solidFill>
              <a:srgbClr val="675005"/>
            </a:solidFill>
            <a:effectLst/>
            <a:uLnTx/>
            <a:uFillTx/>
            <a:latin typeface="+mn-lt"/>
            <a:ea typeface="Times New Roman" charset="0"/>
            <a:cs typeface="Times New Roman" charset="0"/>
          </a:endParaRPr>
        </a:p>
        <a:p xmlns:a="http://schemas.openxmlformats.org/drawingml/2006/main">
          <a:pPr eaLnBrk="0" hangingPunct="0"/>
          <a:endParaRPr lang="en-US" sz="1400" b="0" dirty="0">
            <a:solidFill>
              <a:srgbClr val="675005"/>
            </a:solidFill>
            <a:ea typeface="Times New Roman" charset="0"/>
            <a:cs typeface="Times New Roman" charset="0"/>
          </a:endParaRPr>
        </a:p>
        <a:p xmlns:a="http://schemas.openxmlformats.org/drawingml/2006/main">
          <a:pPr eaLnBrk="0" hangingPunct="0"/>
          <a:endParaRPr kumimoji="0" lang="en-US" sz="1400" b="0" i="0" u="none" strike="noStrike" kern="0" cap="none" spc="0" normalizeH="0" baseline="0" noProof="0" dirty="0" smtClean="0">
            <a:ln>
              <a:noFill/>
            </a:ln>
            <a:solidFill>
              <a:srgbClr val="675005"/>
            </a:solidFill>
            <a:effectLst/>
            <a:uLnTx/>
            <a:uFillTx/>
            <a:latin typeface="+mn-lt"/>
            <a:ea typeface="Times New Roman" charset="0"/>
            <a:cs typeface="Times New Roman" charset="0"/>
          </a:endParaRPr>
        </a:p>
        <a:p xmlns:a="http://schemas.openxmlformats.org/drawingml/2006/main">
          <a:pPr eaLnBrk="0" hangingPunct="0"/>
          <a:endParaRPr lang="en-US" sz="1400" dirty="0">
            <a:solidFill>
              <a:srgbClr val="675005"/>
            </a:solidFill>
            <a:ea typeface="Times New Roman" charset="0"/>
            <a:cs typeface="Times New Roman" charset="0"/>
          </a:endParaRPr>
        </a:p>
        <a:p xmlns:a="http://schemas.openxmlformats.org/drawingml/2006/main">
          <a:pPr eaLnBrk="0" hangingPunct="0"/>
          <a:endParaRPr kumimoji="0" lang="en-US" sz="1400" b="0" i="0" u="none" strike="noStrike" kern="0" cap="none" spc="0" normalizeH="0" baseline="0" noProof="0" dirty="0" smtClean="0">
            <a:ln>
              <a:noFill/>
            </a:ln>
            <a:solidFill>
              <a:srgbClr val="675005"/>
            </a:solidFill>
            <a:effectLst/>
            <a:uLnTx/>
            <a:uFillTx/>
            <a:latin typeface="+mn-lt"/>
            <a:ea typeface="Times New Roman" charset="0"/>
            <a:cs typeface="Times New Roman" charset="0"/>
          </a:endParaRPr>
        </a:p>
        <a:p xmlns:a="http://schemas.openxmlformats.org/drawingml/2006/main">
          <a:pPr eaLnBrk="0" hangingPunct="0"/>
          <a:r>
            <a:rPr kumimoji="0" lang="en-US" sz="1400" b="0" i="0" u="none" strike="noStrike" kern="0" cap="none" spc="0" normalizeH="0" baseline="0" noProof="0" dirty="0" smtClean="0">
              <a:ln>
                <a:noFill/>
              </a:ln>
              <a:solidFill>
                <a:srgbClr val="675005"/>
              </a:solidFill>
              <a:effectLst/>
              <a:uLnTx/>
              <a:uFillTx/>
              <a:latin typeface="+mn-lt"/>
              <a:ea typeface="Times New Roman" charset="0"/>
              <a:cs typeface="Times New Roman" charset="0"/>
            </a:rPr>
            <a:t>crude oil and lease</a:t>
          </a:r>
          <a:r>
            <a:rPr kumimoji="0" lang="en-US" sz="1400" b="0" i="0" u="none" strike="noStrike" kern="0" cap="none" spc="0" normalizeH="0" noProof="0" dirty="0" smtClean="0">
              <a:ln>
                <a:noFill/>
              </a:ln>
              <a:solidFill>
                <a:srgbClr val="675005"/>
              </a:solidFill>
              <a:effectLst/>
              <a:uLnTx/>
              <a:uFillTx/>
              <a:latin typeface="+mn-lt"/>
              <a:ea typeface="Times New Roman" charset="0"/>
              <a:cs typeface="Times New Roman" charset="0"/>
            </a:rPr>
            <a:t> </a:t>
          </a:r>
          <a:r>
            <a:rPr kumimoji="0" lang="en-US" sz="1400" b="0" i="0" u="none" strike="noStrike" kern="0" cap="none" spc="0" normalizeH="0" baseline="0" noProof="0" dirty="0" smtClean="0">
              <a:ln>
                <a:noFill/>
              </a:ln>
              <a:solidFill>
                <a:srgbClr val="675005"/>
              </a:solidFill>
              <a:effectLst/>
              <a:uLnTx/>
              <a:uFillTx/>
              <a:latin typeface="+mn-lt"/>
              <a:ea typeface="Times New Roman" charset="0"/>
              <a:cs typeface="Times New Roman" charset="0"/>
            </a:rPr>
            <a:t>condensate</a:t>
          </a:r>
          <a:endParaRPr kumimoji="0" lang="en-US" sz="1400" b="0" i="0" u="none" strike="noStrike" kern="0" cap="none" spc="0" normalizeH="0" baseline="0" noProof="0" dirty="0" smtClean="0">
            <a:ln>
              <a:noFill/>
            </a:ln>
            <a:solidFill>
              <a:srgbClr val="000000">
                <a:lumMod val="50000"/>
                <a:lumOff val="50000"/>
              </a:srgbClr>
            </a:solidFill>
            <a:effectLst/>
            <a:uLnTx/>
            <a:uFillTx/>
            <a:latin typeface="+mn-lt"/>
            <a:ea typeface="Times New Roman" charset="0"/>
            <a:cs typeface="Times New Roman" charset="0"/>
          </a:endParaRPr>
        </a:p>
        <a:p xmlns:a="http://schemas.openxmlformats.org/drawingml/2006/main">
          <a:pPr eaLnBrk="0" hangingPunct="0"/>
          <a:r>
            <a:rPr kumimoji="0" lang="en-US" sz="1400" b="0" i="0" u="none" strike="noStrike" kern="0" cap="none" spc="0" normalizeH="0" baseline="0" noProof="0" dirty="0" smtClean="0">
              <a:ln>
                <a:noFill/>
              </a:ln>
              <a:solidFill>
                <a:srgbClr val="000000">
                  <a:lumMod val="50000"/>
                  <a:lumOff val="50000"/>
                </a:srgbClr>
              </a:solidFill>
              <a:effectLst/>
              <a:uLnTx/>
              <a:uFillTx/>
              <a:latin typeface="+mn-lt"/>
              <a:ea typeface="Times New Roman" charset="0"/>
              <a:cs typeface="Times New Roman" charset="0"/>
            </a:rPr>
            <a:t>coal</a:t>
          </a:r>
          <a:endParaRPr lang="en-US" sz="1400" b="0" i="0" baseline="0" dirty="0" smtClean="0">
            <a:solidFill>
              <a:schemeClr val="accent3"/>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other renewable energy</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5"/>
              </a:solidFill>
              <a:effectLst/>
              <a:uLnTx/>
              <a:uFillTx/>
              <a:latin typeface="+mn-lt"/>
              <a:ea typeface="Times New Roman" charset="0"/>
              <a:cs typeface="Times New Roman" charset="0"/>
            </a:rPr>
            <a:t>nuclear</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BD732A">
                  <a:lumMod val="75000"/>
                </a:srgbClr>
              </a:solidFill>
              <a:effectLst/>
              <a:uLnTx/>
              <a:uFillTx/>
              <a:latin typeface="+mn-lt"/>
              <a:ea typeface="Times New Roman" charset="0"/>
              <a:cs typeface="Times New Roman" charset="0"/>
            </a:rPr>
            <a:t>natural gas plant liquids</a:t>
          </a:r>
        </a:p>
        <a:p xmlns:a="http://schemas.openxmlformats.org/drawingml/2006/main">
          <a:pPr eaLnBrk="0" hangingPunct="0"/>
          <a:r>
            <a:rPr lang="en-US" sz="1400" b="0" i="0" baseline="0" dirty="0" smtClean="0">
              <a:solidFill>
                <a:schemeClr val="accent1">
                  <a:lumMod val="75000"/>
                </a:schemeClr>
              </a:solidFill>
              <a:latin typeface="+mn-lt"/>
              <a:ea typeface="Times New Roman" charset="0"/>
              <a:cs typeface="Times New Roman" charset="0"/>
            </a:rPr>
            <a:t>hydro</a:t>
          </a:r>
        </a:p>
      </cdr:txBody>
    </cdr:sp>
  </cdr:relSizeAnchor>
  <cdr:relSizeAnchor xmlns:cdr="http://schemas.openxmlformats.org/drawingml/2006/chartDrawing">
    <cdr:from>
      <cdr:x>0.33196</cdr:x>
      <cdr:y>0</cdr:y>
    </cdr:from>
    <cdr:to>
      <cdr:x>0.54492</cdr:x>
      <cdr:y>0.07858</cdr:y>
    </cdr:to>
    <cdr:sp macro="" textlink="">
      <cdr:nvSpPr>
        <cdr:cNvPr id="6" name="TextBox 1"/>
        <cdr:cNvSpPr txBox="1"/>
      </cdr:nvSpPr>
      <cdr:spPr bwMode="auto">
        <a:xfrm xmlns:a="http://schemas.openxmlformats.org/drawingml/2006/main">
          <a:off x="2882645" y="0"/>
          <a:ext cx="1849265" cy="28467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userShapes>
</file>

<file path=ppt/drawings/drawing70.xml><?xml version="1.0" encoding="utf-8"?>
<c:userShapes xmlns:c="http://schemas.openxmlformats.org/drawingml/2006/chart">
  <cdr:relSizeAnchor xmlns:cdr="http://schemas.openxmlformats.org/drawingml/2006/chartDrawing">
    <cdr:from>
      <cdr:x>0.07131</cdr:x>
      <cdr:y>0.20988</cdr:y>
    </cdr:from>
    <cdr:to>
      <cdr:x>0.42816</cdr:x>
      <cdr:y>0.27988</cdr:y>
    </cdr:to>
    <cdr:sp macro="" textlink="">
      <cdr:nvSpPr>
        <cdr:cNvPr id="15" name="TextBox 14"/>
        <cdr:cNvSpPr txBox="1"/>
      </cdr:nvSpPr>
      <cdr:spPr bwMode="auto">
        <a:xfrm xmlns:a="http://schemas.openxmlformats.org/drawingml/2006/main">
          <a:off x="469847" y="822844"/>
          <a:ext cx="2351249" cy="27443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r>
            <a:rPr lang="en-US" sz="1400" b="1" i="0" u="sng" dirty="0" smtClean="0">
              <a:solidFill>
                <a:schemeClr val="tx1"/>
              </a:solidFill>
              <a:latin typeface="+mn-lt"/>
              <a:ea typeface="Times New Roman" charset="0"/>
              <a:cs typeface="Times New Roman" charset="0"/>
            </a:rPr>
            <a:t>Dispatchable</a:t>
          </a:r>
          <a:r>
            <a:rPr lang="en-US" sz="1400" b="1" i="0" u="sng" baseline="0" dirty="0" smtClean="0">
              <a:solidFill>
                <a:schemeClr val="tx1"/>
              </a:solidFill>
              <a:latin typeface="+mn-lt"/>
              <a:ea typeface="Times New Roman" charset="0"/>
              <a:cs typeface="Times New Roman" charset="0"/>
            </a:rPr>
            <a:t> technologies</a:t>
          </a:r>
          <a:endParaRPr lang="en-US" sz="1400" b="1" i="0" u="sng"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0.03276</cdr:x>
      <cdr:y>0.59696</cdr:y>
    </cdr:from>
    <cdr:to>
      <cdr:x>0.38276</cdr:x>
      <cdr:y>0.67914</cdr:y>
    </cdr:to>
    <cdr:sp macro="" textlink="">
      <cdr:nvSpPr>
        <cdr:cNvPr id="16" name="TextBox 1"/>
        <cdr:cNvSpPr txBox="1"/>
      </cdr:nvSpPr>
      <cdr:spPr bwMode="auto">
        <a:xfrm xmlns:a="http://schemas.openxmlformats.org/drawingml/2006/main">
          <a:off x="215847" y="2290154"/>
          <a:ext cx="2306114" cy="31527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u="sng" spc="-20" dirty="0" smtClean="0">
              <a:solidFill>
                <a:schemeClr val="tx1"/>
              </a:solidFill>
              <a:latin typeface="+mn-lt"/>
              <a:ea typeface="Times New Roman" charset="0"/>
              <a:cs typeface="Times New Roman" charset="0"/>
            </a:rPr>
            <a:t>Nondispatchable</a:t>
          </a:r>
          <a:r>
            <a:rPr lang="en-US" sz="1400" b="1" i="0" u="sng" spc="-20" baseline="0" dirty="0" smtClean="0">
              <a:solidFill>
                <a:schemeClr val="tx1"/>
              </a:solidFill>
              <a:latin typeface="+mn-lt"/>
              <a:ea typeface="Times New Roman" charset="0"/>
              <a:cs typeface="Times New Roman" charset="0"/>
            </a:rPr>
            <a:t> technologies</a:t>
          </a:r>
          <a:endParaRPr lang="en-US" sz="1400" b="1" i="0" u="sng" spc="-2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0.42836</cdr:x>
      <cdr:y>0.15874</cdr:y>
    </cdr:from>
    <cdr:to>
      <cdr:x>0.84976</cdr:x>
      <cdr:y>0.20988</cdr:y>
    </cdr:to>
    <cdr:sp macro="" textlink="">
      <cdr:nvSpPr>
        <cdr:cNvPr id="44" name="TextBox 43"/>
        <cdr:cNvSpPr txBox="1"/>
      </cdr:nvSpPr>
      <cdr:spPr bwMode="auto">
        <a:xfrm xmlns:a="http://schemas.openxmlformats.org/drawingml/2006/main">
          <a:off x="2822393" y="622357"/>
          <a:ext cx="2776562" cy="20048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eaLnBrk="0" hangingPunct="0"/>
          <a:r>
            <a:rPr lang="en-US" sz="1400" i="0" dirty="0" smtClean="0">
              <a:solidFill>
                <a:schemeClr val="tx1"/>
              </a:solidFill>
              <a:latin typeface="+mn-lt"/>
              <a:ea typeface="Times New Roman" charset="0"/>
              <a:cs typeface="Times New Roman" charset="0"/>
            </a:rPr>
            <a:t>2017 dollars per megawatthour</a:t>
          </a:r>
        </a:p>
      </cdr:txBody>
    </cdr:sp>
  </cdr:relSizeAnchor>
</c:userShapes>
</file>

<file path=ppt/drawings/drawing71.xml><?xml version="1.0" encoding="utf-8"?>
<c:userShapes xmlns:c="http://schemas.openxmlformats.org/drawingml/2006/chart">
  <cdr:relSizeAnchor xmlns:cdr="http://schemas.openxmlformats.org/drawingml/2006/chartDrawing">
    <cdr:from>
      <cdr:x>0</cdr:x>
      <cdr:y>0</cdr:y>
    </cdr:from>
    <cdr:to>
      <cdr:x>0.5382</cdr:x>
      <cdr:y>0.15972</cdr:y>
    </cdr:to>
    <cdr:sp macro="" textlink="">
      <cdr:nvSpPr>
        <cdr:cNvPr id="2" name="TextBox 1"/>
        <cdr:cNvSpPr txBox="1"/>
      </cdr:nvSpPr>
      <cdr:spPr bwMode="auto">
        <a:xfrm xmlns:a="http://schemas.openxmlformats.org/drawingml/2006/main">
          <a:off x="0" y="0"/>
          <a:ext cx="2952780" cy="43814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chemeClr val="tx1"/>
              </a:solidFill>
              <a:latin typeface="Arial" panose="020B0604020202020204" pitchFamily="34" charset="0"/>
              <a:ea typeface="Times New Roman" charset="0"/>
              <a:cs typeface="Arial" panose="020B0604020202020204" pitchFamily="34" charset="0"/>
            </a:rPr>
            <a:t>Energy consumption by travel mode</a:t>
          </a:r>
        </a:p>
        <a:p xmlns:a="http://schemas.openxmlformats.org/drawingml/2006/main">
          <a:pPr eaLnBrk="0" hangingPunct="0"/>
          <a:r>
            <a:rPr lang="en-US" sz="1400" i="0" dirty="0" smtClean="0">
              <a:solidFill>
                <a:schemeClr val="tx1"/>
              </a:solidFill>
              <a:latin typeface="Arial" panose="020B0604020202020204" pitchFamily="34" charset="0"/>
              <a:ea typeface="Times New Roman" charset="0"/>
              <a:cs typeface="Arial" panose="020B0604020202020204" pitchFamily="34" charset="0"/>
            </a:rPr>
            <a:t>quadrillion</a:t>
          </a:r>
          <a:r>
            <a:rPr lang="en-US" sz="1400" i="0" baseline="0" dirty="0" smtClean="0">
              <a:solidFill>
                <a:schemeClr val="tx1"/>
              </a:solidFill>
              <a:latin typeface="Arial" panose="020B0604020202020204" pitchFamily="34" charset="0"/>
              <a:ea typeface="Times New Roman" charset="0"/>
              <a:cs typeface="Arial" panose="020B0604020202020204" pitchFamily="34" charset="0"/>
            </a:rPr>
            <a:t> British thermal units</a:t>
          </a:r>
          <a:endParaRPr lang="en-US" sz="1400" i="0" dirty="0" smtClean="0">
            <a:solidFill>
              <a:schemeClr val="tx1"/>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0.05467</cdr:x>
      <cdr:y>0.11145</cdr:y>
    </cdr:from>
    <cdr:to>
      <cdr:x>0.27689</cdr:x>
      <cdr:y>0.2457</cdr:y>
    </cdr:to>
    <cdr:sp macro="" textlink="">
      <cdr:nvSpPr>
        <cdr:cNvPr id="5" name="TextBox 1"/>
        <cdr:cNvSpPr txBox="1"/>
      </cdr:nvSpPr>
      <cdr:spPr bwMode="auto">
        <a:xfrm xmlns:a="http://schemas.openxmlformats.org/drawingml/2006/main">
          <a:off x="224417" y="500536"/>
          <a:ext cx="912274" cy="60292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history</a:t>
          </a: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0.71528</cdr:x>
      <cdr:y>0.40167</cdr:y>
    </cdr:from>
    <cdr:to>
      <cdr:x>1</cdr:x>
      <cdr:y>0.89473</cdr:y>
    </cdr:to>
    <cdr:sp macro="" textlink="">
      <cdr:nvSpPr>
        <cdr:cNvPr id="10" name="TextBox 1"/>
        <cdr:cNvSpPr txBox="1"/>
      </cdr:nvSpPr>
      <cdr:spPr bwMode="auto">
        <a:xfrm xmlns:a="http://schemas.openxmlformats.org/drawingml/2006/main">
          <a:off x="2936421" y="1803927"/>
          <a:ext cx="1168854" cy="221435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2"/>
              </a:solidFill>
              <a:latin typeface="+mn-lt"/>
              <a:ea typeface="Times New Roman" charset="0"/>
              <a:cs typeface="Times New Roman" charset="0"/>
            </a:rPr>
            <a:t>light-duty</a:t>
          </a:r>
        </a:p>
        <a:p xmlns:a="http://schemas.openxmlformats.org/drawingml/2006/main">
          <a:pPr eaLnBrk="0" hangingPunct="0"/>
          <a:r>
            <a:rPr lang="en-US" sz="1400" b="0" i="0" dirty="0" smtClean="0">
              <a:solidFill>
                <a:schemeClr val="tx2"/>
              </a:solidFill>
              <a:latin typeface="+mn-lt"/>
              <a:ea typeface="Times New Roman" charset="0"/>
              <a:cs typeface="Times New Roman" charset="0"/>
            </a:rPr>
            <a:t>vehicles</a:t>
          </a:r>
        </a:p>
        <a:p xmlns:a="http://schemas.openxmlformats.org/drawingml/2006/main">
          <a:pPr eaLnBrk="0" hangingPunct="0"/>
          <a:endParaRPr lang="en-US" sz="1400" b="0" i="0" dirty="0" smtClean="0">
            <a:solidFill>
              <a:schemeClr val="tx2"/>
            </a:solidFill>
            <a:latin typeface="+mn-lt"/>
            <a:ea typeface="Times New Roman" charset="0"/>
            <a:cs typeface="Times New Roman" charset="0"/>
          </a:endParaRPr>
        </a:p>
        <a:p xmlns:a="http://schemas.openxmlformats.org/drawingml/2006/main">
          <a:pPr eaLnBrk="0" hangingPunct="0"/>
          <a:r>
            <a:rPr lang="en-US" sz="1400" b="0" i="0" baseline="0" dirty="0" smtClean="0">
              <a:solidFill>
                <a:schemeClr val="accent1"/>
              </a:solidFill>
              <a:latin typeface="+mn-lt"/>
              <a:ea typeface="Times New Roman" charset="0"/>
              <a:cs typeface="Times New Roman" charset="0"/>
            </a:rPr>
            <a:t>medium and </a:t>
          </a:r>
        </a:p>
        <a:p xmlns:a="http://schemas.openxmlformats.org/drawingml/2006/main">
          <a:pPr eaLnBrk="0" hangingPunct="0"/>
          <a:r>
            <a:rPr lang="en-US" sz="1400" b="0" i="0" baseline="0" dirty="0" smtClean="0">
              <a:solidFill>
                <a:schemeClr val="accent1"/>
              </a:solidFill>
              <a:latin typeface="+mn-lt"/>
              <a:ea typeface="Times New Roman" charset="0"/>
              <a:cs typeface="Times New Roman" charset="0"/>
            </a:rPr>
            <a:t>heavy duty</a:t>
          </a:r>
        </a:p>
        <a:p xmlns:a="http://schemas.openxmlformats.org/drawingml/2006/main">
          <a:pPr eaLnBrk="0" hangingPunct="0"/>
          <a:r>
            <a:rPr lang="en-US" sz="1400" b="0" i="0" baseline="0" dirty="0" smtClean="0">
              <a:solidFill>
                <a:schemeClr val="accent3"/>
              </a:solidFill>
              <a:latin typeface="+mn-lt"/>
              <a:ea typeface="Times New Roman" charset="0"/>
              <a:cs typeface="Times New Roman" charset="0"/>
            </a:rPr>
            <a:t>air</a:t>
          </a:r>
        </a:p>
        <a:p xmlns:a="http://schemas.openxmlformats.org/drawingml/2006/main">
          <a:pPr eaLnBrk="0" hangingPunct="0"/>
          <a:r>
            <a:rPr lang="en-US" sz="1400" b="0" i="0" baseline="0" dirty="0" smtClean="0">
              <a:solidFill>
                <a:schemeClr val="accent6"/>
              </a:solidFill>
              <a:latin typeface="+mn-lt"/>
              <a:ea typeface="Times New Roman" charset="0"/>
              <a:cs typeface="Times New Roman" charset="0"/>
            </a:rPr>
            <a:t>commercial</a:t>
          </a:r>
        </a:p>
        <a:p xmlns:a="http://schemas.openxmlformats.org/drawingml/2006/main">
          <a:pPr eaLnBrk="0" hangingPunct="0"/>
          <a:r>
            <a:rPr lang="en-US" sz="1400" b="0" i="0" baseline="0" dirty="0" smtClean="0">
              <a:solidFill>
                <a:schemeClr val="accent6"/>
              </a:solidFill>
              <a:latin typeface="+mn-lt"/>
              <a:ea typeface="Times New Roman" charset="0"/>
              <a:cs typeface="Times New Roman" charset="0"/>
            </a:rPr>
            <a:t>light trucks</a:t>
          </a:r>
        </a:p>
        <a:p xmlns:a="http://schemas.openxmlformats.org/drawingml/2006/main">
          <a:pPr eaLnBrk="0" hangingPunct="0"/>
          <a:r>
            <a:rPr lang="en-US" sz="1400" b="0" i="0" baseline="0" dirty="0" smtClean="0">
              <a:solidFill>
                <a:schemeClr val="accent5">
                  <a:lumMod val="60000"/>
                  <a:lumOff val="40000"/>
                </a:schemeClr>
              </a:solidFill>
              <a:latin typeface="+mn-lt"/>
              <a:ea typeface="Times New Roman" charset="0"/>
              <a:cs typeface="Times New Roman" charset="0"/>
            </a:rPr>
            <a:t>rail</a:t>
          </a:r>
        </a:p>
        <a:p xmlns:a="http://schemas.openxmlformats.org/drawingml/2006/main">
          <a:pPr eaLnBrk="0" hangingPunct="0"/>
          <a:r>
            <a:rPr lang="en-US" sz="1400" b="0" i="0" baseline="0" dirty="0" smtClean="0">
              <a:solidFill>
                <a:schemeClr val="accent5">
                  <a:lumMod val="75000"/>
                </a:schemeClr>
              </a:solidFill>
              <a:latin typeface="+mn-lt"/>
              <a:ea typeface="Times New Roman" charset="0"/>
              <a:cs typeface="Times New Roman" charset="0"/>
            </a:rPr>
            <a:t>marine</a:t>
          </a:r>
        </a:p>
        <a:p xmlns:a="http://schemas.openxmlformats.org/drawingml/2006/main">
          <a:pPr eaLnBrk="0" hangingPunct="0"/>
          <a:r>
            <a:rPr lang="en-US" sz="1400" b="0" i="0" baseline="0" dirty="0" smtClean="0">
              <a:solidFill>
                <a:schemeClr val="bg1">
                  <a:lumMod val="50000"/>
                </a:schemeClr>
              </a:solidFill>
              <a:latin typeface="+mn-lt"/>
              <a:ea typeface="Times New Roman" charset="0"/>
              <a:cs typeface="Times New Roman" charset="0"/>
            </a:rPr>
            <a:t>other</a:t>
          </a:r>
        </a:p>
        <a:p xmlns:a="http://schemas.openxmlformats.org/drawingml/2006/main">
          <a:pPr eaLnBrk="0" hangingPunct="0"/>
          <a:endParaRPr lang="en-US" sz="1400" b="0" i="0" dirty="0" smtClean="0">
            <a:solidFill>
              <a:schemeClr val="tx1"/>
            </a:solidFill>
            <a:latin typeface="+mn-lt"/>
            <a:ea typeface="Times New Roman" charset="0"/>
            <a:cs typeface="Times New Roman" charset="0"/>
          </a:endParaRPr>
        </a:p>
      </cdr:txBody>
    </cdr:sp>
  </cdr:relSizeAnchor>
</c:userShapes>
</file>

<file path=ppt/drawings/drawing72.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Arial" panose="020B0604020202020204" pitchFamily="34" charset="0"/>
              <a:ea typeface="Times New Roman" charset="0"/>
              <a:cs typeface="Arial" panose="020B0604020202020204" pitchFamily="34" charset="0"/>
            </a:rPr>
            <a:t>Transportation sector consumption by fuel type </a:t>
          </a:r>
        </a:p>
        <a:p xmlns:a="http://schemas.openxmlformats.org/drawingml/2006/main">
          <a:pPr eaLnBrk="0" hangingPunct="0"/>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quadrillion British thermal units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0.05513</cdr:x>
      <cdr:y>0.11114</cdr:y>
    </cdr:from>
    <cdr:to>
      <cdr:x>0.26809</cdr:x>
      <cdr:y>0.25003</cdr:y>
    </cdr:to>
    <cdr:sp macro="" textlink="">
      <cdr:nvSpPr>
        <cdr:cNvPr id="6" name="TextBox 1"/>
        <cdr:cNvSpPr txBox="1"/>
      </cdr:nvSpPr>
      <cdr:spPr bwMode="auto">
        <a:xfrm xmlns:a="http://schemas.openxmlformats.org/drawingml/2006/main">
          <a:off x="226322" y="499125"/>
          <a:ext cx="874259" cy="62376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history</a:t>
          </a: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0.79514</cdr:x>
      <cdr:y>0.38497</cdr:y>
    </cdr:from>
    <cdr:to>
      <cdr:x>1</cdr:x>
      <cdr:y>0.92697</cdr:y>
    </cdr:to>
    <cdr:sp macro="" textlink="">
      <cdr:nvSpPr>
        <cdr:cNvPr id="7" name="TextBox 1"/>
        <cdr:cNvSpPr txBox="1"/>
      </cdr:nvSpPr>
      <cdr:spPr bwMode="auto">
        <a:xfrm xmlns:a="http://schemas.openxmlformats.org/drawingml/2006/main">
          <a:off x="3264268" y="1728915"/>
          <a:ext cx="841007" cy="243414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6"/>
              </a:solidFill>
              <a:latin typeface="+mn-lt"/>
              <a:ea typeface="Times New Roman" charset="0"/>
              <a:cs typeface="Times New Roman" charset="0"/>
            </a:rPr>
            <a:t>motor</a:t>
          </a:r>
        </a:p>
        <a:p xmlns:a="http://schemas.openxmlformats.org/drawingml/2006/main">
          <a:pPr eaLnBrk="0" hangingPunct="0"/>
          <a:r>
            <a:rPr lang="en-US" sz="1400" b="0" i="0" dirty="0" smtClean="0">
              <a:solidFill>
                <a:schemeClr val="accent6"/>
              </a:solidFill>
              <a:latin typeface="+mn-lt"/>
              <a:ea typeface="Times New Roman" charset="0"/>
              <a:cs typeface="Times New Roman" charset="0"/>
            </a:rPr>
            <a:t>gasoline</a:t>
          </a:r>
        </a:p>
        <a:p xmlns:a="http://schemas.openxmlformats.org/drawingml/2006/main">
          <a:pPr eaLnBrk="0" hangingPunct="0"/>
          <a:endParaRPr lang="en-US" sz="1400" b="0" i="0" dirty="0" smtClean="0">
            <a:solidFill>
              <a:schemeClr val="tx2"/>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tx2"/>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tx2"/>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2"/>
              </a:solidFill>
              <a:latin typeface="+mn-lt"/>
              <a:ea typeface="Times New Roman" charset="0"/>
              <a:cs typeface="Times New Roman" charset="0"/>
            </a:rPr>
            <a:t>distillate</a:t>
          </a:r>
        </a:p>
        <a:p xmlns:a="http://schemas.openxmlformats.org/drawingml/2006/main">
          <a:pPr eaLnBrk="0" hangingPunct="0"/>
          <a:r>
            <a:rPr lang="en-US" sz="1400" b="0" i="0" dirty="0" smtClean="0">
              <a:solidFill>
                <a:schemeClr val="accent2"/>
              </a:solidFill>
              <a:latin typeface="+mn-lt"/>
              <a:ea typeface="Times New Roman" charset="0"/>
              <a:cs typeface="Times New Roman" charset="0"/>
            </a:rPr>
            <a:t>fuel oil</a:t>
          </a:r>
        </a:p>
        <a:p xmlns:a="http://schemas.openxmlformats.org/drawingml/2006/main">
          <a:pPr eaLnBrk="0" hangingPunct="0"/>
          <a:endParaRPr lang="en-US" sz="1400" b="0" i="0" dirty="0" smtClean="0">
            <a:solidFill>
              <a:schemeClr val="accent2"/>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4"/>
              </a:solidFill>
              <a:latin typeface="+mn-lt"/>
              <a:ea typeface="Times New Roman" charset="0"/>
              <a:cs typeface="Times New Roman" charset="0"/>
            </a:rPr>
            <a:t>jet fuel</a:t>
          </a:r>
        </a:p>
        <a:p xmlns:a="http://schemas.openxmlformats.org/drawingml/2006/main">
          <a:pPr eaLnBrk="0" hangingPunct="0"/>
          <a:r>
            <a:rPr lang="en-US" sz="1400" b="0" i="0" dirty="0" smtClean="0">
              <a:solidFill>
                <a:schemeClr val="accent3"/>
              </a:solidFill>
              <a:latin typeface="+mn-lt"/>
              <a:ea typeface="Times New Roman" charset="0"/>
              <a:cs typeface="Times New Roman" charset="0"/>
            </a:rPr>
            <a:t>electricity</a:t>
          </a:r>
        </a:p>
        <a:p xmlns:a="http://schemas.openxmlformats.org/drawingml/2006/main">
          <a:pPr eaLnBrk="0" hangingPunct="0"/>
          <a:r>
            <a:rPr lang="en-US" sz="1400" b="0" i="0" dirty="0" smtClean="0">
              <a:solidFill>
                <a:schemeClr val="tx1">
                  <a:lumMod val="50000"/>
                  <a:lumOff val="50000"/>
                </a:schemeClr>
              </a:solidFill>
              <a:latin typeface="+mn-lt"/>
              <a:ea typeface="Times New Roman" charset="0"/>
              <a:cs typeface="Times New Roman" charset="0"/>
            </a:rPr>
            <a:t>other</a:t>
          </a:r>
        </a:p>
      </cdr:txBody>
    </cdr:sp>
  </cdr:relSizeAnchor>
</c:userShapes>
</file>

<file path=ppt/drawings/drawing73.xml><?xml version="1.0" encoding="utf-8"?>
<c:userShapes xmlns:c="http://schemas.openxmlformats.org/drawingml/2006/chart">
  <cdr:relSizeAnchor xmlns:cdr="http://schemas.openxmlformats.org/drawingml/2006/chartDrawing">
    <cdr:from>
      <cdr:x>0.07804</cdr:x>
      <cdr:y>0.17861</cdr:y>
    </cdr:from>
    <cdr:to>
      <cdr:x>0.32469</cdr:x>
      <cdr:y>0.31518</cdr:y>
    </cdr:to>
    <cdr:sp macro="" textlink="">
      <cdr:nvSpPr>
        <cdr:cNvPr id="4" name="TextBox 1"/>
        <cdr:cNvSpPr txBox="1"/>
      </cdr:nvSpPr>
      <cdr:spPr bwMode="auto">
        <a:xfrm xmlns:a="http://schemas.openxmlformats.org/drawingml/2006/main">
          <a:off x="214092" y="802152"/>
          <a:ext cx="676610" cy="61334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1" i="0" dirty="0" smtClean="0">
              <a:solidFill>
                <a:schemeClr val="tx1"/>
              </a:solidFill>
              <a:latin typeface="Arial" panose="020B0604020202020204" pitchFamily="34" charset="0"/>
              <a:ea typeface="Times New Roman" charset="0"/>
              <a:cs typeface="Arial" panose="020B0604020202020204" pitchFamily="34" charset="0"/>
            </a:rPr>
            <a:t>         2017</a:t>
          </a:r>
          <a:endParaRPr lang="en-US" sz="1400" b="0" i="0" dirty="0" smtClean="0">
            <a:solidFill>
              <a:schemeClr val="tx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chemeClr val="tx1"/>
              </a:solidFill>
              <a:latin typeface="Arial" panose="020B0604020202020204" pitchFamily="34" charset="0"/>
              <a:ea typeface="Times New Roman" charset="0"/>
              <a:cs typeface="Arial" panose="020B0604020202020204" pitchFamily="34" charset="0"/>
            </a:rPr>
            <a:t>history</a:t>
          </a:r>
          <a:r>
            <a:rPr lang="en-US" sz="1400" b="0" i="0" baseline="0" dirty="0" smtClean="0">
              <a:solidFill>
                <a:schemeClr val="tx1"/>
              </a:solidFill>
              <a:latin typeface="Arial" panose="020B0604020202020204" pitchFamily="34" charset="0"/>
              <a:ea typeface="Times New Roman" charset="0"/>
              <a:cs typeface="Arial" panose="020B0604020202020204" pitchFamily="34" charset="0"/>
            </a:rPr>
            <a:t>   projections</a:t>
          </a:r>
          <a:endParaRPr lang="en-US" sz="1400" b="0" i="0" dirty="0" smtClean="0">
            <a:solidFill>
              <a:schemeClr val="tx1"/>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cdr:x>
      <cdr:y>0</cdr:y>
    </cdr:from>
    <cdr:to>
      <cdr:x>1</cdr:x>
      <cdr:y>0.18403</cdr:y>
    </cdr:to>
    <cdr:sp macro="" textlink="">
      <cdr:nvSpPr>
        <cdr:cNvPr id="6" name="TextBox 1"/>
        <cdr:cNvSpPr txBox="1"/>
      </cdr:nvSpPr>
      <cdr:spPr bwMode="auto">
        <a:xfrm xmlns:a="http://schemas.openxmlformats.org/drawingml/2006/main">
          <a:off x="0" y="0"/>
          <a:ext cx="1829601" cy="49825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eaLnBrk="0" hangingPunct="0"/>
          <a:endParaRPr lang="en-US" sz="1400" b="1" i="0" baseline="0" dirty="0">
            <a:solidFill>
              <a:schemeClr val="accent2"/>
            </a:solidFill>
            <a:latin typeface="+mn-lt"/>
            <a:ea typeface="Times New Roman" charset="0"/>
            <a:cs typeface="Times New Roman" charset="0"/>
          </a:endParaRPr>
        </a:p>
        <a:p xmlns:a="http://schemas.openxmlformats.org/drawingml/2006/main">
          <a:pPr algn="l" eaLnBrk="0" hangingPunct="0"/>
          <a:r>
            <a:rPr lang="en-US" sz="1400" b="1" i="0" baseline="0" dirty="0">
              <a:solidFill>
                <a:schemeClr val="accent1"/>
              </a:solidFill>
              <a:latin typeface="+mn-lt"/>
              <a:ea typeface="Times New Roman" charset="0"/>
              <a:cs typeface="Times New Roman" charset="0"/>
            </a:rPr>
            <a:t>vehicle travel</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trillion </a:t>
          </a:r>
          <a:r>
            <a:rPr lang="en-US" sz="1400" b="0" i="0" baseline="0" dirty="0">
              <a:solidFill>
                <a:sysClr val="windowText" lastClr="000000"/>
              </a:solidFill>
              <a:latin typeface="+mn-lt"/>
              <a:ea typeface="Times New Roman" charset="0"/>
              <a:cs typeface="Times New Roman" charset="0"/>
            </a:rPr>
            <a:t>vehicle miles</a:t>
          </a:r>
          <a:endParaRPr lang="en-US" sz="1400" b="0" i="0" dirty="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0.45486</cdr:x>
      <cdr:y>0.3588</cdr:y>
    </cdr:from>
    <cdr:to>
      <cdr:x>0.86632</cdr:x>
      <cdr:y>0.42824</cdr:y>
    </cdr:to>
    <cdr:sp macro="" textlink="">
      <cdr:nvSpPr>
        <cdr:cNvPr id="7" name="TextBox 1"/>
        <cdr:cNvSpPr txBox="1"/>
      </cdr:nvSpPr>
      <cdr:spPr bwMode="auto">
        <a:xfrm xmlns:a="http://schemas.openxmlformats.org/drawingml/2006/main">
          <a:off x="831850" y="984250"/>
          <a:ext cx="752475" cy="19050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rgbClr val="00B0F0"/>
              </a:solidFill>
              <a:latin typeface="Arial (body)"/>
              <a:ea typeface="Times New Roman" charset="0"/>
              <a:cs typeface="Times New Roman" charset="0"/>
            </a:rPr>
            <a:t>light</a:t>
          </a:r>
          <a:r>
            <a:rPr lang="en-US" sz="1400" b="0" i="0" baseline="0" dirty="0" smtClean="0">
              <a:solidFill>
                <a:srgbClr val="00B0F0"/>
              </a:solidFill>
              <a:latin typeface="Arial (body)"/>
              <a:ea typeface="Times New Roman" charset="0"/>
              <a:cs typeface="Times New Roman" charset="0"/>
            </a:rPr>
            <a:t>-duty vehicles</a:t>
          </a:r>
          <a:endParaRPr lang="en-US" sz="1400" b="0" i="0" dirty="0" smtClean="0">
            <a:solidFill>
              <a:srgbClr val="00B0F0"/>
            </a:solidFill>
            <a:latin typeface="Arial (body)"/>
            <a:ea typeface="Times New Roman" charset="0"/>
            <a:cs typeface="Times New Roman" charset="0"/>
          </a:endParaRPr>
        </a:p>
      </cdr:txBody>
    </cdr:sp>
  </cdr:relSizeAnchor>
  <cdr:relSizeAnchor xmlns:cdr="http://schemas.openxmlformats.org/drawingml/2006/chartDrawing">
    <cdr:from>
      <cdr:x>0.33526</cdr:x>
      <cdr:y>0.75709</cdr:y>
    </cdr:from>
    <cdr:to>
      <cdr:x>0.88762</cdr:x>
      <cdr:y>0.81728</cdr:y>
    </cdr:to>
    <cdr:sp macro="" textlink="">
      <cdr:nvSpPr>
        <cdr:cNvPr id="8" name="TextBox 1"/>
        <cdr:cNvSpPr txBox="1"/>
      </cdr:nvSpPr>
      <cdr:spPr bwMode="auto">
        <a:xfrm xmlns:a="http://schemas.openxmlformats.org/drawingml/2006/main">
          <a:off x="919687" y="3400126"/>
          <a:ext cx="1515234" cy="27031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3"/>
              </a:solidFill>
              <a:latin typeface="Arial (body)"/>
              <a:ea typeface="Times New Roman" charset="0"/>
              <a:cs typeface="Times New Roman" charset="0"/>
            </a:rPr>
            <a:t>heavy-duty trucks</a:t>
          </a:r>
        </a:p>
      </cdr:txBody>
    </cdr:sp>
  </cdr:relSizeAnchor>
</c:userShapes>
</file>

<file path=ppt/drawings/drawing74.xml><?xml version="1.0" encoding="utf-8"?>
<c:userShapes xmlns:c="http://schemas.openxmlformats.org/drawingml/2006/chart">
  <cdr:relSizeAnchor xmlns:cdr="http://schemas.openxmlformats.org/drawingml/2006/chartDrawing">
    <cdr:from>
      <cdr:x>0.04492</cdr:x>
      <cdr:y>0.18181</cdr:y>
    </cdr:from>
    <cdr:to>
      <cdr:x>0.3117</cdr:x>
      <cdr:y>0.31861</cdr:y>
    </cdr:to>
    <cdr:sp macro="" textlink="">
      <cdr:nvSpPr>
        <cdr:cNvPr id="4" name="TextBox 1"/>
        <cdr:cNvSpPr txBox="1"/>
      </cdr:nvSpPr>
      <cdr:spPr bwMode="auto">
        <a:xfrm xmlns:a="http://schemas.openxmlformats.org/drawingml/2006/main">
          <a:off x="123223" y="816508"/>
          <a:ext cx="731831" cy="61437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dirty="0" smtClean="0">
              <a:solidFill>
                <a:schemeClr val="tx1"/>
              </a:solidFill>
              <a:latin typeface="Arial" panose="020B0604020202020204" pitchFamily="34" charset="0"/>
              <a:ea typeface="Times New Roman" charset="0"/>
              <a:cs typeface="Arial" panose="020B0604020202020204" pitchFamily="34" charset="0"/>
            </a:rPr>
            <a:t>         2017</a:t>
          </a:r>
          <a:endParaRPr lang="en-US" sz="1400" b="0" i="0" dirty="0" smtClean="0">
            <a:solidFill>
              <a:schemeClr val="tx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chemeClr val="tx1"/>
              </a:solidFill>
              <a:latin typeface="Arial" panose="020B0604020202020204" pitchFamily="34" charset="0"/>
              <a:ea typeface="Times New Roman" charset="0"/>
              <a:cs typeface="Arial" panose="020B0604020202020204" pitchFamily="34" charset="0"/>
            </a:rPr>
            <a:t> history</a:t>
          </a:r>
          <a:r>
            <a:rPr lang="en-US" sz="1400" b="0" i="0" baseline="0" dirty="0" smtClean="0">
              <a:solidFill>
                <a:schemeClr val="tx1"/>
              </a:solidFill>
              <a:latin typeface="Arial" panose="020B0604020202020204" pitchFamily="34" charset="0"/>
              <a:ea typeface="Times New Roman" charset="0"/>
              <a:cs typeface="Arial" panose="020B0604020202020204" pitchFamily="34" charset="0"/>
            </a:rPr>
            <a:t>  projections</a:t>
          </a:r>
          <a:endParaRPr lang="en-US" sz="1400" b="0" i="0" dirty="0" smtClean="0">
            <a:solidFill>
              <a:schemeClr val="tx1"/>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cdr:x>
      <cdr:y>0</cdr:y>
    </cdr:from>
    <cdr:to>
      <cdr:x>1</cdr:x>
      <cdr:y>0.18403</cdr:y>
    </cdr:to>
    <cdr:sp macro="" textlink="">
      <cdr:nvSpPr>
        <cdr:cNvPr id="6" name="TextBox 1"/>
        <cdr:cNvSpPr txBox="1"/>
      </cdr:nvSpPr>
      <cdr:spPr bwMode="auto">
        <a:xfrm xmlns:a="http://schemas.openxmlformats.org/drawingml/2006/main">
          <a:off x="0" y="0"/>
          <a:ext cx="2743200" cy="82648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b="1" i="0" dirty="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algn="l" eaLnBrk="0" hangingPunct="0"/>
          <a:r>
            <a:rPr lang="en-US" sz="1400" b="1" i="0" baseline="0" dirty="0" smtClean="0">
              <a:solidFill>
                <a:schemeClr val="accent1"/>
              </a:solidFill>
              <a:latin typeface="Arial" panose="020B0604020202020204" pitchFamily="34" charset="0"/>
              <a:ea typeface="Times New Roman" charset="0"/>
              <a:cs typeface="Arial" panose="020B0604020202020204" pitchFamily="34" charset="0"/>
            </a:rPr>
            <a:t>passenger </a:t>
          </a:r>
          <a:r>
            <a:rPr lang="en-US" sz="1400" b="1" i="0" baseline="0" dirty="0">
              <a:solidFill>
                <a:schemeClr val="accent1"/>
              </a:solidFill>
              <a:latin typeface="Arial" panose="020B0604020202020204" pitchFamily="34" charset="0"/>
              <a:ea typeface="Times New Roman" charset="0"/>
              <a:cs typeface="Arial" panose="020B0604020202020204" pitchFamily="34" charset="0"/>
            </a:rPr>
            <a:t>travel</a:t>
          </a:r>
        </a:p>
        <a:p xmlns:a="http://schemas.openxmlformats.org/drawingml/2006/main">
          <a:pPr eaLnBrk="0" hangingPunct="0">
            <a:spcAft>
              <a:spcPts val="300"/>
            </a:spcAft>
          </a:pP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trillion </a:t>
          </a:r>
          <a:r>
            <a:rPr lang="en-US" sz="1400" b="0" i="0" baseline="0" dirty="0">
              <a:solidFill>
                <a:sysClr val="windowText" lastClr="000000"/>
              </a:solidFill>
              <a:latin typeface="Arial" panose="020B0604020202020204" pitchFamily="34" charset="0"/>
              <a:ea typeface="Times New Roman" charset="0"/>
              <a:cs typeface="Arial" panose="020B0604020202020204" pitchFamily="34" charset="0"/>
            </a:rPr>
            <a:t>passenger miles</a:t>
          </a:r>
          <a:endParaRPr lang="en-US" sz="1400" b="0" i="0" dirty="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0.3705</cdr:x>
      <cdr:y>0.76941</cdr:y>
    </cdr:from>
    <cdr:to>
      <cdr:x>0.98856</cdr:x>
      <cdr:y>0.83654</cdr:y>
    </cdr:to>
    <cdr:sp macro="" textlink="">
      <cdr:nvSpPr>
        <cdr:cNvPr id="5" name="TextBox 1"/>
        <cdr:cNvSpPr txBox="1"/>
      </cdr:nvSpPr>
      <cdr:spPr bwMode="auto">
        <a:xfrm xmlns:a="http://schemas.openxmlformats.org/drawingml/2006/main">
          <a:off x="1016352" y="3455456"/>
          <a:ext cx="1695462" cy="30148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2"/>
              </a:solidFill>
              <a:latin typeface="Arial (body)"/>
              <a:ea typeface="Times New Roman" charset="0"/>
              <a:cs typeface="Times New Roman" charset="0"/>
            </a:rPr>
            <a:t>passenger rail</a:t>
          </a:r>
        </a:p>
      </cdr:txBody>
    </cdr:sp>
  </cdr:relSizeAnchor>
  <cdr:relSizeAnchor xmlns:cdr="http://schemas.openxmlformats.org/drawingml/2006/chartDrawing">
    <cdr:from>
      <cdr:x>0.3705</cdr:x>
      <cdr:y>0.72427</cdr:y>
    </cdr:from>
    <cdr:to>
      <cdr:x>0.98856</cdr:x>
      <cdr:y>0.7914</cdr:y>
    </cdr:to>
    <cdr:sp macro="" textlink="">
      <cdr:nvSpPr>
        <cdr:cNvPr id="7" name="TextBox 1"/>
        <cdr:cNvSpPr txBox="1"/>
      </cdr:nvSpPr>
      <cdr:spPr bwMode="auto">
        <a:xfrm xmlns:a="http://schemas.openxmlformats.org/drawingml/2006/main">
          <a:off x="1016352" y="3252730"/>
          <a:ext cx="1695462" cy="30148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4"/>
              </a:solidFill>
              <a:latin typeface="Arial (body)"/>
              <a:ea typeface="Times New Roman" charset="0"/>
              <a:cs typeface="Times New Roman" charset="0"/>
            </a:rPr>
            <a:t>bus</a:t>
          </a:r>
          <a:endParaRPr lang="en-US" sz="1000" b="0" i="0" dirty="0" smtClean="0">
            <a:solidFill>
              <a:schemeClr val="accent4"/>
            </a:solidFill>
            <a:latin typeface="Arial (body)"/>
            <a:ea typeface="Times New Roman" charset="0"/>
            <a:cs typeface="Times New Roman" charset="0"/>
          </a:endParaRPr>
        </a:p>
      </cdr:txBody>
    </cdr:sp>
  </cdr:relSizeAnchor>
  <cdr:relSizeAnchor xmlns:cdr="http://schemas.openxmlformats.org/drawingml/2006/chartDrawing">
    <cdr:from>
      <cdr:x>0.5</cdr:x>
      <cdr:y>0.43256</cdr:y>
    </cdr:from>
    <cdr:to>
      <cdr:x>0.83333</cdr:x>
      <cdr:y>0.63616</cdr:y>
    </cdr:to>
    <cdr:sp macro="" textlink="">
      <cdr:nvSpPr>
        <cdr:cNvPr id="2" name="TextBox 1"/>
        <cdr:cNvSpPr txBox="1"/>
      </cdr:nvSpPr>
      <cdr:spPr>
        <a:xfrm xmlns:a="http://schemas.openxmlformats.org/drawingml/2006/main">
          <a:off x="1371600" y="1942621"/>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dirty="0" smtClean="0">
              <a:solidFill>
                <a:schemeClr val="tx2">
                  <a:lumMod val="75000"/>
                  <a:lumOff val="25000"/>
                </a:schemeClr>
              </a:solidFill>
            </a:rPr>
            <a:t>air</a:t>
          </a:r>
          <a:endParaRPr lang="en-US" sz="1400" dirty="0">
            <a:solidFill>
              <a:schemeClr val="tx2">
                <a:lumMod val="75000"/>
                <a:lumOff val="25000"/>
              </a:schemeClr>
            </a:solidFill>
          </a:endParaRPr>
        </a:p>
      </cdr:txBody>
    </cdr:sp>
  </cdr:relSizeAnchor>
</c:userShapes>
</file>

<file path=ppt/drawings/drawing75.xml><?xml version="1.0" encoding="utf-8"?>
<c:userShapes xmlns:c="http://schemas.openxmlformats.org/drawingml/2006/chart">
  <cdr:relSizeAnchor xmlns:cdr="http://schemas.openxmlformats.org/drawingml/2006/chartDrawing">
    <cdr:from>
      <cdr:x>0.03775</cdr:x>
      <cdr:y>0.17824</cdr:y>
    </cdr:from>
    <cdr:to>
      <cdr:x>0.2844</cdr:x>
      <cdr:y>0.31481</cdr:y>
    </cdr:to>
    <cdr:sp macro="" textlink="">
      <cdr:nvSpPr>
        <cdr:cNvPr id="4" name="TextBox 1"/>
        <cdr:cNvSpPr txBox="1"/>
      </cdr:nvSpPr>
      <cdr:spPr bwMode="auto">
        <a:xfrm xmlns:a="http://schemas.openxmlformats.org/drawingml/2006/main">
          <a:off x="103561" y="800483"/>
          <a:ext cx="676610" cy="61334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1" i="0" dirty="0" smtClean="0">
              <a:solidFill>
                <a:schemeClr val="tx1"/>
              </a:solidFill>
              <a:latin typeface="Arial" panose="020B0604020202020204" pitchFamily="34" charset="0"/>
              <a:ea typeface="Times New Roman" charset="0"/>
              <a:cs typeface="Arial" panose="020B0604020202020204" pitchFamily="34" charset="0"/>
            </a:rPr>
            <a:t>         2017</a:t>
          </a:r>
          <a:endParaRPr lang="en-US" sz="1400" b="0" i="0" dirty="0" smtClean="0">
            <a:solidFill>
              <a:schemeClr val="tx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chemeClr val="tx1"/>
              </a:solidFill>
              <a:latin typeface="Arial" panose="020B0604020202020204" pitchFamily="34" charset="0"/>
              <a:ea typeface="Times New Roman" charset="0"/>
              <a:cs typeface="Arial" panose="020B0604020202020204" pitchFamily="34" charset="0"/>
            </a:rPr>
            <a:t>history</a:t>
          </a:r>
          <a:r>
            <a:rPr lang="en-US" sz="1400" b="0" i="0" baseline="0" dirty="0" smtClean="0">
              <a:solidFill>
                <a:schemeClr val="tx1"/>
              </a:solidFill>
              <a:latin typeface="Arial" panose="020B0604020202020204" pitchFamily="34" charset="0"/>
              <a:ea typeface="Times New Roman" charset="0"/>
              <a:cs typeface="Arial" panose="020B0604020202020204" pitchFamily="34" charset="0"/>
            </a:rPr>
            <a:t>   projections</a:t>
          </a:r>
          <a:endParaRPr lang="en-US" sz="1400" b="0" i="0" dirty="0" smtClean="0">
            <a:solidFill>
              <a:schemeClr val="tx1"/>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cdr:x>
      <cdr:y>0</cdr:y>
    </cdr:from>
    <cdr:to>
      <cdr:x>1</cdr:x>
      <cdr:y>0.18403</cdr:y>
    </cdr:to>
    <cdr:sp macro="" textlink="">
      <cdr:nvSpPr>
        <cdr:cNvPr id="6" name="TextBox 1"/>
        <cdr:cNvSpPr txBox="1"/>
      </cdr:nvSpPr>
      <cdr:spPr bwMode="auto">
        <a:xfrm xmlns:a="http://schemas.openxmlformats.org/drawingml/2006/main">
          <a:off x="0" y="0"/>
          <a:ext cx="1828800" cy="50483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eaLnBrk="0" hangingPunct="0"/>
          <a:endParaRPr lang="en-US" sz="1400" b="1" i="0" baseline="0" dirty="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algn="l" eaLnBrk="0" hangingPunct="0"/>
          <a:r>
            <a:rPr lang="en-US" sz="1400" b="1" i="0" baseline="0" dirty="0">
              <a:solidFill>
                <a:schemeClr val="accent1"/>
              </a:solidFill>
              <a:latin typeface="Arial" panose="020B0604020202020204" pitchFamily="34" charset="0"/>
              <a:ea typeface="Times New Roman" charset="0"/>
              <a:cs typeface="Arial" panose="020B0604020202020204" pitchFamily="34" charset="0"/>
            </a:rPr>
            <a:t>rail and domestic shipping</a:t>
          </a:r>
        </a:p>
        <a:p xmlns:a="http://schemas.openxmlformats.org/drawingml/2006/main">
          <a:pPr eaLnBrk="0" hangingPunct="0"/>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trillion </a:t>
          </a:r>
          <a:r>
            <a:rPr lang="en-US" sz="1400" b="0" i="0" baseline="0" dirty="0">
              <a:solidFill>
                <a:sysClr val="windowText" lastClr="000000"/>
              </a:solidFill>
              <a:latin typeface="Arial" panose="020B0604020202020204" pitchFamily="34" charset="0"/>
              <a:ea typeface="Times New Roman" charset="0"/>
              <a:cs typeface="Arial" panose="020B0604020202020204" pitchFamily="34" charset="0"/>
            </a:rPr>
            <a:t>ton miles traveled</a:t>
          </a:r>
          <a:endParaRPr lang="en-US" sz="1400" b="0" i="0" dirty="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0.51563</cdr:x>
      <cdr:y>0.39583</cdr:y>
    </cdr:from>
    <cdr:to>
      <cdr:x>0.92708</cdr:x>
      <cdr:y>0.46528</cdr:y>
    </cdr:to>
    <cdr:sp macro="" textlink="">
      <cdr:nvSpPr>
        <cdr:cNvPr id="2" name="TextBox 1"/>
        <cdr:cNvSpPr txBox="1"/>
      </cdr:nvSpPr>
      <cdr:spPr bwMode="auto">
        <a:xfrm xmlns:a="http://schemas.openxmlformats.org/drawingml/2006/main">
          <a:off x="942975" y="1085849"/>
          <a:ext cx="752475" cy="19050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eaLnBrk="0" hangingPunct="0"/>
          <a:r>
            <a:rPr lang="en-US" sz="1400" b="0" i="0" dirty="0" smtClean="0">
              <a:solidFill>
                <a:schemeClr val="accent1">
                  <a:lumMod val="75000"/>
                </a:schemeClr>
              </a:solidFill>
              <a:latin typeface="Arial (body)"/>
              <a:ea typeface="Times New Roman" charset="0"/>
              <a:cs typeface="Times New Roman" charset="0"/>
            </a:rPr>
            <a:t>freight</a:t>
          </a:r>
          <a:r>
            <a:rPr lang="en-US" sz="1400" b="0" i="0" baseline="0" dirty="0" smtClean="0">
              <a:solidFill>
                <a:schemeClr val="accent1">
                  <a:lumMod val="75000"/>
                </a:schemeClr>
              </a:solidFill>
              <a:latin typeface="Arial (body)"/>
              <a:ea typeface="Times New Roman" charset="0"/>
              <a:cs typeface="Times New Roman" charset="0"/>
            </a:rPr>
            <a:t> rail</a:t>
          </a:r>
          <a:endParaRPr lang="en-US" sz="1400" b="0" i="0" dirty="0" smtClean="0">
            <a:solidFill>
              <a:schemeClr val="accent1">
                <a:lumMod val="75000"/>
              </a:schemeClr>
            </a:solidFill>
            <a:latin typeface="Arial (body)"/>
            <a:ea typeface="Times New Roman" charset="0"/>
            <a:cs typeface="Times New Roman" charset="0"/>
          </a:endParaRPr>
        </a:p>
      </cdr:txBody>
    </cdr:sp>
  </cdr:relSizeAnchor>
  <cdr:relSizeAnchor xmlns:cdr="http://schemas.openxmlformats.org/drawingml/2006/chartDrawing">
    <cdr:from>
      <cdr:x>0.41319</cdr:x>
      <cdr:y>0.6713</cdr:y>
    </cdr:from>
    <cdr:to>
      <cdr:x>0.82465</cdr:x>
      <cdr:y>0.74074</cdr:y>
    </cdr:to>
    <cdr:sp macro="" textlink="">
      <cdr:nvSpPr>
        <cdr:cNvPr id="7" name="TextBox 1"/>
        <cdr:cNvSpPr txBox="1"/>
      </cdr:nvSpPr>
      <cdr:spPr bwMode="auto">
        <a:xfrm xmlns:a="http://schemas.openxmlformats.org/drawingml/2006/main">
          <a:off x="755650" y="1841500"/>
          <a:ext cx="752475" cy="19050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2"/>
              </a:solidFill>
              <a:latin typeface="Arial (body)"/>
              <a:ea typeface="Times New Roman" charset="0"/>
              <a:cs typeface="Times New Roman" charset="0"/>
            </a:rPr>
            <a:t>domestic marine</a:t>
          </a:r>
        </a:p>
      </cdr:txBody>
    </cdr:sp>
  </cdr:relSizeAnchor>
</c:userShapes>
</file>

<file path=ppt/drawings/drawing76.xml><?xml version="1.0" encoding="utf-8"?>
<c:userShapes xmlns:c="http://schemas.openxmlformats.org/drawingml/2006/chart">
  <cdr:relSizeAnchor xmlns:cdr="http://schemas.openxmlformats.org/drawingml/2006/chartDrawing">
    <cdr:from>
      <cdr:x>0</cdr:x>
      <cdr:y>0</cdr:y>
    </cdr:from>
    <cdr:to>
      <cdr:x>0.5382</cdr:x>
      <cdr:y>0.15972</cdr:y>
    </cdr:to>
    <cdr:sp macro="" textlink="">
      <cdr:nvSpPr>
        <cdr:cNvPr id="2" name="TextBox 1"/>
        <cdr:cNvSpPr txBox="1"/>
      </cdr:nvSpPr>
      <cdr:spPr bwMode="auto">
        <a:xfrm xmlns:a="http://schemas.openxmlformats.org/drawingml/2006/main">
          <a:off x="0" y="0"/>
          <a:ext cx="2952780" cy="43814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chemeClr val="tx1"/>
              </a:solidFill>
              <a:latin typeface="Arial" panose="020B0604020202020204" pitchFamily="34" charset="0"/>
              <a:ea typeface="Times New Roman" charset="0"/>
              <a:cs typeface="Arial" panose="020B0604020202020204" pitchFamily="34" charset="0"/>
            </a:rPr>
            <a:t>Light-duty</a:t>
          </a:r>
          <a:r>
            <a:rPr lang="en-US" sz="1400" b="1" i="0" baseline="0" dirty="0" smtClean="0">
              <a:solidFill>
                <a:schemeClr val="tx1"/>
              </a:solidFill>
              <a:latin typeface="Arial" panose="020B0604020202020204" pitchFamily="34" charset="0"/>
              <a:ea typeface="Times New Roman" charset="0"/>
              <a:cs typeface="Arial" panose="020B0604020202020204" pitchFamily="34" charset="0"/>
            </a:rPr>
            <a:t> vehicle stock fuel economy</a:t>
          </a:r>
          <a:endParaRPr lang="en-US" sz="1400" b="1" i="0" dirty="0" smtClean="0">
            <a:solidFill>
              <a:schemeClr val="tx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i="0" dirty="0" smtClean="0">
              <a:solidFill>
                <a:schemeClr val="tx1"/>
              </a:solidFill>
              <a:latin typeface="Arial" panose="020B0604020202020204" pitchFamily="34" charset="0"/>
              <a:ea typeface="Times New Roman" charset="0"/>
              <a:cs typeface="Arial" panose="020B0604020202020204" pitchFamily="34" charset="0"/>
            </a:rPr>
            <a:t>miles per gallon</a:t>
          </a:r>
        </a:p>
      </cdr:txBody>
    </cdr:sp>
  </cdr:relSizeAnchor>
  <cdr:relSizeAnchor xmlns:cdr="http://schemas.openxmlformats.org/drawingml/2006/chartDrawing">
    <cdr:from>
      <cdr:x>0.09004</cdr:x>
      <cdr:y>0.11719</cdr:y>
    </cdr:from>
    <cdr:to>
      <cdr:x>0.31226</cdr:x>
      <cdr:y>0.24218</cdr:y>
    </cdr:to>
    <cdr:sp macro="" textlink="">
      <cdr:nvSpPr>
        <cdr:cNvPr id="5" name="TextBox 1"/>
        <cdr:cNvSpPr txBox="1"/>
      </cdr:nvSpPr>
      <cdr:spPr bwMode="auto">
        <a:xfrm xmlns:a="http://schemas.openxmlformats.org/drawingml/2006/main">
          <a:off x="247003" y="321481"/>
          <a:ext cx="609594" cy="34286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history</a:t>
          </a: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0.70747</cdr:x>
      <cdr:y>0.26042</cdr:y>
    </cdr:from>
    <cdr:to>
      <cdr:x>0.99219</cdr:x>
      <cdr:y>0.86285</cdr:y>
    </cdr:to>
    <cdr:sp macro="" textlink="">
      <cdr:nvSpPr>
        <cdr:cNvPr id="10" name="TextBox 1"/>
        <cdr:cNvSpPr txBox="1"/>
      </cdr:nvSpPr>
      <cdr:spPr bwMode="auto">
        <a:xfrm xmlns:a="http://schemas.openxmlformats.org/drawingml/2006/main">
          <a:off x="1940724" y="714387"/>
          <a:ext cx="781044" cy="165258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200"/>
            </a:spcAft>
          </a:pPr>
          <a:r>
            <a:rPr lang="en-US" sz="1400" b="0" i="0" baseline="0" dirty="0" smtClean="0">
              <a:solidFill>
                <a:schemeClr val="accent1"/>
              </a:solidFill>
              <a:latin typeface="Arial" panose="020B0604020202020204" pitchFamily="34" charset="0"/>
              <a:ea typeface="Times New Roman" charset="0"/>
              <a:cs typeface="Arial" panose="020B0604020202020204" pitchFamily="34" charset="0"/>
            </a:rPr>
            <a:t>car</a:t>
          </a:r>
        </a:p>
        <a:p xmlns:a="http://schemas.openxmlformats.org/drawingml/2006/main">
          <a:pPr eaLnBrk="0" hangingPunct="0"/>
          <a:endParaRPr lang="en-US" sz="1400" b="0" i="0" baseline="0" dirty="0" smtClean="0">
            <a:solidFill>
              <a:schemeClr val="accent4"/>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spcAft>
              <a:spcPts val="600"/>
            </a:spcAft>
          </a:pPr>
          <a:r>
            <a:rPr lang="en-US" sz="1400" b="0" i="0" baseline="0" dirty="0" smtClean="0">
              <a:solidFill>
                <a:schemeClr val="accent2"/>
              </a:solidFill>
              <a:latin typeface="Arial" panose="020B0604020202020204" pitchFamily="34" charset="0"/>
              <a:ea typeface="Times New Roman" charset="0"/>
              <a:cs typeface="Arial" panose="020B0604020202020204" pitchFamily="34" charset="0"/>
            </a:rPr>
            <a:t>combined</a:t>
          </a:r>
        </a:p>
        <a:p xmlns:a="http://schemas.openxmlformats.org/drawingml/2006/main">
          <a:pPr eaLnBrk="0" hangingPunct="0"/>
          <a:endParaRPr lang="en-US" sz="1400" b="0" i="0" baseline="0" dirty="0" smtClean="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baseline="0" dirty="0" smtClean="0">
              <a:solidFill>
                <a:schemeClr val="tx2"/>
              </a:solidFill>
              <a:latin typeface="Arial" panose="020B0604020202020204" pitchFamily="34" charset="0"/>
              <a:ea typeface="Times New Roman" charset="0"/>
              <a:cs typeface="Arial" panose="020B0604020202020204" pitchFamily="34" charset="0"/>
            </a:rPr>
            <a:t>light truck</a:t>
          </a:r>
        </a:p>
        <a:p xmlns:a="http://schemas.openxmlformats.org/drawingml/2006/main">
          <a:pPr eaLnBrk="0" hangingPunct="0"/>
          <a:endParaRPr lang="en-US" sz="1400" b="0" i="0" dirty="0" smtClean="0">
            <a:solidFill>
              <a:schemeClr val="tx1"/>
            </a:solidFill>
            <a:latin typeface="Arial" panose="020B0604020202020204" pitchFamily="34" charset="0"/>
            <a:ea typeface="Times New Roman" charset="0"/>
            <a:cs typeface="Arial" panose="020B0604020202020204" pitchFamily="34" charset="0"/>
          </a:endParaRPr>
        </a:p>
      </cdr:txBody>
    </cdr:sp>
  </cdr:relSizeAnchor>
</c:userShapes>
</file>

<file path=ppt/drawings/drawing77.xml><?xml version="1.0" encoding="utf-8"?>
<c:userShapes xmlns:c="http://schemas.openxmlformats.org/drawingml/2006/chart">
  <cdr:relSizeAnchor xmlns:cdr="http://schemas.openxmlformats.org/drawingml/2006/chartDrawing">
    <cdr:from>
      <cdr:x>0</cdr:x>
      <cdr:y>0</cdr:y>
    </cdr:from>
    <cdr:to>
      <cdr:x>0.5382</cdr:x>
      <cdr:y>0.15972</cdr:y>
    </cdr:to>
    <cdr:sp macro="" textlink="">
      <cdr:nvSpPr>
        <cdr:cNvPr id="2" name="TextBox 1"/>
        <cdr:cNvSpPr txBox="1"/>
      </cdr:nvSpPr>
      <cdr:spPr bwMode="auto">
        <a:xfrm xmlns:a="http://schemas.openxmlformats.org/drawingml/2006/main">
          <a:off x="0" y="0"/>
          <a:ext cx="2952780" cy="43814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chemeClr val="tx1"/>
              </a:solidFill>
              <a:latin typeface="Arial" panose="020B0604020202020204" pitchFamily="34" charset="0"/>
              <a:ea typeface="Times New Roman" charset="0"/>
              <a:cs typeface="Arial" panose="020B0604020202020204" pitchFamily="34" charset="0"/>
            </a:rPr>
            <a:t>Heavy-duty </a:t>
          </a:r>
          <a:r>
            <a:rPr lang="en-US" sz="1400" b="1" i="0" baseline="0" dirty="0" smtClean="0">
              <a:solidFill>
                <a:schemeClr val="tx1"/>
              </a:solidFill>
              <a:latin typeface="Arial" panose="020B0604020202020204" pitchFamily="34" charset="0"/>
              <a:ea typeface="Times New Roman" charset="0"/>
              <a:cs typeface="Arial" panose="020B0604020202020204" pitchFamily="34" charset="0"/>
            </a:rPr>
            <a:t>vehicle stock fuel economy</a:t>
          </a:r>
          <a:endParaRPr lang="en-US" sz="1400" b="1" i="0" dirty="0" smtClean="0">
            <a:solidFill>
              <a:schemeClr val="tx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i="0" dirty="0" smtClean="0">
              <a:solidFill>
                <a:schemeClr val="tx1"/>
              </a:solidFill>
              <a:latin typeface="Arial" panose="020B0604020202020204" pitchFamily="34" charset="0"/>
              <a:ea typeface="Times New Roman" charset="0"/>
              <a:cs typeface="Arial" panose="020B0604020202020204" pitchFamily="34" charset="0"/>
            </a:rPr>
            <a:t>miles per gallon</a:t>
          </a:r>
        </a:p>
      </cdr:txBody>
    </cdr:sp>
  </cdr:relSizeAnchor>
  <cdr:relSizeAnchor xmlns:cdr="http://schemas.openxmlformats.org/drawingml/2006/chartDrawing">
    <cdr:from>
      <cdr:x>0.05907</cdr:x>
      <cdr:y>0.11719</cdr:y>
    </cdr:from>
    <cdr:to>
      <cdr:x>0.28129</cdr:x>
      <cdr:y>0.24218</cdr:y>
    </cdr:to>
    <cdr:sp macro="" textlink="">
      <cdr:nvSpPr>
        <cdr:cNvPr id="5" name="TextBox 1"/>
        <cdr:cNvSpPr txBox="1"/>
      </cdr:nvSpPr>
      <cdr:spPr bwMode="auto">
        <a:xfrm xmlns:a="http://schemas.openxmlformats.org/drawingml/2006/main">
          <a:off x="156640" y="321475"/>
          <a:ext cx="589274" cy="34286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history</a:t>
          </a: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0.79514</cdr:x>
      <cdr:y>0.19445</cdr:y>
    </cdr:from>
    <cdr:to>
      <cdr:x>1</cdr:x>
      <cdr:y>0.79688</cdr:y>
    </cdr:to>
    <cdr:sp macro="" textlink="">
      <cdr:nvSpPr>
        <cdr:cNvPr id="10" name="TextBox 1"/>
        <cdr:cNvSpPr txBox="1"/>
      </cdr:nvSpPr>
      <cdr:spPr bwMode="auto">
        <a:xfrm xmlns:a="http://schemas.openxmlformats.org/drawingml/2006/main">
          <a:off x="2181224" y="533412"/>
          <a:ext cx="561975" cy="165258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baseline="0" dirty="0" smtClean="0">
              <a:solidFill>
                <a:schemeClr val="accent3"/>
              </a:solidFill>
              <a:latin typeface="Arial" panose="020B0604020202020204" pitchFamily="34" charset="0"/>
              <a:ea typeface="Times New Roman" charset="0"/>
              <a:cs typeface="Arial" panose="020B0604020202020204" pitchFamily="34" charset="0"/>
            </a:rPr>
            <a:t>Classes </a:t>
          </a:r>
        </a:p>
        <a:p xmlns:a="http://schemas.openxmlformats.org/drawingml/2006/main">
          <a:pPr eaLnBrk="0" hangingPunct="0"/>
          <a:r>
            <a:rPr lang="en-US" sz="1400" b="0" i="0" baseline="0" dirty="0" smtClean="0">
              <a:solidFill>
                <a:schemeClr val="accent3"/>
              </a:solidFill>
              <a:latin typeface="Arial" panose="020B0604020202020204" pitchFamily="34" charset="0"/>
              <a:ea typeface="Times New Roman" charset="0"/>
              <a:cs typeface="Arial" panose="020B0604020202020204" pitchFamily="34" charset="0"/>
            </a:rPr>
            <a:t>2b - 3</a:t>
          </a:r>
        </a:p>
        <a:p xmlns:a="http://schemas.openxmlformats.org/drawingml/2006/main">
          <a:pPr eaLnBrk="0" hangingPunct="0"/>
          <a:endParaRPr lang="en-US" sz="1400" b="0" i="0" baseline="0" dirty="0" smtClean="0">
            <a:solidFill>
              <a:schemeClr val="accent2"/>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baseline="0" dirty="0" smtClean="0">
              <a:solidFill>
                <a:schemeClr val="accent5"/>
              </a:solidFill>
              <a:latin typeface="Arial" panose="020B0604020202020204" pitchFamily="34" charset="0"/>
              <a:ea typeface="Times New Roman" charset="0"/>
              <a:cs typeface="Arial" panose="020B0604020202020204" pitchFamily="34" charset="0"/>
            </a:rPr>
            <a:t>Classes </a:t>
          </a:r>
        </a:p>
        <a:p xmlns:a="http://schemas.openxmlformats.org/drawingml/2006/main">
          <a:pPr eaLnBrk="0" hangingPunct="0"/>
          <a:r>
            <a:rPr lang="en-US" sz="1400" b="0" i="0" baseline="0" dirty="0" smtClean="0">
              <a:solidFill>
                <a:schemeClr val="accent5"/>
              </a:solidFill>
              <a:latin typeface="Arial" panose="020B0604020202020204" pitchFamily="34" charset="0"/>
              <a:ea typeface="Times New Roman" charset="0"/>
              <a:cs typeface="Arial" panose="020B0604020202020204" pitchFamily="34" charset="0"/>
            </a:rPr>
            <a:t>4 - 6</a:t>
          </a:r>
        </a:p>
        <a:p xmlns:a="http://schemas.openxmlformats.org/drawingml/2006/main">
          <a:pPr eaLnBrk="0" hangingPunct="0"/>
          <a:endParaRPr lang="en-US" sz="1400" b="0" i="0" baseline="0" dirty="0" smtClean="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b="0" i="0" baseline="0" dirty="0" smtClean="0">
            <a:solidFill>
              <a:schemeClr val="tx2"/>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chemeClr val="accent6"/>
              </a:solidFill>
              <a:latin typeface="Arial" panose="020B0604020202020204" pitchFamily="34" charset="0"/>
              <a:ea typeface="Times New Roman" charset="0"/>
              <a:cs typeface="Arial" panose="020B0604020202020204" pitchFamily="34" charset="0"/>
            </a:rPr>
            <a:t>Classes </a:t>
          </a:r>
        </a:p>
        <a:p xmlns:a="http://schemas.openxmlformats.org/drawingml/2006/main">
          <a:pPr eaLnBrk="0" hangingPunct="0"/>
          <a:r>
            <a:rPr lang="en-US" sz="1400" b="0" i="0" dirty="0" smtClean="0">
              <a:solidFill>
                <a:schemeClr val="accent6"/>
              </a:solidFill>
              <a:latin typeface="Arial" panose="020B0604020202020204" pitchFamily="34" charset="0"/>
              <a:ea typeface="Times New Roman" charset="0"/>
              <a:cs typeface="Arial" panose="020B0604020202020204" pitchFamily="34" charset="0"/>
            </a:rPr>
            <a:t>7 - 8</a:t>
          </a:r>
        </a:p>
      </cdr:txBody>
    </cdr:sp>
  </cdr:relSizeAnchor>
</c:userShapes>
</file>

<file path=ppt/drawings/drawing78.xml><?xml version="1.0" encoding="utf-8"?>
<c:userShapes xmlns:c="http://schemas.openxmlformats.org/drawingml/2006/chart">
  <cdr:relSizeAnchor xmlns:cdr="http://schemas.openxmlformats.org/drawingml/2006/chartDrawing">
    <cdr:from>
      <cdr:x>0</cdr:x>
      <cdr:y>0</cdr:y>
    </cdr:from>
    <cdr:to>
      <cdr:x>0.5382</cdr:x>
      <cdr:y>0.15972</cdr:y>
    </cdr:to>
    <cdr:sp macro="" textlink="">
      <cdr:nvSpPr>
        <cdr:cNvPr id="2" name="TextBox 1"/>
        <cdr:cNvSpPr txBox="1"/>
      </cdr:nvSpPr>
      <cdr:spPr bwMode="auto">
        <a:xfrm xmlns:a="http://schemas.openxmlformats.org/drawingml/2006/main">
          <a:off x="0" y="0"/>
          <a:ext cx="2952780" cy="43814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chemeClr val="tx1"/>
              </a:solidFill>
              <a:latin typeface="Arial" panose="020B0604020202020204" pitchFamily="34" charset="0"/>
              <a:ea typeface="Times New Roman" charset="0"/>
              <a:cs typeface="Arial" panose="020B0604020202020204" pitchFamily="34" charset="0"/>
            </a:rPr>
            <a:t>Light-duty</a:t>
          </a:r>
          <a:r>
            <a:rPr lang="en-US" sz="1400" b="1" i="0" baseline="0" dirty="0" smtClean="0">
              <a:solidFill>
                <a:schemeClr val="tx1"/>
              </a:solidFill>
              <a:latin typeface="Arial" panose="020B0604020202020204" pitchFamily="34" charset="0"/>
              <a:ea typeface="Times New Roman" charset="0"/>
              <a:cs typeface="Arial" panose="020B0604020202020204" pitchFamily="34" charset="0"/>
            </a:rPr>
            <a:t> vehicle sales by fuel type</a:t>
          </a:r>
          <a:endParaRPr lang="en-US" sz="1400" b="1" i="0" dirty="0" smtClean="0">
            <a:solidFill>
              <a:schemeClr val="tx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i="0" dirty="0" smtClean="0">
              <a:solidFill>
                <a:schemeClr val="tx1"/>
              </a:solidFill>
              <a:latin typeface="Arial" panose="020B0604020202020204" pitchFamily="34" charset="0"/>
              <a:ea typeface="Times New Roman" charset="0"/>
              <a:cs typeface="Arial" panose="020B0604020202020204" pitchFamily="34" charset="0"/>
            </a:rPr>
            <a:t>millions</a:t>
          </a:r>
          <a:r>
            <a:rPr lang="en-US" sz="1400" dirty="0" smtClean="0">
              <a:solidFill>
                <a:schemeClr val="tx1"/>
              </a:solidFill>
              <a:latin typeface="Arial" panose="020B0604020202020204" pitchFamily="34" charset="0"/>
              <a:ea typeface="Times New Roman" charset="0"/>
              <a:cs typeface="Arial" panose="020B0604020202020204" pitchFamily="34" charset="0"/>
            </a:rPr>
            <a:t> of vehicles</a:t>
          </a:r>
          <a:endParaRPr lang="en-US" sz="1400" i="0" dirty="0" smtClean="0">
            <a:solidFill>
              <a:schemeClr val="tx1"/>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0.0578</cdr:x>
      <cdr:y>0.12534</cdr:y>
    </cdr:from>
    <cdr:to>
      <cdr:x>0.37813</cdr:x>
      <cdr:y>0.25033</cdr:y>
    </cdr:to>
    <cdr:sp macro="" textlink="">
      <cdr:nvSpPr>
        <cdr:cNvPr id="5" name="TextBox 1"/>
        <cdr:cNvSpPr txBox="1"/>
      </cdr:nvSpPr>
      <cdr:spPr bwMode="auto">
        <a:xfrm xmlns:a="http://schemas.openxmlformats.org/drawingml/2006/main">
          <a:off x="280411" y="562916"/>
          <a:ext cx="1554069" cy="56133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p>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history</a:t>
          </a: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0.68325</cdr:x>
      <cdr:y>0.17621</cdr:y>
    </cdr:from>
    <cdr:to>
      <cdr:x>0.95166</cdr:x>
      <cdr:y>0.82379</cdr:y>
    </cdr:to>
    <cdr:sp macro="" textlink="">
      <cdr:nvSpPr>
        <cdr:cNvPr id="10" name="TextBox 1"/>
        <cdr:cNvSpPr txBox="1"/>
      </cdr:nvSpPr>
      <cdr:spPr bwMode="auto">
        <a:xfrm xmlns:a="http://schemas.openxmlformats.org/drawingml/2006/main">
          <a:off x="3314738" y="791388"/>
          <a:ext cx="1302181" cy="290826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baseline="0" dirty="0" smtClean="0">
              <a:solidFill>
                <a:schemeClr val="bg2"/>
              </a:solidFill>
              <a:latin typeface="Arial" panose="020B0604020202020204" pitchFamily="34" charset="0"/>
              <a:ea typeface="Times New Roman" charset="0"/>
              <a:cs typeface="Arial" panose="020B0604020202020204" pitchFamily="34" charset="0"/>
            </a:rPr>
            <a:t>other</a:t>
          </a:r>
        </a:p>
        <a:p xmlns:a="http://schemas.openxmlformats.org/drawingml/2006/main">
          <a:pPr eaLnBrk="0" hangingPunct="0"/>
          <a:r>
            <a:rPr lang="en-US" sz="1400" b="0" i="0" baseline="0" dirty="0" smtClean="0">
              <a:solidFill>
                <a:schemeClr val="accent6"/>
              </a:solidFill>
              <a:latin typeface="Arial" panose="020B0604020202020204" pitchFamily="34" charset="0"/>
              <a:ea typeface="Times New Roman" charset="0"/>
              <a:cs typeface="Arial" panose="020B0604020202020204" pitchFamily="34" charset="0"/>
            </a:rPr>
            <a:t>hybrid electric</a:t>
          </a:r>
        </a:p>
        <a:p xmlns:a="http://schemas.openxmlformats.org/drawingml/2006/main">
          <a:pPr eaLnBrk="0" hangingPunct="0"/>
          <a:r>
            <a:rPr lang="en-US" sz="1400" b="0" i="0" baseline="0" dirty="0" smtClean="0">
              <a:solidFill>
                <a:schemeClr val="accent4"/>
              </a:solidFill>
              <a:latin typeface="Arial" panose="020B0604020202020204" pitchFamily="34" charset="0"/>
              <a:ea typeface="Times New Roman" charset="0"/>
              <a:cs typeface="Arial" panose="020B0604020202020204" pitchFamily="34" charset="0"/>
            </a:rPr>
            <a:t>plug-in</a:t>
          </a:r>
          <a:r>
            <a:rPr lang="en-US" sz="1400" b="0" i="0" dirty="0" smtClean="0">
              <a:solidFill>
                <a:schemeClr val="accent4"/>
              </a:solidFill>
              <a:latin typeface="Arial" panose="020B0604020202020204" pitchFamily="34" charset="0"/>
              <a:ea typeface="Times New Roman" charset="0"/>
              <a:cs typeface="Arial" panose="020B0604020202020204" pitchFamily="34" charset="0"/>
            </a:rPr>
            <a:t> </a:t>
          </a:r>
          <a:r>
            <a:rPr lang="en-US" sz="1400" b="0" i="0" baseline="0" dirty="0" smtClean="0">
              <a:solidFill>
                <a:schemeClr val="accent4"/>
              </a:solidFill>
              <a:latin typeface="Arial" panose="020B0604020202020204" pitchFamily="34" charset="0"/>
              <a:ea typeface="Times New Roman" charset="0"/>
              <a:cs typeface="Arial" panose="020B0604020202020204" pitchFamily="34" charset="0"/>
            </a:rPr>
            <a:t>hybrid </a:t>
          </a:r>
        </a:p>
        <a:p xmlns:a="http://schemas.openxmlformats.org/drawingml/2006/main">
          <a:pPr eaLnBrk="0" hangingPunct="0"/>
          <a:r>
            <a:rPr lang="en-US" sz="1400" b="0" i="0" baseline="0" dirty="0" smtClean="0">
              <a:solidFill>
                <a:schemeClr val="accent4"/>
              </a:solidFill>
              <a:latin typeface="Arial" panose="020B0604020202020204" pitchFamily="34" charset="0"/>
              <a:ea typeface="Times New Roman" charset="0"/>
              <a:cs typeface="Arial" panose="020B0604020202020204" pitchFamily="34" charset="0"/>
            </a:rPr>
            <a:t>electric</a:t>
          </a:r>
        </a:p>
        <a:p xmlns:a="http://schemas.openxmlformats.org/drawingml/2006/main">
          <a:pPr eaLnBrk="0" hangingPunct="0"/>
          <a:r>
            <a:rPr lang="en-US" sz="1400" b="0" i="0" baseline="0" dirty="0" smtClean="0">
              <a:solidFill>
                <a:schemeClr val="accent3"/>
              </a:solidFill>
              <a:latin typeface="Arial" panose="020B0604020202020204" pitchFamily="34" charset="0"/>
              <a:ea typeface="Times New Roman" charset="0"/>
              <a:cs typeface="Arial" panose="020B0604020202020204" pitchFamily="34" charset="0"/>
            </a:rPr>
            <a:t>battery electric</a:t>
          </a:r>
        </a:p>
        <a:p xmlns:a="http://schemas.openxmlformats.org/drawingml/2006/main">
          <a:pPr eaLnBrk="0" hangingPunct="0"/>
          <a:r>
            <a:rPr lang="en-US" sz="1400" b="0" i="0" baseline="0" dirty="0" smtClean="0">
              <a:solidFill>
                <a:schemeClr val="accent2"/>
              </a:solidFill>
              <a:latin typeface="Arial" panose="020B0604020202020204" pitchFamily="34" charset="0"/>
              <a:ea typeface="Times New Roman" charset="0"/>
              <a:cs typeface="Arial" panose="020B0604020202020204" pitchFamily="34" charset="0"/>
            </a:rPr>
            <a:t>diesel</a:t>
          </a:r>
        </a:p>
        <a:p xmlns:a="http://schemas.openxmlformats.org/drawingml/2006/main">
          <a:pPr eaLnBrk="0" hangingPunct="0"/>
          <a:r>
            <a:rPr lang="en-US" sz="1400" dirty="0" smtClean="0">
              <a:solidFill>
                <a:schemeClr val="accent1"/>
              </a:solidFill>
              <a:latin typeface="Arial" panose="020B0604020202020204" pitchFamily="34" charset="0"/>
              <a:ea typeface="Times New Roman" charset="0"/>
              <a:cs typeface="Arial" panose="020B0604020202020204" pitchFamily="34" charset="0"/>
            </a:rPr>
            <a:t>f</a:t>
          </a:r>
          <a:r>
            <a:rPr lang="en-US" sz="1400" b="0" i="0" baseline="0" dirty="0" smtClean="0">
              <a:solidFill>
                <a:schemeClr val="accent1"/>
              </a:solidFill>
              <a:latin typeface="Arial" panose="020B0604020202020204" pitchFamily="34" charset="0"/>
              <a:ea typeface="Times New Roman" charset="0"/>
              <a:cs typeface="Arial" panose="020B0604020202020204" pitchFamily="34" charset="0"/>
            </a:rPr>
            <a:t>lex fuel</a:t>
          </a:r>
        </a:p>
        <a:p xmlns:a="http://schemas.openxmlformats.org/drawingml/2006/main">
          <a:pPr eaLnBrk="0" hangingPunct="0"/>
          <a:r>
            <a:rPr lang="en-US" sz="1400" b="0" i="0" baseline="0" dirty="0" smtClean="0">
              <a:solidFill>
                <a:schemeClr val="tx2"/>
              </a:solidFill>
              <a:latin typeface="Arial" panose="020B0604020202020204" pitchFamily="34" charset="0"/>
              <a:ea typeface="Times New Roman" charset="0"/>
              <a:cs typeface="Arial" panose="020B0604020202020204" pitchFamily="34" charset="0"/>
            </a:rPr>
            <a:t>gasoline</a:t>
          </a:r>
        </a:p>
        <a:p xmlns:a="http://schemas.openxmlformats.org/drawingml/2006/main">
          <a:pPr eaLnBrk="0" hangingPunct="0"/>
          <a:endParaRPr lang="en-US" sz="1400" b="0" i="0" dirty="0" smtClean="0">
            <a:solidFill>
              <a:schemeClr val="tx1"/>
            </a:solidFill>
            <a:latin typeface="Arial" panose="020B0604020202020204" pitchFamily="34" charset="0"/>
            <a:ea typeface="Times New Roman" charset="0"/>
            <a:cs typeface="Arial" panose="020B0604020202020204" pitchFamily="34" charset="0"/>
          </a:endParaRPr>
        </a:p>
      </cdr:txBody>
    </cdr:sp>
  </cdr:relSizeAnchor>
</c:userShapes>
</file>

<file path=ppt/drawings/drawing79.xml><?xml version="1.0" encoding="utf-8"?>
<c:userShapes xmlns:c="http://schemas.openxmlformats.org/drawingml/2006/chart">
  <cdr:relSizeAnchor xmlns:cdr="http://schemas.openxmlformats.org/drawingml/2006/chartDrawing">
    <cdr:from>
      <cdr:x>0</cdr:x>
      <cdr:y>0</cdr:y>
    </cdr:from>
    <cdr:to>
      <cdr:x>0.76389</cdr:x>
      <cdr:y>0.17708</cdr:y>
    </cdr:to>
    <cdr:sp macro="" textlink="">
      <cdr:nvSpPr>
        <cdr:cNvPr id="2" name="TextBox 1"/>
        <cdr:cNvSpPr txBox="1"/>
      </cdr:nvSpPr>
      <cdr:spPr bwMode="auto">
        <a:xfrm xmlns:a="http://schemas.openxmlformats.org/drawingml/2006/main">
          <a:off x="0" y="0"/>
          <a:ext cx="2095500" cy="4857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Light-duty</a:t>
          </a:r>
          <a:r>
            <a:rPr lang="en-US" sz="1400" b="1" i="0" baseline="0" dirty="0" smtClean="0">
              <a:solidFill>
                <a:sysClr val="windowText" lastClr="000000"/>
              </a:solidFill>
              <a:latin typeface="Arial" panose="020B0604020202020204" pitchFamily="34" charset="0"/>
              <a:ea typeface="Times New Roman" charset="0"/>
              <a:cs typeface="Arial" panose="020B0604020202020204" pitchFamily="34" charset="0"/>
            </a:rPr>
            <a:t> vehicle sales shares</a:t>
          </a:r>
        </a:p>
        <a:p xmlns:a="http://schemas.openxmlformats.org/drawingml/2006/main">
          <a:pPr eaLnBrk="0" hangingPunct="0"/>
          <a:r>
            <a:rPr lang="en-US" sz="1400" i="0" baseline="0" dirty="0" smtClean="0">
              <a:solidFill>
                <a:sysClr val="windowText" lastClr="000000"/>
              </a:solidFill>
              <a:latin typeface="Arial" panose="020B0604020202020204" pitchFamily="34" charset="0"/>
              <a:ea typeface="Times New Roman" charset="0"/>
              <a:cs typeface="Arial" panose="020B0604020202020204" pitchFamily="34" charset="0"/>
            </a:rPr>
            <a:t>percent</a:t>
          </a:r>
          <a:endParaRPr lang="en-US" sz="140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0.58866</cdr:x>
      <cdr:y>0.2399</cdr:y>
    </cdr:from>
    <cdr:to>
      <cdr:x>0.74144</cdr:x>
      <cdr:y>0.71212</cdr:y>
    </cdr:to>
    <cdr:sp macro="" textlink="">
      <cdr:nvSpPr>
        <cdr:cNvPr id="3" name="TextBox 1"/>
        <cdr:cNvSpPr txBox="1"/>
      </cdr:nvSpPr>
      <cdr:spPr bwMode="auto">
        <a:xfrm xmlns:a="http://schemas.openxmlformats.org/drawingml/2006/main">
          <a:off x="1941515" y="1077383"/>
          <a:ext cx="503898" cy="212075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1"/>
              </a:solidFill>
              <a:latin typeface="+mn-lt"/>
              <a:ea typeface="Times New Roman" charset="0"/>
              <a:cs typeface="Times New Roman" charset="0"/>
            </a:rPr>
            <a:t>car</a:t>
          </a: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r>
            <a:rPr lang="en-US" sz="1400" b="0" i="0" dirty="0" smtClean="0">
              <a:solidFill>
                <a:schemeClr val="tx2"/>
              </a:solidFill>
              <a:latin typeface="+mn-lt"/>
              <a:ea typeface="Times New Roman" charset="0"/>
              <a:cs typeface="Arial" panose="020B0604020202020204" pitchFamily="34" charset="0"/>
            </a:rPr>
            <a:t>truck</a:t>
          </a:r>
        </a:p>
      </cdr:txBody>
    </cdr:sp>
  </cdr:relSizeAnchor>
  <cdr:relSizeAnchor xmlns:cdr="http://schemas.openxmlformats.org/drawingml/2006/chartDrawing">
    <cdr:from>
      <cdr:x>0</cdr:x>
      <cdr:y>0.80748</cdr:y>
    </cdr:from>
    <cdr:to>
      <cdr:x>0.11552</cdr:x>
      <cdr:y>0.92091</cdr:y>
    </cdr:to>
    <cdr:sp macro="" textlink="">
      <cdr:nvSpPr>
        <cdr:cNvPr id="4" name="TextBox 1"/>
        <cdr:cNvSpPr txBox="1"/>
      </cdr:nvSpPr>
      <cdr:spPr bwMode="auto">
        <a:xfrm xmlns:a="http://schemas.openxmlformats.org/drawingml/2006/main">
          <a:off x="0" y="3626428"/>
          <a:ext cx="477108" cy="509418"/>
        </a:xfrm>
        <a:prstGeom xmlns:a="http://schemas.openxmlformats.org/drawingml/2006/main" prst="rect">
          <a:avLst/>
        </a:prstGeom>
        <a:solidFill xmlns:a="http://schemas.openxmlformats.org/drawingml/2006/main">
          <a:schemeClr val="bg1"/>
        </a:solidFill>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eaLnBrk="0" hangingPunct="0"/>
          <a:r>
            <a:rPr lang="en-US" sz="1400" b="0" i="0" dirty="0" smtClean="0">
              <a:solidFill>
                <a:sysClr val="windowText" lastClr="000000"/>
              </a:solidFill>
              <a:latin typeface="+mn-lt"/>
              <a:ea typeface="Times New Roman" charset="0"/>
              <a:cs typeface="Times New Roman" charset="0"/>
            </a:rPr>
            <a:t>//</a:t>
          </a:r>
        </a:p>
        <a:p xmlns:a="http://schemas.openxmlformats.org/drawingml/2006/main">
          <a:pPr algn="r" eaLnBrk="0" hangingPunct="0"/>
          <a:r>
            <a:rPr lang="en-US" sz="1400" dirty="0">
              <a:ea typeface="Times New Roman" charset="0"/>
              <a:cs typeface="Times New Roman" charset="0"/>
            </a:rPr>
            <a:t>0</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0.10037</cdr:x>
      <cdr:y>0.1083</cdr:y>
    </cdr:from>
    <cdr:to>
      <cdr:x>0.52629</cdr:x>
      <cdr:y>0.24255</cdr:y>
    </cdr:to>
    <cdr:sp macro="" textlink="">
      <cdr:nvSpPr>
        <cdr:cNvPr id="7" name="TextBox 1"/>
        <cdr:cNvSpPr txBox="1"/>
      </cdr:nvSpPr>
      <cdr:spPr bwMode="auto">
        <a:xfrm xmlns:a="http://schemas.openxmlformats.org/drawingml/2006/main">
          <a:off x="331033" y="486397"/>
          <a:ext cx="1404765" cy="60292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history</a:t>
          </a: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0.3255</cdr:x>
      <cdr:y>0.03681</cdr:y>
    </cdr:from>
    <cdr:to>
      <cdr:x>0.56139</cdr:x>
      <cdr:y>0.17106</cdr:y>
    </cdr:to>
    <cdr:sp macro="" textlink="">
      <cdr:nvSpPr>
        <cdr:cNvPr id="6" name="TextBox 1"/>
        <cdr:cNvSpPr txBox="1"/>
      </cdr:nvSpPr>
      <cdr:spPr bwMode="auto">
        <a:xfrm xmlns:a="http://schemas.openxmlformats.org/drawingml/2006/main">
          <a:off x="2826493" y="133350"/>
          <a:ext cx="2048380" cy="48634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endParaRPr lang="en-US" sz="3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  </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dr:relSizeAnchor xmlns:cdr="http://schemas.openxmlformats.org/drawingml/2006/chartDrawing">
    <cdr:from>
      <cdr:x>0.83758</cdr:x>
      <cdr:y>0.13947</cdr:y>
    </cdr:from>
    <cdr:to>
      <cdr:x>1</cdr:x>
      <cdr:y>0.82775</cdr:y>
    </cdr:to>
    <cdr:sp macro="" textlink="">
      <cdr:nvSpPr>
        <cdr:cNvPr id="7" name="TextBox 1"/>
        <cdr:cNvSpPr txBox="1"/>
      </cdr:nvSpPr>
      <cdr:spPr bwMode="auto">
        <a:xfrm xmlns:a="http://schemas.openxmlformats.org/drawingml/2006/main">
          <a:off x="7273206" y="505254"/>
          <a:ext cx="1410419" cy="249341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900" b="0" i="0" baseline="0" dirty="0" smtClean="0">
            <a:solidFill>
              <a:schemeClr val="accent5"/>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baseline="0" dirty="0" smtClean="0">
              <a:solidFill>
                <a:schemeClr val="accent2"/>
              </a:solidFill>
              <a:latin typeface="Arial" panose="020B0604020202020204" pitchFamily="34" charset="0"/>
              <a:ea typeface="Times New Roman" charset="0"/>
              <a:cs typeface="Arial" panose="020B0604020202020204" pitchFamily="34" charset="0"/>
            </a:rPr>
            <a:t>Low Oil and Gas Resource and Technology </a:t>
          </a:r>
        </a:p>
        <a:p xmlns:a="http://schemas.openxmlformats.org/drawingml/2006/main">
          <a:pPr eaLnBrk="0" hangingPunct="0"/>
          <a:r>
            <a:rPr kumimoji="0" lang="en-US" sz="1400" b="0" i="0" u="none" strike="noStrike" kern="0" cap="none" spc="0" normalizeH="0" baseline="0" noProof="0" dirty="0" smtClean="0">
              <a:ln>
                <a:noFill/>
              </a:ln>
              <a:solidFill>
                <a:srgbClr val="A33340"/>
              </a:solidFill>
              <a:effectLst/>
              <a:uLnTx/>
              <a:uFillTx/>
              <a:latin typeface="Arial" panose="020B0604020202020204" pitchFamily="34" charset="0"/>
              <a:ea typeface="Times New Roman" charset="0"/>
              <a:cs typeface="Arial" panose="020B0604020202020204" pitchFamily="34" charset="0"/>
            </a:rPr>
            <a:t>Low Oil Price</a:t>
          </a:r>
          <a:endParaRPr kumimoji="0" lang="en-US" sz="1400" b="0" i="0" u="none" strike="noStrike" kern="0" cap="none" spc="0" normalizeH="0" baseline="0" noProof="0" dirty="0" smtClean="0">
            <a:ln>
              <a:noFill/>
            </a:ln>
            <a:solidFill>
              <a:srgbClr val="0096D7"/>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kumimoji="0" lang="en-US" sz="1400" b="0" i="0" u="none" strike="noStrike" kern="0" cap="none" spc="0" normalizeH="0" baseline="0" noProof="0" dirty="0" smtClean="0">
              <a:ln>
                <a:noFill/>
              </a:ln>
              <a:solidFill>
                <a:srgbClr val="0096D7"/>
              </a:solidFill>
              <a:effectLst/>
              <a:uLnTx/>
              <a:uFillTx/>
              <a:latin typeface="Arial" panose="020B0604020202020204" pitchFamily="34" charset="0"/>
              <a:ea typeface="Times New Roman" charset="0"/>
              <a:cs typeface="Arial" panose="020B0604020202020204" pitchFamily="34" charset="0"/>
            </a:rPr>
            <a:t>High Economic Growth</a:t>
          </a:r>
          <a:endParaRPr lang="en-US" sz="1400" b="0" i="0" baseline="0" dirty="0" smtClean="0">
            <a:solidFill>
              <a:schemeClr val="accent6"/>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003953"/>
              </a:solidFill>
              <a:effectLst/>
              <a:uLnTx/>
              <a:uFillTx/>
              <a:latin typeface="Arial" panose="020B0604020202020204" pitchFamily="34" charset="0"/>
              <a:ea typeface="Times New Roman" charset="0"/>
              <a:cs typeface="Arial" panose="020B0604020202020204" pitchFamily="34" charset="0"/>
            </a:rPr>
            <a:t>Reference  </a:t>
          </a:r>
        </a:p>
        <a:p xmlns:a="http://schemas.openxmlformats.org/drawingml/2006/main">
          <a:pPr eaLnBrk="0" hangingPunct="0"/>
          <a:r>
            <a:rPr lang="en-US" sz="1400" b="0" i="0" baseline="0" dirty="0" smtClean="0">
              <a:solidFill>
                <a:schemeClr val="accent6"/>
              </a:solidFill>
              <a:latin typeface="Arial" panose="020B0604020202020204" pitchFamily="34" charset="0"/>
              <a:ea typeface="Times New Roman" charset="0"/>
              <a:cs typeface="Arial" panose="020B0604020202020204" pitchFamily="34" charset="0"/>
            </a:rPr>
            <a:t>Low Economic Growth</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C702"/>
              </a:solidFill>
              <a:effectLst/>
              <a:uLnTx/>
              <a:uFillTx/>
              <a:latin typeface="Arial" panose="020B0604020202020204" pitchFamily="34" charset="0"/>
              <a:ea typeface="Times New Roman" charset="0"/>
              <a:cs typeface="Arial" panose="020B0604020202020204" pitchFamily="34" charset="0"/>
            </a:rPr>
            <a:t>High Oil Price</a:t>
          </a:r>
          <a:endParaRPr kumimoji="0" lang="en-US" sz="1400" b="0" i="0" u="none" strike="noStrike" kern="0" cap="none" spc="0" normalizeH="0" baseline="0" noProof="0" dirty="0" smtClean="0">
            <a:ln>
              <a:noFill/>
            </a:ln>
            <a:solidFill>
              <a:srgbClr val="5D9732"/>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5D9732"/>
              </a:solidFill>
              <a:effectLst/>
              <a:uLnTx/>
              <a:uFillTx/>
              <a:latin typeface="Arial" panose="020B0604020202020204" pitchFamily="34" charset="0"/>
              <a:ea typeface="Times New Roman" charset="0"/>
              <a:cs typeface="Arial" panose="020B0604020202020204" pitchFamily="34" charset="0"/>
            </a:rPr>
            <a:t>High Oil and Gas Resource and Technology</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srgbClr val="FFC702"/>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srgbClr val="FFC702"/>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srgbClr val="0096D7"/>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srgbClr val="0096D7"/>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900" b="0" i="0" dirty="0" smtClean="0">
            <a:solidFill>
              <a:schemeClr val="accent6"/>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0.17573</cdr:x>
      <cdr:y>0.37789</cdr:y>
    </cdr:from>
    <cdr:to>
      <cdr:x>0.3424</cdr:x>
      <cdr:y>0.64023</cdr:y>
    </cdr:to>
    <cdr:sp macro="" textlink="">
      <cdr:nvSpPr>
        <cdr:cNvPr id="3" name="TextBox 2"/>
        <cdr:cNvSpPr txBox="1"/>
      </cdr:nvSpPr>
      <cdr:spPr bwMode="auto">
        <a:xfrm xmlns:a="http://schemas.openxmlformats.org/drawingml/2006/main">
          <a:off x="1525973" y="1368975"/>
          <a:ext cx="1447300" cy="95037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r>
            <a:rPr lang="en-US" sz="1400" i="0" dirty="0" smtClean="0">
              <a:solidFill>
                <a:srgbClr val="333333"/>
              </a:solidFill>
              <a:latin typeface="+mn-lt"/>
              <a:ea typeface="Times New Roman" charset="0"/>
              <a:cs typeface="Times New Roman" charset="0"/>
            </a:rPr>
            <a:t>net imports</a:t>
          </a:r>
        </a:p>
        <a:p xmlns:a="http://schemas.openxmlformats.org/drawingml/2006/main">
          <a:pPr eaLnBrk="0" hangingPunct="0"/>
          <a:endParaRPr lang="en-US" sz="900" i="0" dirty="0" smtClean="0">
            <a:solidFill>
              <a:srgbClr val="333333"/>
            </a:solidFill>
            <a:latin typeface="+mn-lt"/>
            <a:ea typeface="Times New Roman" charset="0"/>
            <a:cs typeface="Times New Roman" charset="0"/>
          </a:endParaRPr>
        </a:p>
        <a:p xmlns:a="http://schemas.openxmlformats.org/drawingml/2006/main">
          <a:pPr eaLnBrk="0" hangingPunct="0"/>
          <a:endParaRPr lang="en-US" sz="900" i="0" dirty="0" smtClean="0">
            <a:solidFill>
              <a:srgbClr val="333333"/>
            </a:solidFill>
            <a:latin typeface="+mn-lt"/>
            <a:ea typeface="Times New Roman" charset="0"/>
            <a:cs typeface="Times New Roman" charset="0"/>
          </a:endParaRPr>
        </a:p>
        <a:p xmlns:a="http://schemas.openxmlformats.org/drawingml/2006/main">
          <a:pPr eaLnBrk="0" hangingPunct="0"/>
          <a:r>
            <a:rPr lang="en-US" sz="1400" i="0" dirty="0" smtClean="0">
              <a:solidFill>
                <a:srgbClr val="333333"/>
              </a:solidFill>
              <a:latin typeface="+mn-lt"/>
              <a:ea typeface="Times New Roman" charset="0"/>
              <a:cs typeface="Times New Roman" charset="0"/>
            </a:rPr>
            <a:t>net exports</a:t>
          </a:r>
        </a:p>
      </cdr:txBody>
    </cdr:sp>
  </cdr:relSizeAnchor>
</c:userShapes>
</file>

<file path=ppt/drawings/drawing80.xml><?xml version="1.0" encoding="utf-8"?>
<c:userShapes xmlns:c="http://schemas.openxmlformats.org/drawingml/2006/chart">
  <cdr:relSizeAnchor xmlns:cdr="http://schemas.openxmlformats.org/drawingml/2006/chartDrawing">
    <cdr:from>
      <cdr:x>0</cdr:x>
      <cdr:y>0</cdr:y>
    </cdr:from>
    <cdr:to>
      <cdr:x>0.6632</cdr:x>
      <cdr:y>0.18403</cdr:y>
    </cdr:to>
    <cdr:sp macro="" textlink="">
      <cdr:nvSpPr>
        <cdr:cNvPr id="2" name="TextBox 1"/>
        <cdr:cNvSpPr txBox="1"/>
      </cdr:nvSpPr>
      <cdr:spPr bwMode="auto">
        <a:xfrm xmlns:a="http://schemas.openxmlformats.org/drawingml/2006/main">
          <a:off x="0" y="0"/>
          <a:ext cx="3638580" cy="50483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New vehicle sales of battery powered vehicles</a:t>
          </a:r>
        </a:p>
        <a:p xmlns:a="http://schemas.openxmlformats.org/drawingml/2006/main">
          <a:pPr eaLnBrk="0" hangingPunct="0"/>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thousands</a:t>
          </a: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of vehicles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0.84028</cdr:x>
      <cdr:y>0.20486</cdr:y>
    </cdr:from>
    <cdr:to>
      <cdr:x>1</cdr:x>
      <cdr:y>0.93056</cdr:y>
    </cdr:to>
    <cdr:sp macro="" textlink="">
      <cdr:nvSpPr>
        <cdr:cNvPr id="3" name="TextBox 2"/>
        <cdr:cNvSpPr txBox="1"/>
      </cdr:nvSpPr>
      <cdr:spPr bwMode="auto">
        <a:xfrm xmlns:a="http://schemas.openxmlformats.org/drawingml/2006/main">
          <a:off x="4610112" y="561975"/>
          <a:ext cx="876288" cy="199072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r>
            <a:rPr lang="en-US" sz="1400" b="0" i="0" dirty="0" smtClean="0">
              <a:solidFill>
                <a:schemeClr val="accent5">
                  <a:lumMod val="50000"/>
                </a:schemeClr>
              </a:solidFill>
              <a:latin typeface="Arial" panose="020B0604020202020204" pitchFamily="34" charset="0"/>
              <a:ea typeface="Times New Roman" charset="0"/>
              <a:cs typeface="Arial" panose="020B0604020202020204" pitchFamily="34" charset="0"/>
            </a:rPr>
            <a:t>total battery</a:t>
          </a:r>
        </a:p>
        <a:p xmlns:a="http://schemas.openxmlformats.org/drawingml/2006/main">
          <a:pPr eaLnBrk="0" hangingPunct="0"/>
          <a:r>
            <a:rPr lang="en-US" sz="1400" b="0" i="0" dirty="0" smtClean="0">
              <a:solidFill>
                <a:schemeClr val="accent5">
                  <a:lumMod val="50000"/>
                </a:schemeClr>
              </a:solidFill>
              <a:latin typeface="Arial" panose="020B0604020202020204" pitchFamily="34" charset="0"/>
              <a:ea typeface="Times New Roman" charset="0"/>
              <a:cs typeface="Arial" panose="020B0604020202020204" pitchFamily="34" charset="0"/>
            </a:rPr>
            <a:t>electric</a:t>
          </a:r>
        </a:p>
        <a:p xmlns:a="http://schemas.openxmlformats.org/drawingml/2006/main">
          <a:pPr eaLnBrk="0" hangingPunct="0"/>
          <a:endParaRPr lang="en-US" sz="1400" b="0" i="0" dirty="0" smtClean="0">
            <a:solidFill>
              <a:schemeClr val="accent2"/>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b="0" i="0" dirty="0" smtClean="0">
            <a:solidFill>
              <a:schemeClr val="accent2"/>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chemeClr val="accent1"/>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dirty="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chemeClr val="accent1"/>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dirty="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1"/>
              </a:solidFill>
              <a:effectLst/>
              <a:uLnTx/>
              <a:uFillTx/>
              <a:latin typeface="Arial" panose="020B0604020202020204" pitchFamily="34" charset="0"/>
              <a:ea typeface="Times New Roman" charset="0"/>
              <a:cs typeface="Arial" panose="020B0604020202020204" pitchFamily="34" charset="0"/>
            </a:rPr>
            <a:t>200 mile EV</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6"/>
              </a:solidFill>
              <a:effectLst/>
              <a:uLnTx/>
              <a:uFillTx/>
              <a:latin typeface="Arial" panose="020B0604020202020204" pitchFamily="34" charset="0"/>
              <a:ea typeface="Times New Roman" charset="0"/>
              <a:cs typeface="Arial" panose="020B0604020202020204" pitchFamily="34" charset="0"/>
            </a:rPr>
            <a:t>300 mile EV</a:t>
          </a:r>
          <a:endParaRPr lang="en-US" sz="1400" b="0" i="0" dirty="0" smtClean="0">
            <a:solidFill>
              <a:schemeClr val="accent6"/>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A33340"/>
              </a:solidFill>
              <a:effectLst/>
              <a:uLnTx/>
              <a:uFillTx/>
              <a:latin typeface="Arial" panose="020B0604020202020204" pitchFamily="34" charset="0"/>
              <a:ea typeface="Times New Roman" charset="0"/>
              <a:cs typeface="Arial" panose="020B0604020202020204" pitchFamily="34" charset="0"/>
            </a:rPr>
            <a:t>hybrid electric </a:t>
          </a:r>
        </a:p>
        <a:p xmlns:a="http://schemas.openxmlformats.org/drawingml/2006/main">
          <a:pPr eaLnBrk="0" hangingPunct="0"/>
          <a:endParaRPr lang="en-US" sz="1400" b="0" i="0" dirty="0" smtClean="0">
            <a:solidFill>
              <a:schemeClr val="accent2"/>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0" i="0" dirty="0">
              <a:solidFill>
                <a:schemeClr val="accent5">
                  <a:lumMod val="60000"/>
                  <a:lumOff val="40000"/>
                </a:schemeClr>
              </a:solidFill>
              <a:effectLst/>
              <a:latin typeface="Arial" panose="020B0604020202020204" pitchFamily="34" charset="0"/>
              <a:ea typeface="+mn-ea"/>
              <a:cs typeface="Arial" panose="020B0604020202020204" pitchFamily="34" charset="0"/>
            </a:rPr>
            <a:t>plug-in hybrid</a:t>
          </a:r>
          <a:endParaRPr lang="en-US" sz="1400" b="0" dirty="0">
            <a:solidFill>
              <a:schemeClr val="accent5">
                <a:lumMod val="60000"/>
                <a:lumOff val="40000"/>
              </a:schemeClr>
            </a:solidFill>
            <a:effectLst/>
            <a:latin typeface="Arial" panose="020B0604020202020204" pitchFamily="34" charset="0"/>
            <a:cs typeface="Arial" panose="020B0604020202020204" pitchFamily="34" charset="0"/>
          </a:endParaRPr>
        </a:p>
        <a:p xmlns:a="http://schemas.openxmlformats.org/drawingml/2006/main">
          <a:pPr eaLnBrk="0" hangingPunct="0"/>
          <a:r>
            <a:rPr lang="en-US" sz="1400" b="0" i="0" dirty="0" smtClean="0">
              <a:solidFill>
                <a:schemeClr val="accent4">
                  <a:lumMod val="75000"/>
                </a:schemeClr>
              </a:solidFill>
              <a:latin typeface="Arial" panose="020B0604020202020204" pitchFamily="34" charset="0"/>
              <a:ea typeface="Times New Roman" charset="0"/>
              <a:cs typeface="Arial" panose="020B0604020202020204" pitchFamily="34" charset="0"/>
            </a:rPr>
            <a:t>100 mile EV</a:t>
          </a:r>
        </a:p>
      </cdr:txBody>
    </cdr:sp>
  </cdr:relSizeAnchor>
  <cdr:relSizeAnchor xmlns:cdr="http://schemas.openxmlformats.org/drawingml/2006/chartDrawing">
    <cdr:from>
      <cdr:x>0.13078</cdr:x>
      <cdr:y>0.11574</cdr:y>
    </cdr:from>
    <cdr:to>
      <cdr:x>0.34374</cdr:x>
      <cdr:y>0.24999</cdr:y>
    </cdr:to>
    <cdr:sp macro="" textlink="">
      <cdr:nvSpPr>
        <cdr:cNvPr id="6" name="TextBox 1"/>
        <cdr:cNvSpPr txBox="1"/>
      </cdr:nvSpPr>
      <cdr:spPr bwMode="auto">
        <a:xfrm xmlns:a="http://schemas.openxmlformats.org/drawingml/2006/main">
          <a:off x="717511" y="339546"/>
          <a:ext cx="1168384" cy="39385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history</a:t>
          </a: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userShapes>
</file>

<file path=ppt/drawings/drawing81.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Arial" panose="020B0604020202020204" pitchFamily="34" charset="0"/>
              <a:ea typeface="Times New Roman" charset="0"/>
              <a:cs typeface="Arial" panose="020B0604020202020204" pitchFamily="34" charset="0"/>
            </a:rPr>
            <a:t>Transportation sector consumption of non-major petroleum and alternative fuels </a:t>
          </a:r>
        </a:p>
        <a:p xmlns:a="http://schemas.openxmlformats.org/drawingml/2006/main">
          <a:pPr eaLnBrk="0" hangingPunct="0"/>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quadrillion British thermal units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0.10521</cdr:x>
      <cdr:y>0.10712</cdr:y>
    </cdr:from>
    <cdr:to>
      <cdr:x>0.31817</cdr:x>
      <cdr:y>0.24601</cdr:y>
    </cdr:to>
    <cdr:sp macro="" textlink="">
      <cdr:nvSpPr>
        <cdr:cNvPr id="6" name="TextBox 1"/>
        <cdr:cNvSpPr txBox="1"/>
      </cdr:nvSpPr>
      <cdr:spPr bwMode="auto">
        <a:xfrm xmlns:a="http://schemas.openxmlformats.org/drawingml/2006/main">
          <a:off x="914568" y="481101"/>
          <a:ext cx="1851293" cy="62376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history</a:t>
          </a: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0.80463</cdr:x>
      <cdr:y>0.25576</cdr:y>
    </cdr:from>
    <cdr:to>
      <cdr:x>0.99397</cdr:x>
      <cdr:y>0.96781</cdr:y>
    </cdr:to>
    <cdr:sp macro="" textlink="">
      <cdr:nvSpPr>
        <cdr:cNvPr id="3" name="TextBox 2"/>
        <cdr:cNvSpPr txBox="1"/>
      </cdr:nvSpPr>
      <cdr:spPr bwMode="auto">
        <a:xfrm xmlns:a="http://schemas.openxmlformats.org/drawingml/2006/main">
          <a:off x="6994799" y="1148644"/>
          <a:ext cx="1645900" cy="319784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0" tIns="0" rIns="0" rtlCol="0">
          <a:prstTxWarp prst="textNoShape">
            <a:avLst/>
          </a:prstTxWarp>
        </a:bodyPr>
        <a:lstStyle xmlns:a="http://schemas.openxmlformats.org/drawingml/2006/main"/>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b="0" dirty="0" smtClean="0">
              <a:solidFill>
                <a:schemeClr val="accent5"/>
              </a:solidFill>
              <a:latin typeface="Arial" panose="020B0604020202020204" pitchFamily="34" charset="0"/>
              <a:ea typeface="Times New Roman" charset="0"/>
              <a:cs typeface="Arial" panose="020B0604020202020204" pitchFamily="34" charset="0"/>
            </a:rPr>
            <a:t>electricity</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tx2"/>
              </a:solidFill>
              <a:effectLst/>
              <a:uLnTx/>
              <a:uFillTx/>
              <a:latin typeface="Arial" panose="020B0604020202020204" pitchFamily="34" charset="0"/>
              <a:ea typeface="Times New Roman" charset="0"/>
              <a:cs typeface="Arial" panose="020B0604020202020204" pitchFamily="34" charset="0"/>
            </a:rPr>
            <a:t> 	 </a:t>
          </a:r>
          <a:r>
            <a:rPr kumimoji="0" lang="en-US" sz="1400" b="0" i="0" u="none" strike="noStrike" kern="0" cap="none" spc="0" normalizeH="0" baseline="0" noProof="0" dirty="0" smtClean="0">
              <a:ln>
                <a:noFill/>
              </a:ln>
              <a:solidFill>
                <a:schemeClr val="accent1"/>
              </a:solidFill>
              <a:effectLst/>
              <a:uLnTx/>
              <a:uFillTx/>
              <a:latin typeface="Arial" panose="020B0604020202020204" pitchFamily="34" charset="0"/>
              <a:ea typeface="Times New Roman" charset="0"/>
              <a:cs typeface="Arial" panose="020B0604020202020204" pitchFamily="34" charset="0"/>
            </a:rPr>
            <a:t>compressed and </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1"/>
              </a:solidFill>
              <a:effectLst/>
              <a:uLnTx/>
              <a:uFillTx/>
              <a:latin typeface="Arial" panose="020B0604020202020204" pitchFamily="34" charset="0"/>
              <a:ea typeface="Times New Roman" charset="0"/>
              <a:cs typeface="Arial" panose="020B0604020202020204" pitchFamily="34" charset="0"/>
            </a:rPr>
            <a:t>liquefied natural gas</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dirty="0">
            <a:solidFill>
              <a:schemeClr val="accent4"/>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dirty="0" smtClean="0">
            <a:solidFill>
              <a:schemeClr val="accent4"/>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dirty="0" smtClean="0">
              <a:solidFill>
                <a:schemeClr val="accent4"/>
              </a:solidFill>
              <a:latin typeface="Arial" panose="020B0604020202020204" pitchFamily="34" charset="0"/>
              <a:ea typeface="Times New Roman" charset="0"/>
              <a:cs typeface="Arial" panose="020B0604020202020204" pitchFamily="34" charset="0"/>
            </a:rPr>
            <a:t>residual fuel oil</a:t>
          </a:r>
          <a:endParaRPr kumimoji="0" lang="en-US" sz="1400" b="0" i="0" u="none" strike="noStrike" kern="0" cap="none" spc="0" normalizeH="0" baseline="0" noProof="0" dirty="0" smtClean="0">
            <a:ln>
              <a:noFill/>
            </a:ln>
            <a:solidFill>
              <a:schemeClr val="accent4"/>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lang="en-US" sz="1400" b="0" dirty="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6"/>
              </a:solidFill>
              <a:effectLst/>
              <a:uLnTx/>
              <a:uFillTx/>
              <a:latin typeface="Arial" panose="020B0604020202020204" pitchFamily="34" charset="0"/>
              <a:ea typeface="Times New Roman" charset="0"/>
              <a:cs typeface="Arial" panose="020B0604020202020204" pitchFamily="34" charset="0"/>
            </a:rPr>
            <a:t>pipeline fuel </a:t>
          </a:r>
          <a:endParaRPr lang="en-US" sz="1400" b="0" dirty="0">
            <a:solidFill>
              <a:schemeClr val="accent6"/>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6"/>
              </a:solidFill>
              <a:effectLst/>
              <a:uLnTx/>
              <a:uFillTx/>
              <a:latin typeface="Arial" panose="020B0604020202020204" pitchFamily="34" charset="0"/>
              <a:ea typeface="Times New Roman" charset="0"/>
              <a:cs typeface="Arial" panose="020B0604020202020204" pitchFamily="34" charset="0"/>
            </a:rPr>
            <a:t>natural gas</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chemeClr val="accent2"/>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2"/>
              </a:solidFill>
              <a:effectLst/>
              <a:uLnTx/>
              <a:uFillTx/>
              <a:latin typeface="Arial" panose="020B0604020202020204" pitchFamily="34" charset="0"/>
              <a:ea typeface="Times New Roman" charset="0"/>
              <a:cs typeface="Arial" panose="020B0604020202020204" pitchFamily="34" charset="0"/>
            </a:rPr>
            <a:t>other petroleum</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3"/>
              </a:solidFill>
              <a:effectLst/>
              <a:uLnTx/>
              <a:uFillTx/>
              <a:latin typeface="Arial" panose="020B0604020202020204" pitchFamily="34" charset="0"/>
              <a:ea typeface="Times New Roman" charset="0"/>
              <a:cs typeface="Arial" panose="020B0604020202020204" pitchFamily="34" charset="0"/>
            </a:rPr>
            <a:t>propane</a:t>
          </a:r>
          <a:r>
            <a:rPr kumimoji="0" lang="en-US" sz="1400" b="0" i="0" u="none" strike="noStrike" kern="0" cap="none" spc="0" normalizeH="0" baseline="0" noProof="0" dirty="0" smtClean="0">
              <a:ln>
                <a:noFill/>
              </a:ln>
              <a:solidFill>
                <a:schemeClr val="accent5"/>
              </a:solidFill>
              <a:effectLst/>
              <a:uLnTx/>
              <a:uFillTx/>
              <a:latin typeface="Arial" panose="020B0604020202020204" pitchFamily="34" charset="0"/>
              <a:ea typeface="Times New Roman" charset="0"/>
              <a:cs typeface="Arial" panose="020B0604020202020204" pitchFamily="34" charset="0"/>
            </a:rPr>
            <a:t>	 </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003953"/>
              </a:solidFill>
              <a:effectLst/>
              <a:uLnTx/>
              <a:uFillTx/>
              <a:latin typeface="Arial" panose="020B0604020202020204" pitchFamily="34" charset="0"/>
              <a:ea typeface="Times New Roman" charset="0"/>
              <a:cs typeface="Arial" panose="020B0604020202020204" pitchFamily="34" charset="0"/>
            </a:rPr>
            <a:t>hydrogen</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chemeClr val="accent5"/>
            </a:solidFill>
            <a:effectLst/>
            <a:uLnTx/>
            <a:uFillTx/>
            <a:latin typeface="Arial" panose="020B0604020202020204" pitchFamily="34" charset="0"/>
            <a:ea typeface="Times New Roman" charset="0"/>
            <a:cs typeface="Arial" panose="020B0604020202020204" pitchFamily="34" charset="0"/>
          </a:endParaRPr>
        </a:p>
      </cdr:txBody>
    </cdr:sp>
  </cdr:relSizeAnchor>
</c:userShapes>
</file>

<file path=ppt/drawings/drawing82.xml><?xml version="1.0" encoding="utf-8"?>
<c:userShapes xmlns:c="http://schemas.openxmlformats.org/drawingml/2006/chart">
  <cdr:relSizeAnchor xmlns:cdr="http://schemas.openxmlformats.org/drawingml/2006/chartDrawing">
    <cdr:from>
      <cdr:x>0</cdr:x>
      <cdr:y>0</cdr:y>
    </cdr:from>
    <cdr:to>
      <cdr:x>0.46354</cdr:x>
      <cdr:y>0.23264</cdr:y>
    </cdr:to>
    <cdr:sp macro="" textlink="">
      <cdr:nvSpPr>
        <cdr:cNvPr id="2" name="TextBox 1"/>
        <cdr:cNvSpPr txBox="1"/>
      </cdr:nvSpPr>
      <cdr:spPr bwMode="auto">
        <a:xfrm xmlns:a="http://schemas.openxmlformats.org/drawingml/2006/main">
          <a:off x="0" y="0"/>
          <a:ext cx="1271583" cy="58499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Commercial sector energy consumption </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quadrillion British thermal units</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0.35197</cdr:x>
      <cdr:y>0.12364</cdr:y>
    </cdr:from>
    <cdr:to>
      <cdr:x>0.56493</cdr:x>
      <cdr:y>0.24914</cdr:y>
    </cdr:to>
    <cdr:sp macro="" textlink="">
      <cdr:nvSpPr>
        <cdr:cNvPr id="6" name="TextBox 1"/>
        <cdr:cNvSpPr txBox="1"/>
      </cdr:nvSpPr>
      <cdr:spPr bwMode="auto">
        <a:xfrm xmlns:a="http://schemas.openxmlformats.org/drawingml/2006/main">
          <a:off x="1444931" y="542661"/>
          <a:ext cx="874259" cy="55083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mn-lt"/>
              <a:ea typeface="Times New Roman" charset="0"/>
              <a:cs typeface="Times New Roman" charset="0"/>
            </a:rPr>
            <a:t>         </a:t>
          </a:r>
          <a:r>
            <a:rPr lang="en-US" sz="1400" b="1" i="0" dirty="0" smtClean="0">
              <a:solidFill>
                <a:sysClr val="windowText" lastClr="000000"/>
              </a:solidFill>
              <a:latin typeface="+mn-lt"/>
              <a:ea typeface="Times New Roman" charset="0"/>
              <a:cs typeface="Times New Roman" charset="0"/>
            </a:rPr>
            <a:t>2017</a:t>
          </a:r>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b="0" i="0" dirty="0" smtClean="0">
              <a:solidFill>
                <a:sysClr val="windowText" lastClr="000000"/>
              </a:solidFill>
              <a:latin typeface="+mn-lt"/>
              <a:ea typeface="Times New Roman" charset="0"/>
              <a:cs typeface="Times New Roman" charset="0"/>
            </a:rPr>
            <a:t>history</a:t>
          </a:r>
          <a:r>
            <a:rPr lang="en-US" sz="1400" b="0" i="0" baseline="0" dirty="0" smtClean="0">
              <a:solidFill>
                <a:sysClr val="windowText" lastClr="000000"/>
              </a:solidFill>
              <a:latin typeface="+mn-lt"/>
              <a:ea typeface="Times New Roman" charset="0"/>
              <a:cs typeface="Times New Roman" charset="0"/>
            </a:rPr>
            <a:t>     projections</a:t>
          </a:r>
          <a:endParaRPr lang="en-US" sz="1400" b="0" i="0" dirty="0" smtClean="0">
            <a:solidFill>
              <a:sysClr val="windowText" lastClr="000000"/>
            </a:solidFill>
            <a:latin typeface="+mn-lt"/>
            <a:ea typeface="Times New Roman" charset="0"/>
            <a:cs typeface="Times New Roman" charset="0"/>
          </a:endParaRPr>
        </a:p>
      </cdr:txBody>
    </cdr:sp>
  </cdr:relSizeAnchor>
</c:userShapes>
</file>

<file path=ppt/drawings/drawing83.xml><?xml version="1.0" encoding="utf-8"?>
<c:userShapes xmlns:c="http://schemas.openxmlformats.org/drawingml/2006/chart">
  <cdr:relSizeAnchor xmlns:cdr="http://schemas.openxmlformats.org/drawingml/2006/chartDrawing">
    <cdr:from>
      <cdr:x>0</cdr:x>
      <cdr:y>0</cdr:y>
    </cdr:from>
    <cdr:to>
      <cdr:x>0.94271</cdr:x>
      <cdr:y>0.17708</cdr:y>
    </cdr:to>
    <cdr:sp macro="" textlink="">
      <cdr:nvSpPr>
        <cdr:cNvPr id="2" name="TextBox 1"/>
        <cdr:cNvSpPr txBox="1"/>
      </cdr:nvSpPr>
      <cdr:spPr bwMode="auto">
        <a:xfrm xmlns:a="http://schemas.openxmlformats.org/drawingml/2006/main">
          <a:off x="0" y="0"/>
          <a:ext cx="2586033" cy="44529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Residential sector energy consumption </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quadrillion British thermal units</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0.37775</cdr:x>
      <cdr:y>0.11872</cdr:y>
    </cdr:from>
    <cdr:to>
      <cdr:x>0.59071</cdr:x>
      <cdr:y>0.25297</cdr:y>
    </cdr:to>
    <cdr:sp macro="" textlink="">
      <cdr:nvSpPr>
        <cdr:cNvPr id="6" name="TextBox 1"/>
        <cdr:cNvSpPr txBox="1"/>
      </cdr:nvSpPr>
      <cdr:spPr bwMode="auto">
        <a:xfrm xmlns:a="http://schemas.openxmlformats.org/drawingml/2006/main">
          <a:off x="1550764" y="521060"/>
          <a:ext cx="874259" cy="58923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mn-lt"/>
              <a:ea typeface="Times New Roman" charset="0"/>
              <a:cs typeface="Times New Roman" charset="0"/>
            </a:rPr>
            <a:t>         </a:t>
          </a:r>
          <a:r>
            <a:rPr lang="en-US" sz="1400" b="1" i="0" dirty="0" smtClean="0">
              <a:solidFill>
                <a:sysClr val="windowText" lastClr="000000"/>
              </a:solidFill>
              <a:latin typeface="+mn-lt"/>
              <a:ea typeface="Times New Roman" charset="0"/>
              <a:cs typeface="Times New Roman" charset="0"/>
            </a:rPr>
            <a:t>2017</a:t>
          </a:r>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b="0" i="0" dirty="0" smtClean="0">
              <a:solidFill>
                <a:sysClr val="windowText" lastClr="000000"/>
              </a:solidFill>
              <a:latin typeface="+mn-lt"/>
              <a:ea typeface="Times New Roman" charset="0"/>
              <a:cs typeface="Times New Roman" charset="0"/>
            </a:rPr>
            <a:t>history</a:t>
          </a:r>
          <a:r>
            <a:rPr lang="en-US" sz="1400" b="0" i="0" baseline="0" dirty="0" smtClean="0">
              <a:solidFill>
                <a:sysClr val="windowText" lastClr="000000"/>
              </a:solidFill>
              <a:latin typeface="+mn-lt"/>
              <a:ea typeface="Times New Roman" charset="0"/>
              <a:cs typeface="Times New Roman" charset="0"/>
            </a:rPr>
            <a:t>     projections</a:t>
          </a:r>
          <a:endParaRPr lang="en-US" sz="1400" b="0" i="0" dirty="0" smtClean="0">
            <a:solidFill>
              <a:sysClr val="windowText" lastClr="000000"/>
            </a:solidFill>
            <a:latin typeface="+mn-lt"/>
            <a:ea typeface="Times New Roman" charset="0"/>
            <a:cs typeface="Times New Roman" charset="0"/>
          </a:endParaRPr>
        </a:p>
      </cdr:txBody>
    </cdr:sp>
  </cdr:relSizeAnchor>
</c:userShapes>
</file>

<file path=ppt/drawings/drawing84.xml><?xml version="1.0" encoding="utf-8"?>
<c:userShapes xmlns:c="http://schemas.openxmlformats.org/drawingml/2006/chart">
  <cdr:relSizeAnchor xmlns:cdr="http://schemas.openxmlformats.org/drawingml/2006/chartDrawing">
    <cdr:from>
      <cdr:x>0</cdr:x>
      <cdr:y>0</cdr:y>
    </cdr:from>
    <cdr:to>
      <cdr:x>0.48264</cdr:x>
      <cdr:y>0.17361</cdr:y>
    </cdr:to>
    <cdr:sp macro="" textlink="">
      <cdr:nvSpPr>
        <cdr:cNvPr id="2" name="TextBox 1"/>
        <cdr:cNvSpPr txBox="1"/>
      </cdr:nvSpPr>
      <cdr:spPr bwMode="auto">
        <a:xfrm xmlns:a="http://schemas.openxmlformats.org/drawingml/2006/main">
          <a:off x="0" y="0"/>
          <a:ext cx="2647950" cy="47625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Use of purchased electricity per household</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thousand kilowatthours per household</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0.66203</cdr:x>
      <cdr:y>0.2581</cdr:y>
    </cdr:from>
    <cdr:to>
      <cdr:x>0.74305</cdr:x>
      <cdr:y>0.40278</cdr:y>
    </cdr:to>
    <cdr:sp macro="" textlink="">
      <cdr:nvSpPr>
        <cdr:cNvPr id="3" name="TextBox 1"/>
        <cdr:cNvSpPr txBox="1"/>
      </cdr:nvSpPr>
      <cdr:spPr bwMode="auto">
        <a:xfrm xmlns:a="http://schemas.openxmlformats.org/drawingml/2006/main">
          <a:off x="3632186" y="708014"/>
          <a:ext cx="444508" cy="39688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5">
                  <a:lumMod val="50000"/>
                </a:schemeClr>
              </a:solidFill>
              <a:latin typeface="+mn-lt"/>
              <a:ea typeface="Times New Roman" charset="0"/>
              <a:cs typeface="Times New Roman" charset="0"/>
            </a:rPr>
            <a:t>2017</a:t>
          </a:r>
        </a:p>
        <a:p xmlns:a="http://schemas.openxmlformats.org/drawingml/2006/main">
          <a:pPr eaLnBrk="0" hangingPunct="0"/>
          <a:r>
            <a:rPr lang="en-US" sz="1400" b="0" i="0" dirty="0" smtClean="0">
              <a:solidFill>
                <a:schemeClr val="accent5">
                  <a:lumMod val="60000"/>
                  <a:lumOff val="40000"/>
                </a:schemeClr>
              </a:solidFill>
              <a:latin typeface="+mn-lt"/>
              <a:ea typeface="Times New Roman" charset="0"/>
              <a:cs typeface="Times New Roman" charset="0"/>
            </a:rPr>
            <a:t>2050</a:t>
          </a:r>
        </a:p>
      </cdr:txBody>
    </cdr:sp>
  </cdr:relSizeAnchor>
</c:userShapes>
</file>

<file path=ppt/drawings/drawing85.xml><?xml version="1.0" encoding="utf-8"?>
<c:userShapes xmlns:c="http://schemas.openxmlformats.org/drawingml/2006/chart">
  <cdr:relSizeAnchor xmlns:cdr="http://schemas.openxmlformats.org/drawingml/2006/chartDrawing">
    <cdr:from>
      <cdr:x>0</cdr:x>
      <cdr:y>0</cdr:y>
    </cdr:from>
    <cdr:to>
      <cdr:x>0.48264</cdr:x>
      <cdr:y>0.17361</cdr:y>
    </cdr:to>
    <cdr:sp macro="" textlink="">
      <cdr:nvSpPr>
        <cdr:cNvPr id="2" name="TextBox 1"/>
        <cdr:cNvSpPr txBox="1"/>
      </cdr:nvSpPr>
      <cdr:spPr bwMode="auto">
        <a:xfrm xmlns:a="http://schemas.openxmlformats.org/drawingml/2006/main">
          <a:off x="0" y="0"/>
          <a:ext cx="2647950" cy="47625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Use of purchased electricity per square foot of commercial floorspace</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thousand kilowatthours per billion square feet</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0.59457</cdr:x>
      <cdr:y>0.21585</cdr:y>
    </cdr:from>
    <cdr:to>
      <cdr:x>0.76117</cdr:x>
      <cdr:y>0.55227</cdr:y>
    </cdr:to>
    <cdr:sp macro="" textlink="">
      <cdr:nvSpPr>
        <cdr:cNvPr id="4" name="TextBox 3"/>
        <cdr:cNvSpPr txBox="1"/>
      </cdr:nvSpPr>
      <cdr:spPr bwMode="auto">
        <a:xfrm xmlns:a="http://schemas.openxmlformats.org/drawingml/2006/main">
          <a:off x="5168694" y="969373"/>
          <a:ext cx="1448279" cy="15108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0096D7">
                  <a:lumMod val="50000"/>
                </a:srgbClr>
              </a:solidFill>
              <a:effectLst/>
              <a:uLnTx/>
              <a:uFillTx/>
              <a:latin typeface="+mn-lt"/>
              <a:ea typeface="Times New Roman" charset="0"/>
              <a:cs typeface="Times New Roman" charset="0"/>
            </a:rPr>
            <a:t>2017</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accent1">
                  <a:lumMod val="40000"/>
                  <a:lumOff val="60000"/>
                </a:schemeClr>
              </a:solidFill>
              <a:effectLst/>
              <a:uLnTx/>
              <a:uFillTx/>
              <a:latin typeface="+mn-lt"/>
              <a:ea typeface="Times New Roman" charset="0"/>
              <a:cs typeface="Times New Roman" charset="0"/>
            </a:rPr>
            <a:t>2050</a:t>
          </a:r>
        </a:p>
        <a:p xmlns:a="http://schemas.openxmlformats.org/drawingml/2006/main">
          <a:pPr eaLnBrk="0" hangingPunct="0"/>
          <a:endParaRPr lang="en-US" sz="1800" b="0" i="1" dirty="0" smtClean="0">
            <a:solidFill>
              <a:srgbClr val="333333"/>
            </a:solidFill>
            <a:latin typeface="Times New Roman" charset="0"/>
            <a:ea typeface="Times New Roman" charset="0"/>
            <a:cs typeface="Times New Roman" charset="0"/>
          </a:endParaRPr>
        </a:p>
      </cdr:txBody>
    </cdr:sp>
  </cdr:relSizeAnchor>
</c:userShapes>
</file>

<file path=ppt/drawings/drawing86.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Residential lighting</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percent of equipment stock</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0.0574</cdr:x>
      <cdr:y>0.09852</cdr:y>
    </cdr:from>
    <cdr:to>
      <cdr:x>0.27849</cdr:x>
      <cdr:y>0.22973</cdr:y>
    </cdr:to>
    <cdr:sp macro="" textlink="">
      <cdr:nvSpPr>
        <cdr:cNvPr id="4" name="TextBox 1"/>
        <cdr:cNvSpPr txBox="1"/>
      </cdr:nvSpPr>
      <cdr:spPr bwMode="auto">
        <a:xfrm xmlns:a="http://schemas.openxmlformats.org/drawingml/2006/main">
          <a:off x="226967" y="442479"/>
          <a:ext cx="874259" cy="58924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mn-lt"/>
              <a:ea typeface="Times New Roman" charset="0"/>
              <a:cs typeface="Times New Roman" charset="0"/>
            </a:rPr>
            <a:t>         </a:t>
          </a:r>
          <a:r>
            <a:rPr lang="en-US" sz="1400" b="1" i="0" dirty="0" smtClean="0">
              <a:solidFill>
                <a:sysClr val="windowText" lastClr="000000"/>
              </a:solidFill>
              <a:latin typeface="+mn-lt"/>
              <a:ea typeface="Times New Roman" charset="0"/>
              <a:cs typeface="Times New Roman" charset="0"/>
            </a:rPr>
            <a:t>2017</a:t>
          </a:r>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b="0" i="0" dirty="0" smtClean="0">
              <a:solidFill>
                <a:sysClr val="windowText" lastClr="000000"/>
              </a:solidFill>
              <a:latin typeface="+mn-lt"/>
              <a:ea typeface="Times New Roman" charset="0"/>
              <a:cs typeface="Times New Roman" charset="0"/>
            </a:rPr>
            <a:t>history</a:t>
          </a:r>
          <a:r>
            <a:rPr lang="en-US" sz="1400" b="0" i="0" baseline="0" dirty="0" smtClean="0">
              <a:solidFill>
                <a:sysClr val="windowText" lastClr="000000"/>
              </a:solidFill>
              <a:latin typeface="+mn-lt"/>
              <a:ea typeface="Times New Roman" charset="0"/>
              <a:cs typeface="Times New Roman" charset="0"/>
            </a:rPr>
            <a:t>     projections</a:t>
          </a:r>
          <a:endParaRPr lang="en-US" sz="1400" b="0" i="0" dirty="0" smtClean="0">
            <a:solidFill>
              <a:sysClr val="windowText" lastClr="000000"/>
            </a:solidFill>
            <a:latin typeface="+mn-lt"/>
            <a:ea typeface="Times New Roman" charset="0"/>
            <a:cs typeface="Times New Roman" charset="0"/>
          </a:endParaRPr>
        </a:p>
      </cdr:txBody>
    </cdr:sp>
  </cdr:relSizeAnchor>
</c:userShapes>
</file>

<file path=ppt/drawings/drawing87.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Commercial lighting</a:t>
          </a:r>
        </a:p>
        <a:p xmlns:a="http://schemas.openxmlformats.org/drawingml/2006/main">
          <a:pPr eaLnBrk="0" hangingPunct="0"/>
          <a:r>
            <a:rPr lang="en-US" sz="1400" b="0" i="0" baseline="0" dirty="0" smtClean="0">
              <a:solidFill>
                <a:sysClr val="windowText" lastClr="000000"/>
              </a:solidFill>
              <a:latin typeface="+mn-lt"/>
              <a:ea typeface="Times New Roman" charset="0"/>
              <a:cs typeface="Times New Roman" charset="0"/>
            </a:rPr>
            <a:t>percent of service demand</a:t>
          </a:r>
          <a:endParaRPr lang="en-US" sz="1400" b="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0.7488</cdr:x>
      <cdr:y>0.12411</cdr:y>
    </cdr:from>
    <cdr:to>
      <cdr:x>1</cdr:x>
      <cdr:y>0.90507</cdr:y>
    </cdr:to>
    <cdr:sp macro="" textlink="">
      <cdr:nvSpPr>
        <cdr:cNvPr id="7" name="TextBox 1"/>
        <cdr:cNvSpPr txBox="1"/>
      </cdr:nvSpPr>
      <cdr:spPr bwMode="auto">
        <a:xfrm xmlns:a="http://schemas.openxmlformats.org/drawingml/2006/main">
          <a:off x="3657600" y="557383"/>
          <a:ext cx="1226989" cy="350733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27432" rIns="27432" bIns="27432"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tx2"/>
              </a:solidFill>
              <a:latin typeface="+mn-lt"/>
              <a:ea typeface="Times New Roman" charset="0"/>
              <a:cs typeface="Times New Roman" charset="0"/>
            </a:rPr>
            <a:t>other</a:t>
          </a:r>
        </a:p>
        <a:p xmlns:a="http://schemas.openxmlformats.org/drawingml/2006/main">
          <a:pPr eaLnBrk="0" hangingPunct="0"/>
          <a:r>
            <a:rPr lang="en-US" sz="1400" b="0" i="0" dirty="0" smtClean="0">
              <a:solidFill>
                <a:schemeClr val="accent3"/>
              </a:solidFill>
              <a:latin typeface="+mn-lt"/>
              <a:ea typeface="Times New Roman" charset="0"/>
              <a:cs typeface="Times New Roman" charset="0"/>
            </a:rPr>
            <a:t>linear </a:t>
          </a:r>
        </a:p>
        <a:p xmlns:a="http://schemas.openxmlformats.org/drawingml/2006/main">
          <a:pPr eaLnBrk="0" hangingPunct="0"/>
          <a:r>
            <a:rPr lang="en-US" sz="1400" b="0" i="0" dirty="0" smtClean="0">
              <a:solidFill>
                <a:schemeClr val="accent3"/>
              </a:solidFill>
              <a:latin typeface="+mn-lt"/>
              <a:ea typeface="Times New Roman" charset="0"/>
              <a:cs typeface="Times New Roman" charset="0"/>
            </a:rPr>
            <a:t>fluorescent</a:t>
          </a:r>
        </a:p>
        <a:p xmlns:a="http://schemas.openxmlformats.org/drawingml/2006/main">
          <a:pPr eaLnBrk="0" hangingPunct="0"/>
          <a:r>
            <a:rPr lang="en-US" sz="1400" b="0" i="0" dirty="0" smtClean="0">
              <a:solidFill>
                <a:schemeClr val="accent2"/>
              </a:solidFill>
              <a:latin typeface="+mn-lt"/>
              <a:ea typeface="Times New Roman" charset="0"/>
              <a:cs typeface="Times New Roman" charset="0"/>
            </a:rPr>
            <a:t>incandescent/</a:t>
          </a:r>
        </a:p>
        <a:p xmlns:a="http://schemas.openxmlformats.org/drawingml/2006/main">
          <a:pPr eaLnBrk="0" hangingPunct="0"/>
          <a:r>
            <a:rPr lang="en-US" sz="1400" b="0" i="0" dirty="0" smtClean="0">
              <a:solidFill>
                <a:schemeClr val="accent2"/>
              </a:solidFill>
              <a:latin typeface="+mn-lt"/>
              <a:ea typeface="Times New Roman" charset="0"/>
              <a:cs typeface="Times New Roman" charset="0"/>
            </a:rPr>
            <a:t>halogen</a:t>
          </a:r>
        </a:p>
        <a:p xmlns:a="http://schemas.openxmlformats.org/drawingml/2006/main">
          <a:pP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1"/>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1"/>
              </a:solidFill>
              <a:latin typeface="+mn-lt"/>
              <a:ea typeface="Times New Roman" charset="0"/>
              <a:cs typeface="Times New Roman" charset="0"/>
            </a:rPr>
            <a:t>LED</a:t>
          </a:r>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endParaRPr lang="en-US" sz="1400" b="0" i="0" dirty="0" smtClean="0">
            <a:solidFill>
              <a:schemeClr val="accent4"/>
            </a:solidFill>
            <a:latin typeface="+mn-lt"/>
            <a:ea typeface="Times New Roman" charset="0"/>
            <a:cs typeface="Times New Roman" charset="0"/>
          </a:endParaRPr>
        </a:p>
        <a:p xmlns:a="http://schemas.openxmlformats.org/drawingml/2006/main">
          <a:pPr eaLnBrk="0" hangingPunct="0"/>
          <a:r>
            <a:rPr lang="en-US" sz="1400" b="0" i="0" dirty="0" smtClean="0">
              <a:solidFill>
                <a:schemeClr val="accent4"/>
              </a:solidFill>
              <a:latin typeface="+mn-lt"/>
              <a:ea typeface="Times New Roman" charset="0"/>
              <a:cs typeface="Times New Roman" charset="0"/>
            </a:rPr>
            <a:t>CFL</a:t>
          </a:r>
        </a:p>
      </cdr:txBody>
    </cdr:sp>
  </cdr:relSizeAnchor>
  <cdr:relSizeAnchor xmlns:cdr="http://schemas.openxmlformats.org/drawingml/2006/chartDrawing">
    <cdr:from>
      <cdr:x>0.03705</cdr:x>
      <cdr:y>0.09468</cdr:y>
    </cdr:from>
    <cdr:to>
      <cdr:x>0.22191</cdr:x>
      <cdr:y>0.22589</cdr:y>
    </cdr:to>
    <cdr:sp macro="" textlink="">
      <cdr:nvSpPr>
        <cdr:cNvPr id="5" name="TextBox 1"/>
        <cdr:cNvSpPr txBox="1"/>
      </cdr:nvSpPr>
      <cdr:spPr bwMode="auto">
        <a:xfrm xmlns:a="http://schemas.openxmlformats.org/drawingml/2006/main">
          <a:off x="175222" y="425228"/>
          <a:ext cx="874259" cy="58924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mn-lt"/>
              <a:ea typeface="Times New Roman" charset="0"/>
              <a:cs typeface="Times New Roman" charset="0"/>
            </a:rPr>
            <a:t>         </a:t>
          </a:r>
          <a:r>
            <a:rPr lang="en-US" sz="1400" b="1" i="0" dirty="0" smtClean="0">
              <a:solidFill>
                <a:sysClr val="windowText" lastClr="000000"/>
              </a:solidFill>
              <a:latin typeface="+mn-lt"/>
              <a:ea typeface="Times New Roman" charset="0"/>
              <a:cs typeface="Times New Roman" charset="0"/>
            </a:rPr>
            <a:t>2017</a:t>
          </a:r>
          <a:endParaRPr lang="en-US" sz="1400" b="0" i="0" dirty="0" smtClean="0">
            <a:solidFill>
              <a:sysClr val="windowText" lastClr="000000"/>
            </a:solidFill>
            <a:latin typeface="+mn-lt"/>
            <a:ea typeface="Times New Roman" charset="0"/>
            <a:cs typeface="Times New Roman" charset="0"/>
          </a:endParaRPr>
        </a:p>
        <a:p xmlns:a="http://schemas.openxmlformats.org/drawingml/2006/main">
          <a:pPr eaLnBrk="0" hangingPunct="0"/>
          <a:r>
            <a:rPr lang="en-US" sz="1400" b="0" i="0" dirty="0" smtClean="0">
              <a:solidFill>
                <a:sysClr val="windowText" lastClr="000000"/>
              </a:solidFill>
              <a:latin typeface="+mn-lt"/>
              <a:ea typeface="Times New Roman" charset="0"/>
              <a:cs typeface="Times New Roman" charset="0"/>
            </a:rPr>
            <a:t>history</a:t>
          </a:r>
          <a:r>
            <a:rPr lang="en-US" sz="1400" b="0" i="0" baseline="0" dirty="0" smtClean="0">
              <a:solidFill>
                <a:sysClr val="windowText" lastClr="000000"/>
              </a:solidFill>
              <a:latin typeface="+mn-lt"/>
              <a:ea typeface="Times New Roman" charset="0"/>
              <a:cs typeface="Times New Roman" charset="0"/>
            </a:rPr>
            <a:t>     projections</a:t>
          </a:r>
          <a:endParaRPr lang="en-US" sz="1400" b="0" i="0" dirty="0" smtClean="0">
            <a:solidFill>
              <a:sysClr val="windowText" lastClr="000000"/>
            </a:solidFill>
            <a:latin typeface="+mn-lt"/>
            <a:ea typeface="Times New Roman" charset="0"/>
            <a:cs typeface="Times New Roman" charset="0"/>
          </a:endParaRPr>
        </a:p>
      </cdr:txBody>
    </cdr:sp>
  </cdr:relSizeAnchor>
</c:userShapes>
</file>

<file path=ppt/drawings/drawing88.xml><?xml version="1.0" encoding="utf-8"?>
<c:userShapes xmlns:c="http://schemas.openxmlformats.org/drawingml/2006/chart">
  <cdr:relSizeAnchor xmlns:cdr="http://schemas.openxmlformats.org/drawingml/2006/chartDrawing">
    <cdr:from>
      <cdr:x>0.14742</cdr:x>
      <cdr:y>0.09385</cdr:y>
    </cdr:from>
    <cdr:to>
      <cdr:x>0.43839</cdr:x>
      <cdr:y>0.26849</cdr:y>
    </cdr:to>
    <cdr:sp macro="" textlink="">
      <cdr:nvSpPr>
        <cdr:cNvPr id="3" name="TextBox 2"/>
        <cdr:cNvSpPr txBox="1"/>
      </cdr:nvSpPr>
      <cdr:spPr bwMode="auto">
        <a:xfrm xmlns:a="http://schemas.openxmlformats.org/drawingml/2006/main">
          <a:off x="1281551" y="421481"/>
          <a:ext cx="2529446" cy="78431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nchor="t">
          <a:prstTxWarp prst="textNoShape">
            <a:avLst/>
          </a:prstTxWarp>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400"/>
            </a:spcAft>
          </a:pPr>
          <a:r>
            <a:rPr lang="en-US" sz="1400" b="1" i="0" dirty="0" smtClean="0">
              <a:solidFill>
                <a:srgbClr val="333333"/>
              </a:solidFill>
              <a:latin typeface="Arial" panose="020B0604020202020204" pitchFamily="34" charset="0"/>
              <a:ea typeface="Times New Roman" charset="0"/>
              <a:cs typeface="Arial" panose="020B0604020202020204" pitchFamily="34" charset="0"/>
            </a:rPr>
            <a:t>         2017</a:t>
          </a:r>
        </a:p>
        <a:p xmlns:a="http://schemas.openxmlformats.org/drawingml/2006/main">
          <a:pPr eaLnBrk="0" hangingPunct="0"/>
          <a:r>
            <a:rPr lang="en-US" sz="1400" i="0" dirty="0" smtClean="0">
              <a:solidFill>
                <a:srgbClr val="333333"/>
              </a:solidFill>
              <a:latin typeface="Arial" panose="020B0604020202020204" pitchFamily="34" charset="0"/>
              <a:ea typeface="Times New Roman" charset="0"/>
              <a:cs typeface="Arial" panose="020B0604020202020204" pitchFamily="34" charset="0"/>
            </a:rPr>
            <a:t>history    projections</a:t>
          </a:r>
        </a:p>
      </cdr:txBody>
    </cdr:sp>
  </cdr:relSizeAnchor>
  <cdr:relSizeAnchor xmlns:cdr="http://schemas.openxmlformats.org/drawingml/2006/chartDrawing">
    <cdr:from>
      <cdr:x>0.70164</cdr:x>
      <cdr:y>0.43719</cdr:y>
    </cdr:from>
    <cdr:to>
      <cdr:x>0.8072</cdr:x>
      <cdr:y>0.83903</cdr:y>
    </cdr:to>
    <cdr:sp macro="" textlink="">
      <cdr:nvSpPr>
        <cdr:cNvPr id="4" name="TextBox 3"/>
        <cdr:cNvSpPr txBox="1"/>
      </cdr:nvSpPr>
      <cdr:spPr bwMode="auto">
        <a:xfrm xmlns:a="http://schemas.openxmlformats.org/drawingml/2006/main">
          <a:off x="6099461" y="1963417"/>
          <a:ext cx="917624" cy="18047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nchor="t">
          <a:prstTxWarp prst="textNoShape">
            <a:avLst/>
          </a:prstTxWarp>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i="0" dirty="0" smtClean="0">
              <a:solidFill>
                <a:schemeClr val="accent1"/>
              </a:solidFill>
              <a:latin typeface="Arial" panose="020B0604020202020204" pitchFamily="34" charset="0"/>
              <a:ea typeface="Times New Roman" charset="0"/>
              <a:cs typeface="Arial" panose="020B0604020202020204" pitchFamily="34" charset="0"/>
            </a:rPr>
            <a:t>residential</a:t>
          </a:r>
        </a:p>
        <a:p xmlns:a="http://schemas.openxmlformats.org/drawingml/2006/main">
          <a:pPr eaLnBrk="0" hangingPunct="0"/>
          <a:endParaRPr lang="en-US" sz="1400" i="0" dirty="0" smtClean="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i="0" dirty="0" smtClean="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i="0" dirty="0" smtClean="0">
            <a:solidFill>
              <a:srgbClr val="333333"/>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i="0" dirty="0" smtClean="0">
            <a:solidFill>
              <a:srgbClr val="333333"/>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i="0" dirty="0" smtClean="0">
            <a:solidFill>
              <a:srgbClr val="333333"/>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i="0" dirty="0" smtClean="0">
              <a:solidFill>
                <a:schemeClr val="accent4">
                  <a:lumMod val="50000"/>
                </a:schemeClr>
              </a:solidFill>
              <a:latin typeface="Arial" panose="020B0604020202020204" pitchFamily="34" charset="0"/>
              <a:ea typeface="Times New Roman" charset="0"/>
              <a:cs typeface="Arial" panose="020B0604020202020204" pitchFamily="34" charset="0"/>
            </a:rPr>
            <a:t>commercial</a:t>
          </a:r>
        </a:p>
      </cdr:txBody>
    </cdr:sp>
  </cdr:relSizeAnchor>
</c:userShapes>
</file>

<file path=ppt/drawings/drawing89.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U.S.</a:t>
          </a:r>
          <a:r>
            <a:rPr lang="en-US" sz="1400" b="1" i="0" baseline="0" dirty="0" smtClean="0">
              <a:solidFill>
                <a:sysClr val="windowText" lastClr="000000"/>
              </a:solidFill>
              <a:latin typeface="Arial" panose="020B0604020202020204" pitchFamily="34" charset="0"/>
              <a:ea typeface="Times New Roman" charset="0"/>
              <a:cs typeface="Arial" panose="020B0604020202020204" pitchFamily="34" charset="0"/>
            </a:rPr>
            <a:t> industrial delivered energy consumption </a:t>
          </a:r>
        </a:p>
        <a:p xmlns:a="http://schemas.openxmlformats.org/drawingml/2006/main">
          <a:pPr eaLnBrk="0" hangingPunct="0"/>
          <a:r>
            <a:rPr lang="en-US" sz="1400" i="0" baseline="0" dirty="0" smtClean="0">
              <a:solidFill>
                <a:sysClr val="windowText" lastClr="000000"/>
              </a:solidFill>
              <a:latin typeface="Arial" panose="020B0604020202020204" pitchFamily="34" charset="0"/>
              <a:ea typeface="Times New Roman" charset="0"/>
              <a:cs typeface="Arial" panose="020B0604020202020204" pitchFamily="34" charset="0"/>
            </a:rPr>
            <a:t>quadrillion British thermal units </a:t>
          </a:r>
          <a:endParaRPr lang="en-US" sz="140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0.03433</cdr:x>
      <cdr:y>0.80327</cdr:y>
    </cdr:from>
    <cdr:to>
      <cdr:x>0.077</cdr:x>
      <cdr:y>0.90123</cdr:y>
    </cdr:to>
    <cdr:sp macro="" textlink="">
      <cdr:nvSpPr>
        <cdr:cNvPr id="3" name="Rectangle 2"/>
        <cdr:cNvSpPr/>
      </cdr:nvSpPr>
      <cdr:spPr>
        <a:xfrm xmlns:a="http://schemas.openxmlformats.org/drawingml/2006/main">
          <a:off x="298397" y="3607518"/>
          <a:ext cx="370936" cy="439949"/>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wrap="none" lIns="45720" tIns="0" rIns="0" bIns="0"/>
        <a:lstStyle xmlns:a="http://schemas.openxmlformats.org/drawingml/2006/main"/>
        <a:p xmlns:a="http://schemas.openxmlformats.org/drawingml/2006/main">
          <a:r>
            <a:rPr lang="en-US" sz="1400" dirty="0" smtClean="0">
              <a:solidFill>
                <a:schemeClr val="tx1"/>
              </a:solidFill>
            </a:rPr>
            <a:t>\\</a:t>
          </a:r>
        </a:p>
        <a:p xmlns:a="http://schemas.openxmlformats.org/drawingml/2006/main">
          <a:r>
            <a:rPr lang="en-US" sz="1400" dirty="0">
              <a:solidFill>
                <a:schemeClr val="tx1"/>
              </a:solidFill>
            </a:rPr>
            <a:t>0</a:t>
          </a:r>
        </a:p>
      </cdr:txBody>
    </cdr:sp>
  </cdr:relSizeAnchor>
  <cdr:relSizeAnchor xmlns:cdr="http://schemas.openxmlformats.org/drawingml/2006/chartDrawing">
    <cdr:from>
      <cdr:x>0.25054</cdr:x>
      <cdr:y>0.10575</cdr:y>
    </cdr:from>
    <cdr:to>
      <cdr:x>0.49965</cdr:x>
      <cdr:y>0.22958</cdr:y>
    </cdr:to>
    <cdr:sp macro="" textlink="">
      <cdr:nvSpPr>
        <cdr:cNvPr id="6" name="TextBox 1"/>
        <cdr:cNvSpPr txBox="1"/>
      </cdr:nvSpPr>
      <cdr:spPr bwMode="auto">
        <a:xfrm xmlns:a="http://schemas.openxmlformats.org/drawingml/2006/main">
          <a:off x="2177982" y="474927"/>
          <a:ext cx="2165551" cy="55612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p>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history</a:t>
          </a:r>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0.81099</cdr:x>
      <cdr:y>0.15236</cdr:y>
    </cdr:from>
    <cdr:to>
      <cdr:x>0.98981</cdr:x>
      <cdr:y>0.92667</cdr:y>
    </cdr:to>
    <cdr:sp macro="" textlink="">
      <cdr:nvSpPr>
        <cdr:cNvPr id="7" name="TextBox 1"/>
        <cdr:cNvSpPr txBox="1"/>
      </cdr:nvSpPr>
      <cdr:spPr bwMode="auto">
        <a:xfrm xmlns:a="http://schemas.openxmlformats.org/drawingml/2006/main">
          <a:off x="7050095" y="684254"/>
          <a:ext cx="1554509" cy="347745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dirty="0">
              <a:solidFill>
                <a:schemeClr val="accent1"/>
              </a:solidFill>
              <a:effectLst/>
              <a:latin typeface="Arial" panose="020B0604020202020204" pitchFamily="34" charset="0"/>
              <a:ea typeface="+mn-ea"/>
              <a:cs typeface="Arial" panose="020B0604020202020204" pitchFamily="34" charset="0"/>
            </a:rPr>
            <a:t>High Economic Growth</a:t>
          </a:r>
          <a:r>
            <a:rPr lang="en-US" sz="1400" b="0" dirty="0">
              <a:effectLst/>
              <a:latin typeface="Arial" panose="020B0604020202020204" pitchFamily="34" charset="0"/>
              <a:ea typeface="+mn-ea"/>
              <a:cs typeface="Arial" panose="020B0604020202020204" pitchFamily="34" charset="0"/>
            </a:rPr>
            <a:t> </a:t>
          </a:r>
          <a:endParaRPr lang="en-US" sz="1400" b="0" i="0" baseline="0" dirty="0">
            <a:solidFill>
              <a:schemeClr val="accent4"/>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baseline="0" dirty="0">
              <a:solidFill>
                <a:schemeClr val="accent4"/>
              </a:solidFill>
              <a:latin typeface="Arial" panose="020B0604020202020204" pitchFamily="34" charset="0"/>
              <a:ea typeface="Times New Roman" charset="0"/>
              <a:cs typeface="Arial" panose="020B0604020202020204" pitchFamily="34" charset="0"/>
            </a:rPr>
            <a:t>High Oil Price</a:t>
          </a:r>
        </a:p>
        <a:p xmlns:a="http://schemas.openxmlformats.org/drawingml/2006/main">
          <a:pPr eaLnBrk="0" hangingPunct="0"/>
          <a:r>
            <a:rPr lang="en-US" sz="1400" b="0" dirty="0">
              <a:solidFill>
                <a:schemeClr val="accent3"/>
              </a:solidFill>
              <a:latin typeface="Arial" panose="020B0604020202020204" pitchFamily="34" charset="0"/>
              <a:ea typeface="Times New Roman" charset="0"/>
              <a:cs typeface="Arial" panose="020B0604020202020204" pitchFamily="34" charset="0"/>
            </a:rPr>
            <a:t>High Oil and Gas Resource and Technology</a:t>
          </a:r>
        </a:p>
        <a:p xmlns:a="http://schemas.openxmlformats.org/drawingml/2006/main">
          <a:pPr eaLnBrk="0" hangingPunct="0"/>
          <a:r>
            <a:rPr lang="en-US" sz="1400" b="0" dirty="0">
              <a:solidFill>
                <a:schemeClr val="tx2"/>
              </a:solidFill>
              <a:latin typeface="Arial" panose="020B0604020202020204" pitchFamily="34" charset="0"/>
              <a:ea typeface="Times New Roman" charset="0"/>
              <a:cs typeface="Arial" panose="020B0604020202020204" pitchFamily="34" charset="0"/>
            </a:rPr>
            <a:t>Reference </a:t>
          </a:r>
        </a:p>
        <a:p xmlns:a="http://schemas.openxmlformats.org/drawingml/2006/main">
          <a:pPr eaLnBrk="0" hangingPunct="0"/>
          <a:r>
            <a:rPr lang="en-US" sz="1400" b="0" i="0" baseline="0" dirty="0">
              <a:solidFill>
                <a:schemeClr val="accent2"/>
              </a:solidFill>
              <a:latin typeface="Arial" panose="020B0604020202020204" pitchFamily="34" charset="0"/>
              <a:ea typeface="Times New Roman" charset="0"/>
              <a:cs typeface="Arial" panose="020B0604020202020204" pitchFamily="34" charset="0"/>
            </a:rPr>
            <a:t>Low Oil and Gas Resource and Technology</a:t>
          </a:r>
        </a:p>
        <a:p xmlns:a="http://schemas.openxmlformats.org/drawingml/2006/main">
          <a:pPr eaLnBrk="0" hangingPunct="0"/>
          <a:r>
            <a:rPr lang="en-US" sz="1400" b="0" i="0" baseline="0" dirty="0">
              <a:solidFill>
                <a:schemeClr val="accent5"/>
              </a:solidFill>
              <a:effectLst/>
              <a:latin typeface="Arial" panose="020B0604020202020204" pitchFamily="34" charset="0"/>
              <a:ea typeface="+mn-ea"/>
              <a:cs typeface="Arial" panose="020B0604020202020204" pitchFamily="34" charset="0"/>
            </a:rPr>
            <a:t>Low </a:t>
          </a:r>
          <a:r>
            <a:rPr lang="en-US" sz="1400" b="0" dirty="0">
              <a:solidFill>
                <a:schemeClr val="accent5"/>
              </a:solidFill>
              <a:effectLst/>
              <a:latin typeface="Arial" panose="020B0604020202020204" pitchFamily="34" charset="0"/>
              <a:ea typeface="+mn-ea"/>
              <a:cs typeface="Arial" panose="020B0604020202020204" pitchFamily="34" charset="0"/>
            </a:rPr>
            <a:t>Oil Price</a:t>
          </a:r>
          <a:endParaRPr lang="en-US" sz="1400" b="0" dirty="0">
            <a:solidFill>
              <a:schemeClr val="accent5"/>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dirty="0">
              <a:solidFill>
                <a:schemeClr val="accent6"/>
              </a:solidFill>
              <a:latin typeface="Arial" panose="020B0604020202020204" pitchFamily="34" charset="0"/>
              <a:ea typeface="Times New Roman" charset="0"/>
              <a:cs typeface="Arial" panose="020B0604020202020204" pitchFamily="34" charset="0"/>
            </a:rPr>
            <a:t>Low Economic Growth</a:t>
          </a:r>
          <a:endParaRPr lang="en-US" sz="1400" b="0" i="0" baseline="0" dirty="0">
            <a:solidFill>
              <a:schemeClr val="accent6"/>
            </a:solidFill>
            <a:latin typeface="Arial" panose="020B0604020202020204" pitchFamily="34" charset="0"/>
            <a:ea typeface="Times New Roman" charset="0"/>
            <a:cs typeface="Arial" panose="020B0604020202020204" pitchFamily="34" charset="0"/>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0.00521</cdr:x>
      <cdr:y>0</cdr:y>
    </cdr:from>
    <cdr:to>
      <cdr:x>0.46875</cdr:x>
      <cdr:y>0.23264</cdr:y>
    </cdr:to>
    <cdr:sp macro="" textlink="">
      <cdr:nvSpPr>
        <cdr:cNvPr id="2" name="TextBox 1"/>
        <cdr:cNvSpPr txBox="1"/>
      </cdr:nvSpPr>
      <cdr:spPr bwMode="auto">
        <a:xfrm xmlns:a="http://schemas.openxmlformats.org/drawingml/2006/main">
          <a:off x="28575" y="0"/>
          <a:ext cx="2543175" cy="6381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mn-lt"/>
              <a:ea typeface="Times New Roman" charset="0"/>
              <a:cs typeface="Times New Roman" charset="0"/>
            </a:rPr>
            <a:t>Energy trade (Reference case)</a:t>
          </a:r>
        </a:p>
        <a:p xmlns:a="http://schemas.openxmlformats.org/drawingml/2006/main">
          <a:pPr eaLnBrk="0" hangingPunct="0"/>
          <a:r>
            <a:rPr lang="en-US" sz="1400" i="0" baseline="0" dirty="0" smtClean="0">
              <a:solidFill>
                <a:sysClr val="windowText" lastClr="000000"/>
              </a:solidFill>
              <a:latin typeface="+mn-lt"/>
              <a:ea typeface="Times New Roman" charset="0"/>
              <a:cs typeface="Times New Roman" charset="0"/>
            </a:rPr>
            <a:t>quadrillion British thermal units</a:t>
          </a:r>
          <a:endParaRPr lang="en-US" sz="1400" i="0" dirty="0" smtClean="0">
            <a:solidFill>
              <a:sysClr val="windowText" lastClr="000000"/>
            </a:solidFill>
            <a:latin typeface="+mn-lt"/>
            <a:ea typeface="Times New Roman" charset="0"/>
            <a:cs typeface="Times New Roman" charset="0"/>
          </a:endParaRPr>
        </a:p>
      </cdr:txBody>
    </cdr:sp>
  </cdr:relSizeAnchor>
  <cdr:relSizeAnchor xmlns:cdr="http://schemas.openxmlformats.org/drawingml/2006/chartDrawing">
    <cdr:from>
      <cdr:x>0.75688</cdr:x>
      <cdr:y>0.30621</cdr:y>
    </cdr:from>
    <cdr:to>
      <cdr:x>0.95737</cdr:x>
      <cdr:y>0.57406</cdr:y>
    </cdr:to>
    <cdr:sp macro="" textlink="">
      <cdr:nvSpPr>
        <cdr:cNvPr id="3" name="TextBox 1"/>
        <cdr:cNvSpPr txBox="1"/>
      </cdr:nvSpPr>
      <cdr:spPr bwMode="auto">
        <a:xfrm xmlns:a="http://schemas.openxmlformats.org/drawingml/2006/main">
          <a:off x="3107214" y="1375204"/>
          <a:ext cx="823066" cy="120292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b="0" i="0" dirty="0" smtClean="0">
              <a:solidFill>
                <a:schemeClr val="accent5"/>
              </a:solidFill>
              <a:latin typeface="+mn-lt"/>
              <a:ea typeface="Times New Roman" charset="0"/>
              <a:cs typeface="Times New Roman" charset="0"/>
            </a:rPr>
            <a:t>exports</a:t>
          </a:r>
        </a:p>
        <a:p xmlns:a="http://schemas.openxmlformats.org/drawingml/2006/main">
          <a:pPr eaLnBrk="0" hangingPunct="0"/>
          <a:endParaRPr lang="en-US" sz="900" b="0" i="0" dirty="0" smtClean="0">
            <a:solidFill>
              <a:schemeClr val="tx2"/>
            </a:solidFill>
            <a:latin typeface="+mn-lt"/>
            <a:ea typeface="Times New Roman" charset="0"/>
            <a:cs typeface="Times New Roman" charset="0"/>
          </a:endParaRPr>
        </a:p>
        <a:p xmlns:a="http://schemas.openxmlformats.org/drawingml/2006/main">
          <a:pPr eaLnBrk="0" hangingPunct="0"/>
          <a:endParaRPr lang="en-US" sz="900" b="0" i="0" dirty="0" smtClean="0">
            <a:solidFill>
              <a:schemeClr val="tx2"/>
            </a:solidFill>
            <a:latin typeface="+mn-lt"/>
            <a:ea typeface="Times New Roman" charset="0"/>
            <a:cs typeface="Times New Roman" charset="0"/>
          </a:endParaRPr>
        </a:p>
        <a:p xmlns:a="http://schemas.openxmlformats.org/drawingml/2006/main">
          <a:pPr eaLnBrk="0" hangingPunct="0"/>
          <a:endParaRPr lang="en-US" sz="900" b="0" i="0" dirty="0" smtClean="0">
            <a:solidFill>
              <a:schemeClr val="tx2"/>
            </a:solidFill>
            <a:latin typeface="+mn-lt"/>
            <a:ea typeface="Times New Roman" charset="0"/>
            <a:cs typeface="Times New Roman" charset="0"/>
          </a:endParaRPr>
        </a:p>
        <a:p xmlns:a="http://schemas.openxmlformats.org/drawingml/2006/main">
          <a:pPr eaLnBrk="0" hangingPunct="0"/>
          <a:r>
            <a:rPr lang="en-US" sz="1400" b="0" i="0" dirty="0" smtClean="0">
              <a:solidFill>
                <a:schemeClr val="tx2"/>
              </a:solidFill>
              <a:latin typeface="+mn-lt"/>
              <a:ea typeface="Times New Roman" charset="0"/>
              <a:cs typeface="Times New Roman" charset="0"/>
            </a:rPr>
            <a:t>imports</a:t>
          </a:r>
        </a:p>
      </cdr:txBody>
    </cdr:sp>
  </cdr:relSizeAnchor>
  <cdr:relSizeAnchor xmlns:cdr="http://schemas.openxmlformats.org/drawingml/2006/chartDrawing">
    <cdr:from>
      <cdr:x>0.31211</cdr:x>
      <cdr:y>0.11467</cdr:y>
    </cdr:from>
    <cdr:to>
      <cdr:x>0.52507</cdr:x>
      <cdr:y>0.24892</cdr:y>
    </cdr:to>
    <cdr:sp macro="" textlink="">
      <cdr:nvSpPr>
        <cdr:cNvPr id="6" name="TextBox 1"/>
        <cdr:cNvSpPr txBox="1"/>
      </cdr:nvSpPr>
      <cdr:spPr bwMode="auto">
        <a:xfrm xmlns:a="http://schemas.openxmlformats.org/drawingml/2006/main">
          <a:off x="1281292" y="514984"/>
          <a:ext cx="874259" cy="60292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900" b="0" i="0" dirty="0" smtClean="0">
              <a:solidFill>
                <a:schemeClr val="tx1"/>
              </a:solidFill>
              <a:latin typeface="+mn-lt"/>
              <a:ea typeface="Times New Roman" charset="0"/>
              <a:cs typeface="Times New Roman" charset="0"/>
            </a:rPr>
            <a:t>             </a:t>
          </a:r>
          <a:r>
            <a:rPr lang="en-US" sz="1400" b="1" i="0" dirty="0" smtClean="0">
              <a:solidFill>
                <a:schemeClr val="tx1"/>
              </a:solidFill>
              <a:latin typeface="+mn-lt"/>
              <a:ea typeface="Times New Roman" charset="0"/>
              <a:cs typeface="Times New Roman" charset="0"/>
            </a:rPr>
            <a:t>2017</a:t>
          </a:r>
        </a:p>
        <a:p xmlns:a="http://schemas.openxmlformats.org/drawingml/2006/main">
          <a:pPr eaLnBrk="0" hangingPunct="0"/>
          <a:endParaRPr lang="en-US" sz="300" b="0" i="0" dirty="0" smtClean="0">
            <a:solidFill>
              <a:schemeClr val="tx1"/>
            </a:solidFill>
            <a:latin typeface="+mn-lt"/>
            <a:ea typeface="Times New Roman" charset="0"/>
            <a:cs typeface="Times New Roman" charset="0"/>
          </a:endParaRPr>
        </a:p>
        <a:p xmlns:a="http://schemas.openxmlformats.org/drawingml/2006/main">
          <a:pPr eaLnBrk="0" hangingPunct="0"/>
          <a:r>
            <a:rPr lang="en-US" sz="1400" b="0" i="0" dirty="0" smtClean="0">
              <a:solidFill>
                <a:schemeClr val="tx1"/>
              </a:solidFill>
              <a:latin typeface="+mn-lt"/>
              <a:ea typeface="Times New Roman" charset="0"/>
              <a:cs typeface="Times New Roman" charset="0"/>
            </a:rPr>
            <a:t>history</a:t>
          </a:r>
          <a:r>
            <a:rPr lang="en-US" sz="1400" b="0" i="0" baseline="0" dirty="0" smtClean="0">
              <a:solidFill>
                <a:schemeClr val="tx1"/>
              </a:solidFill>
              <a:latin typeface="+mn-lt"/>
              <a:ea typeface="Times New Roman" charset="0"/>
              <a:cs typeface="Times New Roman" charset="0"/>
            </a:rPr>
            <a:t>     projections</a:t>
          </a:r>
          <a:endParaRPr lang="en-US" sz="1400" b="0" i="0" dirty="0" smtClean="0">
            <a:solidFill>
              <a:schemeClr val="tx1"/>
            </a:solidFill>
            <a:latin typeface="+mn-lt"/>
            <a:ea typeface="Times New Roman" charset="0"/>
            <a:cs typeface="Times New Roman" charset="0"/>
          </a:endParaRPr>
        </a:p>
      </cdr:txBody>
    </cdr:sp>
  </cdr:relSizeAnchor>
</c:userShapes>
</file>

<file path=ppt/drawings/drawing90.xml><?xml version="1.0" encoding="utf-8"?>
<c:userShapes xmlns:c="http://schemas.openxmlformats.org/drawingml/2006/chart">
  <cdr:relSizeAnchor xmlns:cdr="http://schemas.openxmlformats.org/drawingml/2006/chartDrawing">
    <cdr:from>
      <cdr:x>0.73909</cdr:x>
      <cdr:y>0.74421</cdr:y>
    </cdr:from>
    <cdr:to>
      <cdr:x>0.87769</cdr:x>
      <cdr:y>0.86078</cdr:y>
    </cdr:to>
    <cdr:sp macro="" textlink="">
      <cdr:nvSpPr>
        <cdr:cNvPr id="3" name="TextBox 1"/>
        <cdr:cNvSpPr txBox="1"/>
      </cdr:nvSpPr>
      <cdr:spPr bwMode="auto">
        <a:xfrm xmlns:a="http://schemas.openxmlformats.org/drawingml/2006/main">
          <a:off x="2027467" y="2041525"/>
          <a:ext cx="380208" cy="3197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000" i="0" dirty="0" smtClean="0">
            <a:solidFill>
              <a:schemeClr val="accent3"/>
            </a:solidFill>
            <a:latin typeface="+mn-lt"/>
            <a:ea typeface="Times New Roman" charset="0"/>
            <a:cs typeface="Times New Roman" charset="0"/>
          </a:endParaRPr>
        </a:p>
      </cdr:txBody>
    </cdr:sp>
  </cdr:relSizeAnchor>
  <cdr:relSizeAnchor xmlns:cdr="http://schemas.openxmlformats.org/drawingml/2006/chartDrawing">
    <cdr:from>
      <cdr:x>0.72338</cdr:x>
      <cdr:y>0.61228</cdr:y>
    </cdr:from>
    <cdr:to>
      <cdr:x>0.86198</cdr:x>
      <cdr:y>0.72885</cdr:y>
    </cdr:to>
    <cdr:sp macro="" textlink="">
      <cdr:nvSpPr>
        <cdr:cNvPr id="9" name="TextBox 1"/>
        <cdr:cNvSpPr txBox="1"/>
      </cdr:nvSpPr>
      <cdr:spPr bwMode="auto">
        <a:xfrm xmlns:a="http://schemas.openxmlformats.org/drawingml/2006/main">
          <a:off x="1984375" y="1679609"/>
          <a:ext cx="380208" cy="3197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900" i="0" dirty="0" smtClean="0">
            <a:solidFill>
              <a:schemeClr val="accent1"/>
            </a:solidFill>
            <a:latin typeface="+mn-lt"/>
            <a:ea typeface="Times New Roman" charset="0"/>
            <a:cs typeface="Times New Roman" charset="0"/>
          </a:endParaRPr>
        </a:p>
      </cdr:txBody>
    </cdr:sp>
  </cdr:relSizeAnchor>
  <cdr:relSizeAnchor xmlns:cdr="http://schemas.openxmlformats.org/drawingml/2006/chartDrawing">
    <cdr:from>
      <cdr:x>0.7581</cdr:x>
      <cdr:y>0.42477</cdr:y>
    </cdr:from>
    <cdr:to>
      <cdr:x>0.8967</cdr:x>
      <cdr:y>0.54134</cdr:y>
    </cdr:to>
    <cdr:sp macro="" textlink="">
      <cdr:nvSpPr>
        <cdr:cNvPr id="10" name="TextBox 1"/>
        <cdr:cNvSpPr txBox="1"/>
      </cdr:nvSpPr>
      <cdr:spPr bwMode="auto">
        <a:xfrm xmlns:a="http://schemas.openxmlformats.org/drawingml/2006/main">
          <a:off x="2079628" y="1165219"/>
          <a:ext cx="380208" cy="31977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000" i="0" dirty="0" smtClean="0">
            <a:solidFill>
              <a:schemeClr val="accent2"/>
            </a:solidFill>
            <a:latin typeface="+mn-lt"/>
            <a:ea typeface="Times New Roman" charset="0"/>
            <a:cs typeface="Times New Roman" charset="0"/>
          </a:endParaRPr>
        </a:p>
      </cdr:txBody>
    </cdr:sp>
  </cdr:relSizeAnchor>
  <cdr:relSizeAnchor xmlns:cdr="http://schemas.openxmlformats.org/drawingml/2006/chartDrawing">
    <cdr:from>
      <cdr:x>0.74838</cdr:x>
      <cdr:y>0.25854</cdr:y>
    </cdr:from>
    <cdr:to>
      <cdr:x>0.98545</cdr:x>
      <cdr:y>0.90726</cdr:y>
    </cdr:to>
    <cdr:sp macro="" textlink="">
      <cdr:nvSpPr>
        <cdr:cNvPr id="11" name="TextBox 1"/>
        <cdr:cNvSpPr txBox="1"/>
      </cdr:nvSpPr>
      <cdr:spPr bwMode="auto">
        <a:xfrm xmlns:a="http://schemas.openxmlformats.org/drawingml/2006/main">
          <a:off x="3072305" y="1161104"/>
          <a:ext cx="973229" cy="291343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endParaRPr lang="en-US" sz="1400" i="0" dirty="0" smtClean="0">
            <a:solidFill>
              <a:schemeClr val="accent2">
                <a:lumMod val="50000"/>
              </a:schemeClr>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dirty="0" smtClean="0">
              <a:solidFill>
                <a:schemeClr val="accent1"/>
              </a:solidFill>
              <a:latin typeface="Arial" panose="020B0604020202020204" pitchFamily="34" charset="0"/>
              <a:ea typeface="Times New Roman" charset="0"/>
              <a:cs typeface="Arial" panose="020B0604020202020204" pitchFamily="34" charset="0"/>
            </a:rPr>
            <a:t>natural</a:t>
          </a:r>
        </a:p>
        <a:p xmlns:a="http://schemas.openxmlformats.org/drawingml/2006/main">
          <a:pPr eaLnBrk="0" hangingPunct="0"/>
          <a:r>
            <a:rPr lang="en-US" sz="1400" i="0" dirty="0" smtClean="0">
              <a:solidFill>
                <a:schemeClr val="accent1"/>
              </a:solidFill>
              <a:latin typeface="Arial" panose="020B0604020202020204" pitchFamily="34" charset="0"/>
              <a:ea typeface="Times New Roman" charset="0"/>
              <a:cs typeface="Arial" panose="020B0604020202020204" pitchFamily="34" charset="0"/>
            </a:rPr>
            <a:t>gas</a:t>
          </a:r>
        </a:p>
        <a:p xmlns:a="http://schemas.openxmlformats.org/drawingml/2006/main">
          <a:pPr eaLnBrk="0" hangingPunct="0"/>
          <a:endParaRPr lang="en-US" sz="1400" dirty="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i="0" dirty="0" smtClean="0">
            <a:solidFill>
              <a:schemeClr val="accent1"/>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i="0" dirty="0" smtClean="0">
              <a:solidFill>
                <a:schemeClr val="accent2">
                  <a:lumMod val="50000"/>
                </a:schemeClr>
              </a:solidFill>
              <a:latin typeface="Arial" panose="020B0604020202020204" pitchFamily="34" charset="0"/>
              <a:ea typeface="Times New Roman" charset="0"/>
              <a:cs typeface="Arial" panose="020B0604020202020204" pitchFamily="34" charset="0"/>
            </a:rPr>
            <a:t>hydro-</a:t>
          </a:r>
        </a:p>
        <a:p xmlns:a="http://schemas.openxmlformats.org/drawingml/2006/main">
          <a:pPr eaLnBrk="0" hangingPunct="0"/>
          <a:r>
            <a:rPr lang="en-US" sz="1400" i="0" dirty="0" smtClean="0">
              <a:solidFill>
                <a:schemeClr val="accent2">
                  <a:lumMod val="50000"/>
                </a:schemeClr>
              </a:solidFill>
              <a:latin typeface="Arial" panose="020B0604020202020204" pitchFamily="34" charset="0"/>
              <a:ea typeface="Times New Roman" charset="0"/>
              <a:cs typeface="Arial" panose="020B0604020202020204" pitchFamily="34" charset="0"/>
            </a:rPr>
            <a:t>carbon</a:t>
          </a:r>
        </a:p>
        <a:p xmlns:a="http://schemas.openxmlformats.org/drawingml/2006/main">
          <a:pPr eaLnBrk="0" hangingPunct="0"/>
          <a:r>
            <a:rPr lang="en-US" sz="1400" i="0" dirty="0" smtClean="0">
              <a:solidFill>
                <a:schemeClr val="accent2">
                  <a:lumMod val="50000"/>
                </a:schemeClr>
              </a:solidFill>
              <a:latin typeface="Arial" panose="020B0604020202020204" pitchFamily="34" charset="0"/>
              <a:ea typeface="Times New Roman" charset="0"/>
              <a:cs typeface="Arial" panose="020B0604020202020204" pitchFamily="34" charset="0"/>
            </a:rPr>
            <a:t>gas liquids</a:t>
          </a:r>
        </a:p>
        <a:p xmlns:a="http://schemas.openxmlformats.org/drawingml/2006/main">
          <a:pPr eaLnBrk="0" hangingPunct="0"/>
          <a:r>
            <a:rPr lang="en-US" sz="1400" dirty="0" smtClean="0">
              <a:solidFill>
                <a:schemeClr val="accent3"/>
              </a:solidFill>
              <a:latin typeface="Arial" panose="020B0604020202020204" pitchFamily="34" charset="0"/>
              <a:ea typeface="Times New Roman" charset="0"/>
              <a:cs typeface="Arial" panose="020B0604020202020204" pitchFamily="34" charset="0"/>
            </a:rPr>
            <a:t>renewables</a:t>
          </a:r>
        </a:p>
        <a:p xmlns:a="http://schemas.openxmlformats.org/drawingml/2006/main">
          <a:pPr eaLnBrk="0" hangingPunct="0"/>
          <a:endParaRPr lang="en-US" sz="1400" i="0" dirty="0" smtClean="0">
            <a:solidFill>
              <a:schemeClr val="accent2">
                <a:lumMod val="50000"/>
              </a:schemeClr>
            </a:solidFill>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BD732A"/>
              </a:solidFill>
              <a:effectLst/>
              <a:uLnTx/>
              <a:uFillTx/>
              <a:latin typeface="Arial" panose="020B0604020202020204" pitchFamily="34" charset="0"/>
              <a:ea typeface="Times New Roman" charset="0"/>
              <a:cs typeface="Arial" panose="020B0604020202020204" pitchFamily="34" charset="0"/>
            </a:rPr>
            <a:t>petroleum</a:t>
          </a: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lang="en-US" sz="1400" dirty="0" smtClean="0">
              <a:solidFill>
                <a:schemeClr val="accent4"/>
              </a:solidFill>
              <a:latin typeface="Arial" panose="020B0604020202020204" pitchFamily="34" charset="0"/>
              <a:ea typeface="Times New Roman" charset="0"/>
              <a:cs typeface="Arial" panose="020B0604020202020204" pitchFamily="34" charset="0"/>
            </a:rPr>
            <a:t>electricity</a:t>
          </a:r>
          <a:endParaRPr kumimoji="0" lang="en-US" sz="1400" b="0" i="0" u="none" strike="noStrike" kern="0" cap="none" spc="0" normalizeH="0" baseline="0" noProof="0" dirty="0" smtClean="0">
            <a:ln>
              <a:noFill/>
            </a:ln>
            <a:solidFill>
              <a:schemeClr val="accent4"/>
            </a:solidFill>
            <a:effectLst/>
            <a:uLnTx/>
            <a:uFillTx/>
            <a:latin typeface="Arial" panose="020B0604020202020204" pitchFamily="34" charset="0"/>
            <a:ea typeface="Times New Roman" charset="0"/>
            <a:cs typeface="Arial" panose="020B0604020202020204" pitchFamily="34" charset="0"/>
          </a:endParaRPr>
        </a:p>
        <a:p xmlns:a="http://schemas.openxmlformats.org/drawingml/2006/main">
          <a:pPr marL="0" marR="0" lvl="0" indent="0"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000000"/>
              </a:solidFill>
              <a:effectLst/>
              <a:uLnTx/>
              <a:uFillTx/>
              <a:latin typeface="Arial" panose="020B0604020202020204" pitchFamily="34" charset="0"/>
              <a:ea typeface="Times New Roman" charset="0"/>
              <a:cs typeface="Arial" panose="020B0604020202020204" pitchFamily="34" charset="0"/>
            </a:rPr>
            <a:t>coal</a:t>
          </a:r>
        </a:p>
        <a:p xmlns:a="http://schemas.openxmlformats.org/drawingml/2006/main">
          <a:pPr eaLnBrk="0" hangingPunct="0"/>
          <a:endParaRPr lang="en-US" sz="1400" i="0" dirty="0" smtClean="0">
            <a:solidFill>
              <a:schemeClr val="accent2">
                <a:lumMod val="50000"/>
              </a:schemeClr>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0.02874</cdr:x>
      <cdr:y>0.15827</cdr:y>
    </cdr:from>
    <cdr:to>
      <cdr:x>0.4965</cdr:x>
      <cdr:y>0.35111</cdr:y>
    </cdr:to>
    <cdr:sp macro="" textlink="">
      <cdr:nvSpPr>
        <cdr:cNvPr id="13" name="TextBox 1"/>
        <cdr:cNvSpPr txBox="1"/>
      </cdr:nvSpPr>
      <cdr:spPr bwMode="auto">
        <a:xfrm xmlns:a="http://schemas.openxmlformats.org/drawingml/2006/main">
          <a:off x="117990" y="710798"/>
          <a:ext cx="1920284" cy="86605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chemeClr val="bg2"/>
              </a:solidFill>
              <a:latin typeface="Arial" panose="020B0604020202020204" pitchFamily="34" charset="0"/>
              <a:ea typeface="Times New Roman" charset="0"/>
              <a:cs typeface="Arial" panose="020B0604020202020204" pitchFamily="34" charset="0"/>
            </a:rPr>
            <a:t>         </a:t>
          </a:r>
          <a:r>
            <a:rPr lang="en-US" sz="1400" b="1" i="0" dirty="0" smtClean="0">
              <a:solidFill>
                <a:schemeClr val="bg2"/>
              </a:solidFill>
              <a:latin typeface="Arial" panose="020B0604020202020204" pitchFamily="34" charset="0"/>
              <a:ea typeface="Times New Roman" charset="0"/>
              <a:cs typeface="Arial" panose="020B0604020202020204" pitchFamily="34" charset="0"/>
            </a:rPr>
            <a:t>2017</a:t>
          </a:r>
          <a:endParaRPr lang="en-US" sz="1400" b="0" i="0" dirty="0" smtClean="0">
            <a:solidFill>
              <a:schemeClr val="bg2"/>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dirty="0">
              <a:solidFill>
                <a:schemeClr val="bg2"/>
              </a:solidFill>
              <a:latin typeface="Arial" panose="020B0604020202020204" pitchFamily="34" charset="0"/>
              <a:ea typeface="Times New Roman" charset="0"/>
              <a:cs typeface="Arial" panose="020B0604020202020204" pitchFamily="34" charset="0"/>
            </a:rPr>
            <a:t> </a:t>
          </a:r>
          <a:r>
            <a:rPr lang="en-US" sz="1400" dirty="0" smtClean="0">
              <a:solidFill>
                <a:schemeClr val="bg2"/>
              </a:solidFill>
              <a:latin typeface="Arial" panose="020B0604020202020204" pitchFamily="34" charset="0"/>
              <a:ea typeface="Times New Roman" charset="0"/>
              <a:cs typeface="Arial" panose="020B0604020202020204" pitchFamily="34" charset="0"/>
            </a:rPr>
            <a:t>         </a:t>
          </a:r>
          <a:r>
            <a:rPr lang="en-US" sz="1400" b="0" i="0" baseline="0" dirty="0" smtClean="0">
              <a:solidFill>
                <a:schemeClr val="bg2"/>
              </a:solidFill>
              <a:latin typeface="Arial" panose="020B0604020202020204" pitchFamily="34" charset="0"/>
              <a:ea typeface="Times New Roman" charset="0"/>
              <a:cs typeface="Arial" panose="020B0604020202020204" pitchFamily="34" charset="0"/>
            </a:rPr>
            <a:t>     projections</a:t>
          </a:r>
          <a:endParaRPr lang="en-US" sz="1400" b="0" i="0" dirty="0" smtClean="0">
            <a:solidFill>
              <a:schemeClr val="bg2"/>
            </a:solidFill>
            <a:latin typeface="Arial" panose="020B0604020202020204" pitchFamily="34" charset="0"/>
            <a:ea typeface="Times New Roman" charset="0"/>
            <a:cs typeface="Arial" panose="020B0604020202020204" pitchFamily="34" charset="0"/>
          </a:endParaRPr>
        </a:p>
      </cdr:txBody>
    </cdr:sp>
  </cdr:relSizeAnchor>
</c:userShapes>
</file>

<file path=ppt/drawings/drawing91.xml><?xml version="1.0" encoding="utf-8"?>
<c:userShapes xmlns:c="http://schemas.openxmlformats.org/drawingml/2006/chart">
  <cdr:relSizeAnchor xmlns:cdr="http://schemas.openxmlformats.org/drawingml/2006/chartDrawing">
    <cdr:from>
      <cdr:x>0.00691</cdr:x>
      <cdr:y>0</cdr:y>
    </cdr:from>
    <cdr:to>
      <cdr:x>0.93473</cdr:x>
      <cdr:y>0.1352</cdr:y>
    </cdr:to>
    <cdr:sp macro="" textlink="">
      <cdr:nvSpPr>
        <cdr:cNvPr id="2" name="TextBox 1"/>
        <cdr:cNvSpPr txBox="1"/>
      </cdr:nvSpPr>
      <cdr:spPr bwMode="auto">
        <a:xfrm xmlns:a="http://schemas.openxmlformats.org/drawingml/2006/main">
          <a:off x="19050" y="0"/>
          <a:ext cx="2558795" cy="37640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r>
            <a:rPr lang="en-US" sz="1400" b="1" dirty="0" smtClean="0">
              <a:latin typeface="Arial" panose="020B0604020202020204" pitchFamily="34" charset="0"/>
              <a:ea typeface="Times New Roman" charset="0"/>
              <a:cs typeface="Arial" panose="020B0604020202020204" pitchFamily="34" charset="0"/>
            </a:rPr>
            <a:t>Industrial energy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consumption by subsector</a:t>
          </a:r>
        </a:p>
        <a:p xmlns:a="http://schemas.openxmlformats.org/drawingml/2006/main">
          <a:pPr eaLnBrk="0" hangingPunct="0"/>
          <a:r>
            <a:rPr lang="en-US" sz="1400" i="0" baseline="0" dirty="0" smtClean="0">
              <a:effectLst/>
              <a:latin typeface="Arial" panose="020B0604020202020204" pitchFamily="34" charset="0"/>
              <a:ea typeface="+mn-ea"/>
              <a:cs typeface="Arial" panose="020B0604020202020204" pitchFamily="34" charset="0"/>
            </a:rPr>
            <a:t>quadrillion British thermal units</a:t>
          </a:r>
          <a:endParaRPr lang="en-US" sz="1400" dirty="0">
            <a:effectLst/>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0.04149</cdr:x>
      <cdr:y>0.14173</cdr:y>
    </cdr:from>
    <cdr:to>
      <cdr:x>0.49831</cdr:x>
      <cdr:y>0.32503</cdr:y>
    </cdr:to>
    <cdr:sp macro="" textlink="">
      <cdr:nvSpPr>
        <cdr:cNvPr id="3" name="TextBox 1"/>
        <cdr:cNvSpPr txBox="1"/>
      </cdr:nvSpPr>
      <cdr:spPr bwMode="auto">
        <a:xfrm xmlns:a="http://schemas.openxmlformats.org/drawingml/2006/main">
          <a:off x="170325" y="636515"/>
          <a:ext cx="1875372" cy="82320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0.68917</cdr:x>
      <cdr:y>0.28336</cdr:y>
    </cdr:from>
    <cdr:to>
      <cdr:x>0.93885</cdr:x>
      <cdr:y>0.9405</cdr:y>
    </cdr:to>
    <cdr:sp macro="" textlink="">
      <cdr:nvSpPr>
        <cdr:cNvPr id="5" name="TextBox 1"/>
        <cdr:cNvSpPr txBox="1"/>
      </cdr:nvSpPr>
      <cdr:spPr bwMode="auto">
        <a:xfrm xmlns:a="http://schemas.openxmlformats.org/drawingml/2006/main">
          <a:off x="1890543" y="777310"/>
          <a:ext cx="684923" cy="180266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r>
            <a:rPr lang="en-US" sz="1400" i="0" dirty="0" smtClean="0">
              <a:solidFill>
                <a:schemeClr val="accent5">
                  <a:lumMod val="60000"/>
                  <a:lumOff val="40000"/>
                </a:schemeClr>
              </a:solidFill>
              <a:latin typeface="Arial" panose="020B0604020202020204" pitchFamily="34" charset="0"/>
              <a:ea typeface="Times New Roman" charset="0"/>
              <a:cs typeface="Arial" panose="020B0604020202020204" pitchFamily="34" charset="0"/>
            </a:rPr>
            <a:t>non-</a:t>
          </a:r>
        </a:p>
        <a:p xmlns:a="http://schemas.openxmlformats.org/drawingml/2006/main">
          <a:pPr eaLnBrk="0" hangingPunct="0"/>
          <a:r>
            <a:rPr lang="en-US" sz="1400" i="0" dirty="0" smtClean="0">
              <a:solidFill>
                <a:schemeClr val="accent5">
                  <a:lumMod val="60000"/>
                  <a:lumOff val="40000"/>
                </a:schemeClr>
              </a:solidFill>
              <a:latin typeface="Arial" panose="020B0604020202020204" pitchFamily="34" charset="0"/>
              <a:ea typeface="Times New Roman" charset="0"/>
              <a:cs typeface="Arial" panose="020B0604020202020204" pitchFamily="34" charset="0"/>
            </a:rPr>
            <a:t>manufacturing</a:t>
          </a:r>
          <a:endParaRPr lang="en-US" sz="1400" i="0" baseline="0" dirty="0" smtClean="0">
            <a:solidFill>
              <a:schemeClr val="accent3">
                <a:lumMod val="50000"/>
              </a:schemeClr>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i="0" baseline="0" dirty="0" smtClean="0">
            <a:solidFill>
              <a:schemeClr val="accent6"/>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i="0" baseline="0" dirty="0" smtClean="0">
              <a:solidFill>
                <a:schemeClr val="accent6"/>
              </a:solidFill>
              <a:latin typeface="Arial" panose="020B0604020202020204" pitchFamily="34" charset="0"/>
              <a:ea typeface="Times New Roman" charset="0"/>
              <a:cs typeface="Arial" panose="020B0604020202020204" pitchFamily="34" charset="0"/>
            </a:rPr>
            <a:t>bulk chemical </a:t>
          </a:r>
        </a:p>
        <a:p xmlns:a="http://schemas.openxmlformats.org/drawingml/2006/main">
          <a:pPr eaLnBrk="0" hangingPunct="0"/>
          <a:r>
            <a:rPr lang="en-US" sz="1400" i="0" baseline="0" dirty="0" smtClean="0">
              <a:solidFill>
                <a:schemeClr val="accent6"/>
              </a:solidFill>
              <a:latin typeface="Arial" panose="020B0604020202020204" pitchFamily="34" charset="0"/>
              <a:ea typeface="Times New Roman" charset="0"/>
              <a:cs typeface="Arial" panose="020B0604020202020204" pitchFamily="34" charset="0"/>
            </a:rPr>
            <a:t>feedstock</a:t>
          </a:r>
        </a:p>
        <a:p xmlns:a="http://schemas.openxmlformats.org/drawingml/2006/main">
          <a:pPr eaLnBrk="0" hangingPunct="0"/>
          <a:r>
            <a:rPr lang="en-US" sz="1400" i="0" baseline="0" dirty="0" smtClean="0">
              <a:solidFill>
                <a:schemeClr val="accent2"/>
              </a:solidFill>
              <a:latin typeface="Arial" panose="020B0604020202020204" pitchFamily="34" charset="0"/>
              <a:ea typeface="Times New Roman" charset="0"/>
              <a:cs typeface="Arial" panose="020B0604020202020204" pitchFamily="34" charset="0"/>
            </a:rPr>
            <a:t>bulk chemical</a:t>
          </a:r>
        </a:p>
        <a:p xmlns:a="http://schemas.openxmlformats.org/drawingml/2006/main">
          <a:pPr eaLnBrk="0" hangingPunct="0"/>
          <a:r>
            <a:rPr lang="en-US" sz="1400" dirty="0" smtClean="0">
              <a:solidFill>
                <a:schemeClr val="accent2"/>
              </a:solidFill>
              <a:latin typeface="Arial" panose="020B0604020202020204" pitchFamily="34" charset="0"/>
              <a:ea typeface="Times New Roman" charset="0"/>
              <a:cs typeface="Arial" panose="020B0604020202020204" pitchFamily="34" charset="0"/>
            </a:rPr>
            <a:t>heat and power</a:t>
          </a:r>
          <a:endParaRPr lang="en-US" sz="1400" i="0" baseline="0" dirty="0" smtClean="0">
            <a:solidFill>
              <a:schemeClr val="accent3">
                <a:lumMod val="50000"/>
              </a:schemeClr>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i="0" baseline="0" dirty="0" smtClean="0">
              <a:solidFill>
                <a:schemeClr val="accent3">
                  <a:lumMod val="50000"/>
                </a:schemeClr>
              </a:solidFill>
              <a:latin typeface="Arial" panose="020B0604020202020204" pitchFamily="34" charset="0"/>
              <a:ea typeface="Times New Roman" charset="0"/>
              <a:cs typeface="Arial" panose="020B0604020202020204" pitchFamily="34" charset="0"/>
            </a:rPr>
            <a:t>non-energy </a:t>
          </a:r>
        </a:p>
        <a:p xmlns:a="http://schemas.openxmlformats.org/drawingml/2006/main">
          <a:pPr eaLnBrk="0" hangingPunct="0"/>
          <a:r>
            <a:rPr lang="en-US" sz="1400" i="0" baseline="0" dirty="0" smtClean="0">
              <a:solidFill>
                <a:schemeClr val="accent3">
                  <a:lumMod val="50000"/>
                </a:schemeClr>
              </a:solidFill>
              <a:latin typeface="Arial" panose="020B0604020202020204" pitchFamily="34" charset="0"/>
              <a:ea typeface="Times New Roman" charset="0"/>
              <a:cs typeface="Arial" panose="020B0604020202020204" pitchFamily="34" charset="0"/>
            </a:rPr>
            <a:t>intensive</a:t>
          </a:r>
        </a:p>
        <a:p xmlns:a="http://schemas.openxmlformats.org/drawingml/2006/main">
          <a:pPr eaLnBrk="0" hangingPunct="0"/>
          <a:r>
            <a:rPr lang="en-US" sz="1400" i="0" dirty="0">
              <a:solidFill>
                <a:schemeClr val="accent6">
                  <a:lumMod val="60000"/>
                  <a:lumOff val="40000"/>
                </a:schemeClr>
              </a:solidFill>
              <a:effectLst/>
              <a:latin typeface="Arial" panose="020B0604020202020204" pitchFamily="34" charset="0"/>
              <a:ea typeface="+mn-ea"/>
              <a:cs typeface="Arial" panose="020B0604020202020204" pitchFamily="34" charset="0"/>
            </a:rPr>
            <a:t>other</a:t>
          </a:r>
          <a:r>
            <a:rPr lang="en-US" sz="1400" i="0" baseline="0" dirty="0">
              <a:solidFill>
                <a:schemeClr val="accent6">
                  <a:lumMod val="60000"/>
                  <a:lumOff val="40000"/>
                </a:schemeClr>
              </a:solidFill>
              <a:effectLst/>
              <a:latin typeface="Arial" panose="020B0604020202020204" pitchFamily="34" charset="0"/>
              <a:ea typeface="+mn-ea"/>
              <a:cs typeface="Arial" panose="020B0604020202020204" pitchFamily="34" charset="0"/>
            </a:rPr>
            <a:t> energy </a:t>
          </a:r>
          <a:endParaRPr lang="en-US" sz="1400" dirty="0">
            <a:solidFill>
              <a:schemeClr val="accent6">
                <a:lumMod val="60000"/>
                <a:lumOff val="40000"/>
              </a:schemeClr>
            </a:solidFill>
            <a:effectLst/>
            <a:latin typeface="Arial" panose="020B0604020202020204" pitchFamily="34" charset="0"/>
            <a:cs typeface="Arial" panose="020B0604020202020204" pitchFamily="34" charset="0"/>
          </a:endParaRPr>
        </a:p>
        <a:p xmlns:a="http://schemas.openxmlformats.org/drawingml/2006/main">
          <a:r>
            <a:rPr lang="en-US" sz="1400" i="0" baseline="0" dirty="0">
              <a:solidFill>
                <a:schemeClr val="accent6">
                  <a:lumMod val="60000"/>
                  <a:lumOff val="40000"/>
                </a:schemeClr>
              </a:solidFill>
              <a:effectLst/>
              <a:latin typeface="Arial" panose="020B0604020202020204" pitchFamily="34" charset="0"/>
              <a:ea typeface="+mn-ea"/>
              <a:cs typeface="Arial" panose="020B0604020202020204" pitchFamily="34" charset="0"/>
            </a:rPr>
            <a:t>intensive</a:t>
          </a:r>
        </a:p>
        <a:p xmlns:a="http://schemas.openxmlformats.org/drawingml/2006/main">
          <a:pPr eaLnBrk="0" hangingPunct="0"/>
          <a:r>
            <a:rPr lang="en-US" sz="1400" i="0" dirty="0" smtClean="0">
              <a:solidFill>
                <a:schemeClr val="accent1">
                  <a:lumMod val="50000"/>
                </a:schemeClr>
              </a:solidFill>
              <a:latin typeface="Arial" panose="020B0604020202020204" pitchFamily="34" charset="0"/>
              <a:ea typeface="Times New Roman" charset="0"/>
              <a:cs typeface="Arial" panose="020B0604020202020204" pitchFamily="34" charset="0"/>
            </a:rPr>
            <a:t>refining</a:t>
          </a:r>
        </a:p>
        <a:p xmlns:a="http://schemas.openxmlformats.org/drawingml/2006/main">
          <a:pPr eaLnBrk="0" hangingPunct="0"/>
          <a:endParaRPr lang="en-US" sz="1400" i="0" dirty="0" smtClean="0">
            <a:solidFill>
              <a:schemeClr val="accent3"/>
            </a:solidFill>
            <a:latin typeface="Arial" panose="020B0604020202020204" pitchFamily="34" charset="0"/>
            <a:ea typeface="Times New Roman" charset="0"/>
            <a:cs typeface="Arial" panose="020B0604020202020204" pitchFamily="34" charset="0"/>
          </a:endParaRPr>
        </a:p>
      </cdr:txBody>
    </cdr:sp>
  </cdr:relSizeAnchor>
</c:userShapes>
</file>

<file path=ppt/drawings/drawing92.xml><?xml version="1.0" encoding="utf-8"?>
<c:userShapes xmlns:c="http://schemas.openxmlformats.org/drawingml/2006/chart">
  <cdr:relSizeAnchor xmlns:cdr="http://schemas.openxmlformats.org/drawingml/2006/chartDrawing">
    <cdr:from>
      <cdr:x>0.79584</cdr:x>
      <cdr:y>0.5415</cdr:y>
    </cdr:from>
    <cdr:to>
      <cdr:x>0.98545</cdr:x>
      <cdr:y>0.70629</cdr:y>
    </cdr:to>
    <cdr:sp macro="" textlink="">
      <cdr:nvSpPr>
        <cdr:cNvPr id="4" name="TextBox 3"/>
        <cdr:cNvSpPr txBox="1"/>
      </cdr:nvSpPr>
      <cdr:spPr bwMode="auto">
        <a:xfrm xmlns:a="http://schemas.openxmlformats.org/drawingml/2006/main">
          <a:off x="3267134" y="2431881"/>
          <a:ext cx="778401" cy="74007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r>
            <a:rPr lang="en-US" sz="1400" b="0" i="0" dirty="0" smtClean="0">
              <a:solidFill>
                <a:schemeClr val="tx2"/>
              </a:solidFill>
              <a:latin typeface="Arial" panose="020B0604020202020204" pitchFamily="34" charset="0"/>
              <a:ea typeface="Times New Roman" charset="0"/>
              <a:cs typeface="Arial" panose="020B0604020202020204" pitchFamily="34" charset="0"/>
            </a:rPr>
            <a:t>2017</a:t>
          </a:r>
        </a:p>
        <a:p xmlns:a="http://schemas.openxmlformats.org/drawingml/2006/main">
          <a:pPr eaLnBrk="0" hangingPunct="0"/>
          <a:r>
            <a:rPr lang="en-US" sz="1400" b="0" i="0" dirty="0" smtClean="0">
              <a:solidFill>
                <a:schemeClr val="accent1"/>
              </a:solidFill>
              <a:latin typeface="Arial" panose="020B0604020202020204" pitchFamily="34" charset="0"/>
              <a:ea typeface="Times New Roman" charset="0"/>
              <a:cs typeface="Arial" panose="020B0604020202020204" pitchFamily="34" charset="0"/>
            </a:rPr>
            <a:t>2050</a:t>
          </a:r>
        </a:p>
        <a:p xmlns:a="http://schemas.openxmlformats.org/drawingml/2006/main">
          <a:pPr eaLnBrk="0" hangingPunct="0"/>
          <a:endParaRPr lang="en-US" sz="1400" b="0" i="0" dirty="0" smtClean="0">
            <a:solidFill>
              <a:schemeClr val="accent1"/>
            </a:solidFill>
            <a:latin typeface="Arial" panose="020B0604020202020204" pitchFamily="34" charset="0"/>
            <a:ea typeface="Times New Roman" charset="0"/>
            <a:cs typeface="Arial" panose="020B0604020202020204" pitchFamily="34" charset="0"/>
          </a:endParaRPr>
        </a:p>
      </cdr:txBody>
    </cdr:sp>
  </cdr:relSizeAnchor>
</c:userShapes>
</file>

<file path=ppt/drawings/drawing93.xml><?xml version="1.0" encoding="utf-8"?>
<c:userShapes xmlns:c="http://schemas.openxmlformats.org/drawingml/2006/chart">
  <cdr:relSizeAnchor xmlns:cdr="http://schemas.openxmlformats.org/drawingml/2006/chartDrawing">
    <cdr:from>
      <cdr:x>0.76521</cdr:x>
      <cdr:y>0.55138</cdr:y>
    </cdr:from>
    <cdr:to>
      <cdr:x>0.95606</cdr:x>
      <cdr:y>0.72542</cdr:y>
    </cdr:to>
    <cdr:sp macro="" textlink="">
      <cdr:nvSpPr>
        <cdr:cNvPr id="4" name="TextBox 3"/>
        <cdr:cNvSpPr txBox="1"/>
      </cdr:nvSpPr>
      <cdr:spPr bwMode="auto">
        <a:xfrm xmlns:a="http://schemas.openxmlformats.org/drawingml/2006/main">
          <a:off x="3141386" y="2476258"/>
          <a:ext cx="783492" cy="78162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r>
            <a:rPr lang="en-US" sz="1400" b="0" i="0" dirty="0" smtClean="0">
              <a:solidFill>
                <a:schemeClr val="accent4">
                  <a:lumMod val="50000"/>
                </a:schemeClr>
              </a:solidFill>
              <a:latin typeface="Arial" panose="020B0604020202020204" pitchFamily="34" charset="0"/>
              <a:ea typeface="Times New Roman" charset="0"/>
              <a:cs typeface="Arial" panose="020B0604020202020204" pitchFamily="34" charset="0"/>
            </a:rPr>
            <a:t>2017</a:t>
          </a:r>
        </a:p>
        <a:p xmlns:a="http://schemas.openxmlformats.org/drawingml/2006/main">
          <a:pPr eaLnBrk="0" hangingPunct="0"/>
          <a:r>
            <a:rPr lang="en-US" sz="1400" b="0" i="0" dirty="0" smtClean="0">
              <a:solidFill>
                <a:schemeClr val="accent4"/>
              </a:solidFill>
              <a:latin typeface="Arial" panose="020B0604020202020204" pitchFamily="34" charset="0"/>
              <a:ea typeface="Times New Roman" charset="0"/>
              <a:cs typeface="Arial" panose="020B0604020202020204" pitchFamily="34" charset="0"/>
            </a:rPr>
            <a:t>2050</a:t>
          </a:r>
        </a:p>
        <a:p xmlns:a="http://schemas.openxmlformats.org/drawingml/2006/main">
          <a:pPr eaLnBrk="0" hangingPunct="0"/>
          <a:endParaRPr lang="en-US" sz="1400" b="0" i="0" dirty="0" smtClean="0">
            <a:solidFill>
              <a:schemeClr val="accent1"/>
            </a:solidFill>
            <a:latin typeface="Arial" panose="020B0604020202020204" pitchFamily="34" charset="0"/>
            <a:ea typeface="Times New Roman" charset="0"/>
            <a:cs typeface="Arial" panose="020B0604020202020204" pitchFamily="34" charset="0"/>
          </a:endParaRPr>
        </a:p>
      </cdr:txBody>
    </cdr:sp>
  </cdr:relSizeAnchor>
</c:userShapes>
</file>

<file path=ppt/drawings/drawing94.xml><?xml version="1.0" encoding="utf-8"?>
<c:userShapes xmlns:c="http://schemas.openxmlformats.org/drawingml/2006/chart">
  <cdr:relSizeAnchor xmlns:cdr="http://schemas.openxmlformats.org/drawingml/2006/chartDrawing">
    <cdr:from>
      <cdr:x>0.01851</cdr:x>
      <cdr:y>0.11227</cdr:y>
    </cdr:from>
    <cdr:to>
      <cdr:x>0.01851</cdr:x>
      <cdr:y>0.11227</cdr:y>
    </cdr:to>
    <cdr:grpSp>
      <cdr:nvGrpSpPr>
        <cdr:cNvPr id="2" name="Group 1"/>
        <cdr:cNvGrpSpPr/>
      </cdr:nvGrpSpPr>
      <cdr:grpSpPr>
        <a:xfrm xmlns:a="http://schemas.openxmlformats.org/drawingml/2006/main">
          <a:off x="75989" y="504209"/>
          <a:ext cx="0" cy="0"/>
          <a:chOff x="75989" y="504209"/>
          <a:chExt cx="0" cy="0"/>
        </a:xfrm>
      </cdr:grpSpPr>
    </cdr:grpSp>
  </cdr:relSizeAnchor>
  <cdr:relSizeAnchor xmlns:cdr="http://schemas.openxmlformats.org/drawingml/2006/chartDrawing">
    <cdr:from>
      <cdr:x>0.84193</cdr:x>
      <cdr:y>0.41431</cdr:y>
    </cdr:from>
    <cdr:to>
      <cdr:x>1</cdr:x>
      <cdr:y>0.94709</cdr:y>
    </cdr:to>
    <cdr:sp macro="" textlink="">
      <cdr:nvSpPr>
        <cdr:cNvPr id="7" name="TextBox 6"/>
        <cdr:cNvSpPr txBox="1"/>
      </cdr:nvSpPr>
      <cdr:spPr bwMode="auto">
        <a:xfrm xmlns:a="http://schemas.openxmlformats.org/drawingml/2006/main">
          <a:off x="3456354" y="1860664"/>
          <a:ext cx="648921" cy="239273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algn="l" eaLnBrk="0" hangingPunct="0"/>
          <a:r>
            <a:rPr lang="en-US" sz="1400" b="0" i="0" dirty="0" smtClean="0">
              <a:solidFill>
                <a:schemeClr val="accent1"/>
              </a:solidFill>
              <a:latin typeface="Arial" panose="020B0604020202020204" pitchFamily="34" charset="0"/>
              <a:ea typeface="Times New Roman" charset="0"/>
              <a:cs typeface="Arial" panose="020B0604020202020204" pitchFamily="34" charset="0"/>
            </a:rPr>
            <a:t>natural</a:t>
          </a:r>
          <a:r>
            <a:rPr lang="en-US" sz="1400" b="0" i="0" baseline="0" dirty="0" smtClean="0">
              <a:solidFill>
                <a:schemeClr val="accent1"/>
              </a:solidFill>
              <a:latin typeface="Arial" panose="020B0604020202020204" pitchFamily="34" charset="0"/>
              <a:ea typeface="Times New Roman" charset="0"/>
              <a:cs typeface="Arial" panose="020B0604020202020204" pitchFamily="34" charset="0"/>
            </a:rPr>
            <a:t> </a:t>
          </a:r>
        </a:p>
        <a:p xmlns:a="http://schemas.openxmlformats.org/drawingml/2006/main">
          <a:pPr algn="l" eaLnBrk="0" hangingPunct="0"/>
          <a:r>
            <a:rPr lang="en-US" sz="1400" b="0" i="0" baseline="0" dirty="0" smtClean="0">
              <a:solidFill>
                <a:schemeClr val="accent1"/>
              </a:solidFill>
              <a:latin typeface="Arial" panose="020B0604020202020204" pitchFamily="34" charset="0"/>
              <a:ea typeface="Times New Roman" charset="0"/>
              <a:cs typeface="Arial" panose="020B0604020202020204" pitchFamily="34" charset="0"/>
            </a:rPr>
            <a:t>gas</a:t>
          </a:r>
          <a:endParaRPr lang="en-US" sz="1400" b="0" i="0" baseline="0" dirty="0" smtClean="0">
            <a:solidFill>
              <a:schemeClr val="bg2">
                <a:lumMod val="60000"/>
                <a:lumOff val="40000"/>
              </a:schemeClr>
            </a:solidFill>
            <a:latin typeface="Arial" panose="020B0604020202020204" pitchFamily="34" charset="0"/>
            <a:ea typeface="Times New Roman" charset="0"/>
            <a:cs typeface="Arial" panose="020B0604020202020204" pitchFamily="34" charset="0"/>
          </a:endParaRPr>
        </a:p>
        <a:p xmlns:a="http://schemas.openxmlformats.org/drawingml/2006/main">
          <a:pPr algn="l" eaLnBrk="0" hangingPunct="0"/>
          <a:endParaRPr lang="en-US" sz="1400" b="0" i="0" baseline="0" dirty="0" smtClean="0">
            <a:solidFill>
              <a:schemeClr val="bg2">
                <a:lumMod val="60000"/>
                <a:lumOff val="40000"/>
              </a:schemeClr>
            </a:solidFill>
            <a:latin typeface="Arial" panose="020B0604020202020204" pitchFamily="34" charset="0"/>
            <a:ea typeface="Times New Roman" charset="0"/>
            <a:cs typeface="Arial" panose="020B0604020202020204" pitchFamily="34" charset="0"/>
          </a:endParaRPr>
        </a:p>
        <a:p xmlns:a="http://schemas.openxmlformats.org/drawingml/2006/main">
          <a:pPr algn="l" eaLnBrk="0" hangingPunct="0"/>
          <a:endParaRPr lang="en-US" sz="1400" b="0" dirty="0">
            <a:solidFill>
              <a:schemeClr val="bg2">
                <a:lumMod val="60000"/>
                <a:lumOff val="40000"/>
              </a:schemeClr>
            </a:solidFill>
            <a:latin typeface="Arial" panose="020B0604020202020204" pitchFamily="34" charset="0"/>
            <a:ea typeface="Times New Roman" charset="0"/>
            <a:cs typeface="Arial" panose="020B0604020202020204" pitchFamily="34" charset="0"/>
          </a:endParaRPr>
        </a:p>
        <a:p xmlns:a="http://schemas.openxmlformats.org/drawingml/2006/main">
          <a:pPr algn="l" eaLnBrk="0" hangingPunct="0"/>
          <a:endParaRPr lang="en-US" sz="1400" b="0" i="0" baseline="0" dirty="0" smtClean="0">
            <a:solidFill>
              <a:schemeClr val="bg2">
                <a:lumMod val="60000"/>
                <a:lumOff val="40000"/>
              </a:schemeClr>
            </a:solidFill>
            <a:latin typeface="Arial" panose="020B0604020202020204" pitchFamily="34" charset="0"/>
            <a:ea typeface="Times New Roman" charset="0"/>
            <a:cs typeface="Arial" panose="020B0604020202020204" pitchFamily="34" charset="0"/>
          </a:endParaRPr>
        </a:p>
        <a:p xmlns:a="http://schemas.openxmlformats.org/drawingml/2006/main">
          <a:pPr algn="l" eaLnBrk="0" hangingPunct="0"/>
          <a:endParaRPr lang="en-US" sz="1400" b="0" i="0" baseline="0" dirty="0" smtClean="0">
            <a:solidFill>
              <a:schemeClr val="bg2">
                <a:lumMod val="60000"/>
                <a:lumOff val="40000"/>
              </a:schemeClr>
            </a:solidFill>
            <a:latin typeface="Arial" panose="020B0604020202020204" pitchFamily="34" charset="0"/>
            <a:ea typeface="Times New Roman" charset="0"/>
            <a:cs typeface="Arial" panose="020B0604020202020204" pitchFamily="34" charset="0"/>
          </a:endParaRPr>
        </a:p>
        <a:p xmlns:a="http://schemas.openxmlformats.org/drawingml/2006/main">
          <a:pPr algn="l" eaLnBrk="0" hangingPunct="0"/>
          <a:r>
            <a:rPr lang="en-US" sz="1400" b="0" i="0" baseline="0" dirty="0" smtClean="0">
              <a:solidFill>
                <a:schemeClr val="bg2">
                  <a:lumMod val="60000"/>
                  <a:lumOff val="40000"/>
                </a:schemeClr>
              </a:solidFill>
              <a:latin typeface="Arial" panose="020B0604020202020204" pitchFamily="34" charset="0"/>
              <a:ea typeface="Times New Roman" charset="0"/>
              <a:cs typeface="Arial" panose="020B0604020202020204" pitchFamily="34" charset="0"/>
            </a:rPr>
            <a:t>other</a:t>
          </a:r>
        </a:p>
        <a:p xmlns:a="http://schemas.openxmlformats.org/drawingml/2006/main">
          <a:pPr algn="l" eaLnBrk="0" hangingPunct="0"/>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coal</a:t>
          </a:r>
        </a:p>
        <a:p xmlns:a="http://schemas.openxmlformats.org/drawingml/2006/main">
          <a:pPr algn="l" eaLnBrk="0" hangingPunct="0"/>
          <a:r>
            <a:rPr lang="en-US" sz="1400" b="0" i="0" baseline="0" dirty="0" smtClean="0">
              <a:solidFill>
                <a:schemeClr val="accent3"/>
              </a:solidFill>
              <a:latin typeface="Arial" panose="020B0604020202020204" pitchFamily="34" charset="0"/>
              <a:ea typeface="Times New Roman" charset="0"/>
              <a:cs typeface="Arial" panose="020B0604020202020204" pitchFamily="34" charset="0"/>
            </a:rPr>
            <a:t>renew-</a:t>
          </a:r>
        </a:p>
        <a:p xmlns:a="http://schemas.openxmlformats.org/drawingml/2006/main">
          <a:pPr algn="l" eaLnBrk="0" hangingPunct="0"/>
          <a:r>
            <a:rPr lang="en-US" sz="1400" b="0" i="0" baseline="0" dirty="0" smtClean="0">
              <a:solidFill>
                <a:schemeClr val="accent3"/>
              </a:solidFill>
              <a:latin typeface="Arial" panose="020B0604020202020204" pitchFamily="34" charset="0"/>
              <a:ea typeface="Times New Roman" charset="0"/>
              <a:cs typeface="Arial" panose="020B0604020202020204" pitchFamily="34" charset="0"/>
            </a:rPr>
            <a:t>ables</a:t>
          </a:r>
          <a:endParaRPr lang="en-US" sz="1400" b="0" i="0" dirty="0" smtClean="0">
            <a:solidFill>
              <a:schemeClr val="accent3"/>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0.10879</cdr:x>
      <cdr:y>0.15994</cdr:y>
    </cdr:from>
    <cdr:to>
      <cdr:x>0.40637</cdr:x>
      <cdr:y>0.31283</cdr:y>
    </cdr:to>
    <cdr:sp macro="" textlink="">
      <cdr:nvSpPr>
        <cdr:cNvPr id="10" name="TextBox 1"/>
        <cdr:cNvSpPr txBox="1"/>
      </cdr:nvSpPr>
      <cdr:spPr bwMode="auto">
        <a:xfrm xmlns:a="http://schemas.openxmlformats.org/drawingml/2006/main">
          <a:off x="446621" y="718285"/>
          <a:ext cx="1221648" cy="68663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0.08021</cdr:x>
      <cdr:y>0.05013</cdr:y>
    </cdr:from>
    <cdr:to>
      <cdr:x>0.30294</cdr:x>
      <cdr:y>0.25374</cdr:y>
    </cdr:to>
    <cdr:sp macro="" textlink="">
      <cdr:nvSpPr>
        <cdr:cNvPr id="3" name="TextBox 2"/>
        <cdr:cNvSpPr txBox="1"/>
      </cdr:nvSpPr>
      <cdr:spPr>
        <a:xfrm xmlns:a="http://schemas.openxmlformats.org/drawingml/2006/main">
          <a:off x="329271" y="22515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drawings/drawing95.xml><?xml version="1.0" encoding="utf-8"?>
<c:userShapes xmlns:c="http://schemas.openxmlformats.org/drawingml/2006/chart">
  <cdr:relSizeAnchor xmlns:cdr="http://schemas.openxmlformats.org/drawingml/2006/chartDrawing">
    <cdr:from>
      <cdr:x>0</cdr:x>
      <cdr:y>0</cdr:y>
    </cdr:from>
    <cdr:to>
      <cdr:x>0.46354</cdr:x>
      <cdr:y>0.23264</cdr:y>
    </cdr:to>
    <cdr:sp macro="" textlink="">
      <cdr:nvSpPr>
        <cdr:cNvPr id="2" name="TextBox 1"/>
        <cdr:cNvSpPr txBox="1"/>
      </cdr:nvSpPr>
      <cdr:spPr bwMode="auto">
        <a:xfrm xmlns:a="http://schemas.openxmlformats.org/drawingml/2006/main">
          <a:off x="0" y="0"/>
          <a:ext cx="1271583" cy="638178"/>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27432" tIns="27432" rIns="27432" bIns="27432" rtlCol="0">
          <a:prstTxWarp prst="textNoShape">
            <a:avLst/>
          </a:prstTxWarp>
        </a:bodyPr>
        <a:lstStyle xmlns:a="http://schemas.openxmlformats.org/drawingml/2006/main"/>
        <a:p xmlns:a="http://schemas.openxmlformats.org/drawingml/2006/main">
          <a:pPr eaLnBrk="0" hangingPunct="0"/>
          <a:r>
            <a:rPr lang="en-US" sz="1400" b="1" i="0" baseline="0" dirty="0" smtClean="0">
              <a:solidFill>
                <a:sysClr val="windowText" lastClr="000000"/>
              </a:solidFill>
              <a:latin typeface="Arial" panose="020B0604020202020204" pitchFamily="34" charset="0"/>
              <a:ea typeface="Times New Roman" charset="0"/>
              <a:cs typeface="Arial" panose="020B0604020202020204" pitchFamily="34" charset="0"/>
            </a:rPr>
            <a:t>Combined heat and</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 power </a:t>
          </a:r>
          <a:r>
            <a:rPr lang="en-US" sz="1400" b="1" i="0" baseline="0" dirty="0" smtClean="0">
              <a:solidFill>
                <a:sysClr val="windowText" lastClr="000000"/>
              </a:solidFill>
              <a:latin typeface="Arial" panose="020B0604020202020204" pitchFamily="34" charset="0"/>
              <a:ea typeface="Times New Roman" charset="0"/>
              <a:cs typeface="Arial" panose="020B0604020202020204" pitchFamily="34" charset="0"/>
            </a:rPr>
            <a:t>generation by industry</a:t>
          </a:r>
        </a:p>
        <a:p xmlns:a="http://schemas.openxmlformats.org/drawingml/2006/main">
          <a:pPr eaLnBrk="0" hangingPunct="0"/>
          <a:r>
            <a:rPr lang="en-US" sz="1400" i="0" baseline="0" dirty="0" smtClean="0">
              <a:solidFill>
                <a:sysClr val="windowText" lastClr="000000"/>
              </a:solidFill>
              <a:latin typeface="Arial" panose="020B0604020202020204" pitchFamily="34" charset="0"/>
              <a:ea typeface="Times New Roman" charset="0"/>
              <a:cs typeface="Arial" panose="020B0604020202020204" pitchFamily="34" charset="0"/>
            </a:rPr>
            <a:t>billion kilowatthours</a:t>
          </a:r>
          <a:endParaRPr lang="en-US" sz="140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0.10556</cdr:x>
      <cdr:y>0.14049</cdr:y>
    </cdr:from>
    <cdr:to>
      <cdr:x>0.40363</cdr:x>
      <cdr:y>0.29337</cdr:y>
    </cdr:to>
    <cdr:sp macro="" textlink="">
      <cdr:nvSpPr>
        <cdr:cNvPr id="6" name="TextBox 1"/>
        <cdr:cNvSpPr txBox="1"/>
      </cdr:nvSpPr>
      <cdr:spPr bwMode="auto">
        <a:xfrm xmlns:a="http://schemas.openxmlformats.org/drawingml/2006/main">
          <a:off x="450964" y="630927"/>
          <a:ext cx="1273389" cy="68659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0" tIns="0" rIns="0" rtlCol="0">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0" hangingPunct="0">
            <a:spcAft>
              <a:spcPts val="300"/>
            </a:spcAft>
          </a:pPr>
          <a:r>
            <a:rPr lang="en-US" sz="1400" b="0" i="0" dirty="0" smtClean="0">
              <a:solidFill>
                <a:sysClr val="windowText" lastClr="000000"/>
              </a:solidFill>
              <a:latin typeface="Arial" panose="020B0604020202020204" pitchFamily="34" charset="0"/>
              <a:ea typeface="Times New Roman" charset="0"/>
              <a:cs typeface="Arial" panose="020B0604020202020204" pitchFamily="34" charset="0"/>
            </a:rPr>
            <a:t> </a:t>
          </a:r>
          <a:r>
            <a:rPr lang="en-US" sz="1400" b="1" i="0" dirty="0" smtClean="0">
              <a:solidFill>
                <a:sysClr val="windowText" lastClr="000000"/>
              </a:solidFill>
              <a:latin typeface="Arial" panose="020B0604020202020204" pitchFamily="34" charset="0"/>
              <a:ea typeface="Times New Roman" charset="0"/>
              <a:cs typeface="Arial" panose="020B0604020202020204" pitchFamily="34" charset="0"/>
            </a:rPr>
            <a:t>2017</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b="0" i="0" baseline="0" dirty="0" smtClean="0">
              <a:solidFill>
                <a:sysClr val="windowText" lastClr="000000"/>
              </a:solidFill>
              <a:latin typeface="Arial" panose="020B0604020202020204" pitchFamily="34" charset="0"/>
              <a:ea typeface="Times New Roman" charset="0"/>
              <a:cs typeface="Arial" panose="020B0604020202020204" pitchFamily="34" charset="0"/>
            </a:rPr>
            <a:t>       projections</a:t>
          </a:r>
          <a:endParaRPr lang="en-US" sz="1400" b="0" i="0" dirty="0" smtClean="0">
            <a:solidFill>
              <a:sysClr val="windowText" lastClr="000000"/>
            </a:solidFill>
            <a:latin typeface="Arial" panose="020B0604020202020204" pitchFamily="34" charset="0"/>
            <a:ea typeface="Times New Roman" charset="0"/>
            <a:cs typeface="Arial" panose="020B0604020202020204" pitchFamily="34" charset="0"/>
          </a:endParaRPr>
        </a:p>
      </cdr:txBody>
    </cdr:sp>
  </cdr:relSizeAnchor>
  <cdr:relSizeAnchor xmlns:cdr="http://schemas.openxmlformats.org/drawingml/2006/chartDrawing">
    <cdr:from>
      <cdr:x>0.66667</cdr:x>
      <cdr:y>0.39583</cdr:y>
    </cdr:from>
    <cdr:to>
      <cdr:x>1</cdr:x>
      <cdr:y>0.72917</cdr:y>
    </cdr:to>
    <cdr:sp macro="" textlink="">
      <cdr:nvSpPr>
        <cdr:cNvPr id="8" name="TextBox 7"/>
        <cdr:cNvSpPr txBox="1"/>
      </cdr:nvSpPr>
      <cdr:spPr bwMode="auto">
        <a:xfrm xmlns:a="http://schemas.openxmlformats.org/drawingml/2006/main">
          <a:off x="2181225" y="1085850"/>
          <a:ext cx="914400" cy="9144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endParaRPr lang="en-US" sz="1600" i="1" dirty="0" smtClean="0">
            <a:solidFill>
              <a:srgbClr val="333333"/>
            </a:solidFill>
            <a:latin typeface="Times New Roman" charset="0"/>
            <a:ea typeface="Times New Roman" charset="0"/>
            <a:cs typeface="Times New Roman" charset="0"/>
          </a:endParaRPr>
        </a:p>
      </cdr:txBody>
    </cdr:sp>
  </cdr:relSizeAnchor>
  <cdr:relSizeAnchor xmlns:cdr="http://schemas.openxmlformats.org/drawingml/2006/chartDrawing">
    <cdr:from>
      <cdr:x>0.66667</cdr:x>
      <cdr:y>0.40625</cdr:y>
    </cdr:from>
    <cdr:to>
      <cdr:x>1</cdr:x>
      <cdr:y>0.73958</cdr:y>
    </cdr:to>
    <cdr:sp macro="" textlink="">
      <cdr:nvSpPr>
        <cdr:cNvPr id="9" name="TextBox 8"/>
        <cdr:cNvSpPr txBox="1"/>
      </cdr:nvSpPr>
      <cdr:spPr bwMode="auto">
        <a:xfrm xmlns:a="http://schemas.openxmlformats.org/drawingml/2006/main">
          <a:off x="2219325" y="1114425"/>
          <a:ext cx="914400" cy="91440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endParaRPr lang="en-US" sz="1600" i="1" dirty="0" smtClean="0">
            <a:solidFill>
              <a:srgbClr val="333333"/>
            </a:solidFill>
            <a:latin typeface="Times New Roman" charset="0"/>
            <a:ea typeface="Times New Roman" charset="0"/>
            <a:cs typeface="Times New Roman" charset="0"/>
          </a:endParaRPr>
        </a:p>
      </cdr:txBody>
    </cdr:sp>
  </cdr:relSizeAnchor>
  <cdr:relSizeAnchor xmlns:cdr="http://schemas.openxmlformats.org/drawingml/2006/chartDrawing">
    <cdr:from>
      <cdr:x>0.79112</cdr:x>
      <cdr:y>0.28077</cdr:y>
    </cdr:from>
    <cdr:to>
      <cdr:x>0.99521</cdr:x>
      <cdr:y>0.9648</cdr:y>
    </cdr:to>
    <cdr:sp macro="" textlink="">
      <cdr:nvSpPr>
        <cdr:cNvPr id="10" name="TextBox 9"/>
        <cdr:cNvSpPr txBox="1"/>
      </cdr:nvSpPr>
      <cdr:spPr bwMode="auto">
        <a:xfrm xmlns:a="http://schemas.openxmlformats.org/drawingml/2006/main">
          <a:off x="3247756" y="1260931"/>
          <a:ext cx="837868" cy="307200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none" lIns="0" tIns="0" rIns="0" rtlCol="0">
          <a:prstTxWarp prst="textNoShape">
            <a:avLst/>
          </a:prstTxWarp>
        </a:bodyPr>
        <a:lstStyle xmlns:a="http://schemas.openxmlformats.org/drawingml/2006/main"/>
        <a:p xmlns:a="http://schemas.openxmlformats.org/drawingml/2006/main">
          <a:pPr eaLnBrk="0" hangingPunct="0"/>
          <a:endParaRPr lang="en-US" sz="1400" i="0" dirty="0" smtClean="0">
            <a:solidFill>
              <a:schemeClr val="accent4"/>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i="0" dirty="0" smtClean="0">
            <a:solidFill>
              <a:schemeClr val="accent1">
                <a:lumMod val="50000"/>
              </a:schemeClr>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i="0" dirty="0" smtClean="0">
            <a:solidFill>
              <a:schemeClr val="accent1">
                <a:lumMod val="50000"/>
              </a:schemeClr>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i="0" dirty="0" smtClean="0">
              <a:solidFill>
                <a:schemeClr val="accent2">
                  <a:lumMod val="75000"/>
                </a:schemeClr>
              </a:solidFill>
              <a:latin typeface="Arial" panose="020B0604020202020204" pitchFamily="34" charset="0"/>
              <a:ea typeface="Times New Roman" charset="0"/>
              <a:cs typeface="Arial" panose="020B0604020202020204" pitchFamily="34" charset="0"/>
            </a:rPr>
            <a:t>bulk </a:t>
          </a:r>
        </a:p>
        <a:p xmlns:a="http://schemas.openxmlformats.org/drawingml/2006/main">
          <a:pPr eaLnBrk="0" hangingPunct="0"/>
          <a:r>
            <a:rPr lang="en-US" sz="1400" i="0" dirty="0" smtClean="0">
              <a:solidFill>
                <a:schemeClr val="accent2">
                  <a:lumMod val="75000"/>
                </a:schemeClr>
              </a:solidFill>
              <a:latin typeface="Arial" panose="020B0604020202020204" pitchFamily="34" charset="0"/>
              <a:ea typeface="Times New Roman" charset="0"/>
              <a:cs typeface="Arial" panose="020B0604020202020204" pitchFamily="34" charset="0"/>
            </a:rPr>
            <a:t>chemicals</a:t>
          </a:r>
        </a:p>
        <a:p xmlns:a="http://schemas.openxmlformats.org/drawingml/2006/main">
          <a:pPr eaLnBrk="0" hangingPunct="0"/>
          <a:endParaRPr lang="en-US" sz="1400" dirty="0" smtClean="0">
            <a:solidFill>
              <a:schemeClr val="accent3">
                <a:lumMod val="75000"/>
              </a:schemeClr>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dirty="0" smtClean="0">
              <a:solidFill>
                <a:schemeClr val="bg1">
                  <a:lumMod val="50000"/>
                </a:schemeClr>
              </a:solidFill>
              <a:latin typeface="Arial" panose="020B0604020202020204" pitchFamily="34" charset="0"/>
              <a:ea typeface="Times New Roman" charset="0"/>
              <a:cs typeface="Arial" panose="020B0604020202020204" pitchFamily="34" charset="0"/>
            </a:rPr>
            <a:t>other</a:t>
          </a:r>
        </a:p>
        <a:p xmlns:a="http://schemas.openxmlformats.org/drawingml/2006/main">
          <a:pPr eaLnBrk="0" hangingPunct="0"/>
          <a:endParaRPr lang="en-US" sz="1400" dirty="0" smtClean="0">
            <a:solidFill>
              <a:schemeClr val="bg1">
                <a:lumMod val="65000"/>
              </a:schemeClr>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dirty="0" smtClean="0">
              <a:solidFill>
                <a:schemeClr val="accent1">
                  <a:lumMod val="50000"/>
                </a:schemeClr>
              </a:solidFill>
              <a:latin typeface="Arial" panose="020B0604020202020204" pitchFamily="34" charset="0"/>
              <a:ea typeface="Times New Roman" charset="0"/>
              <a:cs typeface="Arial" panose="020B0604020202020204" pitchFamily="34" charset="0"/>
            </a:rPr>
            <a:t>refining</a:t>
          </a:r>
          <a:endParaRPr lang="en-US" sz="1400" i="0" dirty="0" smtClean="0">
            <a:solidFill>
              <a:schemeClr val="accent1">
                <a:lumMod val="50000"/>
              </a:schemeClr>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i="0" dirty="0" smtClean="0">
            <a:solidFill>
              <a:schemeClr val="accent3">
                <a:lumMod val="60000"/>
                <a:lumOff val="40000"/>
              </a:schemeClr>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endParaRPr lang="en-US" sz="1400" i="0" dirty="0" smtClean="0">
            <a:solidFill>
              <a:schemeClr val="accent2"/>
            </a:solidFill>
            <a:latin typeface="Arial" panose="020B0604020202020204" pitchFamily="34" charset="0"/>
            <a:ea typeface="Times New Roman" charset="0"/>
            <a:cs typeface="Arial" panose="020B0604020202020204" pitchFamily="34" charset="0"/>
          </a:endParaRPr>
        </a:p>
        <a:p xmlns:a="http://schemas.openxmlformats.org/drawingml/2006/main">
          <a:pPr eaLnBrk="0" hangingPunct="0"/>
          <a:r>
            <a:rPr lang="en-US" sz="1400" i="0" dirty="0" smtClean="0">
              <a:solidFill>
                <a:schemeClr val="accent5"/>
              </a:solidFill>
              <a:latin typeface="Arial" panose="020B0604020202020204" pitchFamily="34" charset="0"/>
              <a:ea typeface="Times New Roman" charset="0"/>
              <a:cs typeface="Arial" panose="020B0604020202020204" pitchFamily="34" charset="0"/>
            </a:rPr>
            <a:t>paper</a:t>
          </a:r>
        </a:p>
        <a:p xmlns:a="http://schemas.openxmlformats.org/drawingml/2006/main">
          <a:pPr eaLnBrk="0" hangingPunct="0"/>
          <a:r>
            <a:rPr lang="en-US" sz="1400" i="0" dirty="0" smtClean="0">
              <a:solidFill>
                <a:schemeClr val="accent4"/>
              </a:solidFill>
              <a:latin typeface="Arial" panose="020B0604020202020204" pitchFamily="34" charset="0"/>
              <a:ea typeface="Times New Roman" charset="0"/>
              <a:cs typeface="Arial" panose="020B0604020202020204" pitchFamily="34" charset="0"/>
            </a:rPr>
            <a:t>food</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170583" cy="480388"/>
          </a:xfrm>
          <a:prstGeom prst="rect">
            <a:avLst/>
          </a:prstGeom>
        </p:spPr>
        <p:txBody>
          <a:bodyPr vert="horz" lIns="94838" tIns="47419" rIns="94838" bIns="47419" rtlCol="0"/>
          <a:lstStyle>
            <a:lvl1pPr algn="l">
              <a:defRPr sz="1200"/>
            </a:lvl1pPr>
          </a:lstStyle>
          <a:p>
            <a:endParaRPr lang="en-US" dirty="0"/>
          </a:p>
        </p:txBody>
      </p:sp>
      <p:sp>
        <p:nvSpPr>
          <p:cNvPr id="3" name="Date Placeholder 2"/>
          <p:cNvSpPr>
            <a:spLocks noGrp="1"/>
          </p:cNvSpPr>
          <p:nvPr>
            <p:ph type="dt" sz="quarter" idx="1"/>
          </p:nvPr>
        </p:nvSpPr>
        <p:spPr>
          <a:xfrm>
            <a:off x="4142962" y="0"/>
            <a:ext cx="3170583" cy="480388"/>
          </a:xfrm>
          <a:prstGeom prst="rect">
            <a:avLst/>
          </a:prstGeom>
        </p:spPr>
        <p:txBody>
          <a:bodyPr vert="horz" lIns="94838" tIns="47419" rIns="94838" bIns="47419" rtlCol="0"/>
          <a:lstStyle>
            <a:lvl1pPr algn="r">
              <a:defRPr sz="1200"/>
            </a:lvl1pPr>
          </a:lstStyle>
          <a:p>
            <a:fld id="{7DE4794C-F5EF-4B2D-93D1-44697B2BA528}" type="datetimeFigureOut">
              <a:rPr lang="en-US" smtClean="0"/>
              <a:pPr/>
              <a:t>2/21/2018</a:t>
            </a:fld>
            <a:endParaRPr lang="en-US" dirty="0"/>
          </a:p>
        </p:txBody>
      </p:sp>
      <p:sp>
        <p:nvSpPr>
          <p:cNvPr id="4" name="Footer Placeholder 3"/>
          <p:cNvSpPr>
            <a:spLocks noGrp="1"/>
          </p:cNvSpPr>
          <p:nvPr>
            <p:ph type="ftr" sz="quarter" idx="2"/>
          </p:nvPr>
        </p:nvSpPr>
        <p:spPr>
          <a:xfrm>
            <a:off x="1" y="9119173"/>
            <a:ext cx="3170583" cy="480388"/>
          </a:xfrm>
          <a:prstGeom prst="rect">
            <a:avLst/>
          </a:prstGeom>
        </p:spPr>
        <p:txBody>
          <a:bodyPr vert="horz" lIns="94838" tIns="47419" rIns="94838" bIns="47419"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2962" y="9119173"/>
            <a:ext cx="3170583" cy="480388"/>
          </a:xfrm>
          <a:prstGeom prst="rect">
            <a:avLst/>
          </a:prstGeom>
        </p:spPr>
        <p:txBody>
          <a:bodyPr vert="horz" lIns="94838" tIns="47419" rIns="94838" bIns="47419" rtlCol="0" anchor="b"/>
          <a:lstStyle>
            <a:lvl1pPr algn="r">
              <a:defRPr sz="1200"/>
            </a:lvl1pPr>
          </a:lstStyle>
          <a:p>
            <a:fld id="{E45553FA-E54B-48B3-908E-BDE094C1A45E}" type="slidenum">
              <a:rPr lang="en-US" smtClean="0"/>
              <a:pPr/>
              <a:t>‹#›</a:t>
            </a:fld>
            <a:endParaRPr lang="en-US" dirty="0"/>
          </a:p>
        </p:txBody>
      </p:sp>
    </p:spTree>
    <p:extLst>
      <p:ext uri="{BB962C8B-B14F-4D97-AF65-F5344CB8AC3E}">
        <p14:creationId xmlns:p14="http://schemas.microsoft.com/office/powerpoint/2010/main" val="11766895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69920" cy="480060"/>
          </a:xfrm>
          <a:prstGeom prst="rect">
            <a:avLst/>
          </a:prstGeom>
        </p:spPr>
        <p:txBody>
          <a:bodyPr vert="horz" lIns="96635" tIns="48318" rIns="96635" bIns="48318" rtlCol="0"/>
          <a:lstStyle>
            <a:lvl1pPr algn="l">
              <a:defRPr sz="1200"/>
            </a:lvl1pPr>
          </a:lstStyle>
          <a:p>
            <a:endParaRPr lang="en-US" dirty="0"/>
          </a:p>
        </p:txBody>
      </p:sp>
      <p:sp>
        <p:nvSpPr>
          <p:cNvPr id="3" name="Date Placeholder 2"/>
          <p:cNvSpPr>
            <a:spLocks noGrp="1"/>
          </p:cNvSpPr>
          <p:nvPr>
            <p:ph type="dt" idx="1"/>
          </p:nvPr>
        </p:nvSpPr>
        <p:spPr>
          <a:xfrm>
            <a:off x="4143587" y="1"/>
            <a:ext cx="3169920" cy="480060"/>
          </a:xfrm>
          <a:prstGeom prst="rect">
            <a:avLst/>
          </a:prstGeom>
        </p:spPr>
        <p:txBody>
          <a:bodyPr vert="horz" lIns="96635" tIns="48318" rIns="96635" bIns="48318" rtlCol="0"/>
          <a:lstStyle>
            <a:lvl1pPr algn="r">
              <a:defRPr sz="1200"/>
            </a:lvl1pPr>
          </a:lstStyle>
          <a:p>
            <a:fld id="{76206BF8-075B-43A5-9410-434F7CD3D58A}"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35" tIns="48318" rIns="96635" bIns="48318"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35" tIns="48318" rIns="96635" bIns="483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119475"/>
            <a:ext cx="3169920" cy="480060"/>
          </a:xfrm>
          <a:prstGeom prst="rect">
            <a:avLst/>
          </a:prstGeom>
        </p:spPr>
        <p:txBody>
          <a:bodyPr vert="horz" lIns="96635" tIns="48318" rIns="96635" bIns="4831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7" y="9119475"/>
            <a:ext cx="3169920" cy="480060"/>
          </a:xfrm>
          <a:prstGeom prst="rect">
            <a:avLst/>
          </a:prstGeom>
        </p:spPr>
        <p:txBody>
          <a:bodyPr vert="horz" lIns="96635" tIns="48318" rIns="96635" bIns="48318" rtlCol="0" anchor="b"/>
          <a:lstStyle>
            <a:lvl1pPr algn="r">
              <a:defRPr sz="1200"/>
            </a:lvl1pPr>
          </a:lstStyle>
          <a:p>
            <a:fld id="{0EBA4C88-B6CE-4DF6-AC5C-0E11A83F5D76}" type="slidenum">
              <a:rPr lang="en-US" smtClean="0"/>
              <a:pPr/>
              <a:t>‹#›</a:t>
            </a:fld>
            <a:endParaRPr lang="en-US" dirty="0"/>
          </a:p>
        </p:txBody>
      </p:sp>
    </p:spTree>
    <p:extLst>
      <p:ext uri="{BB962C8B-B14F-4D97-AF65-F5344CB8AC3E}">
        <p14:creationId xmlns:p14="http://schemas.microsoft.com/office/powerpoint/2010/main" val="2821818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3</a:t>
            </a:fld>
            <a:endParaRPr lang="en-US" dirty="0"/>
          </a:p>
        </p:txBody>
      </p:sp>
    </p:spTree>
    <p:extLst>
      <p:ext uri="{BB962C8B-B14F-4D97-AF65-F5344CB8AC3E}">
        <p14:creationId xmlns:p14="http://schemas.microsoft.com/office/powerpoint/2010/main" val="3351701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a:t>
            </a:fld>
            <a:endParaRPr lang="en-US" dirty="0"/>
          </a:p>
        </p:txBody>
      </p:sp>
    </p:spTree>
    <p:extLst>
      <p:ext uri="{BB962C8B-B14F-4D97-AF65-F5344CB8AC3E}">
        <p14:creationId xmlns:p14="http://schemas.microsoft.com/office/powerpoint/2010/main" val="270502209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102</a:t>
            </a:fld>
            <a:endParaRPr lang="en-US" dirty="0"/>
          </a:p>
        </p:txBody>
      </p:sp>
    </p:spTree>
    <p:extLst>
      <p:ext uri="{BB962C8B-B14F-4D97-AF65-F5344CB8AC3E}">
        <p14:creationId xmlns:p14="http://schemas.microsoft.com/office/powerpoint/2010/main" val="381254728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103</a:t>
            </a:fld>
            <a:endParaRPr lang="en-US" dirty="0"/>
          </a:p>
        </p:txBody>
      </p:sp>
    </p:spTree>
    <p:extLst>
      <p:ext uri="{BB962C8B-B14F-4D97-AF65-F5344CB8AC3E}">
        <p14:creationId xmlns:p14="http://schemas.microsoft.com/office/powerpoint/2010/main" val="264203387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104</a:t>
            </a:fld>
            <a:endParaRPr lang="en-US" dirty="0"/>
          </a:p>
        </p:txBody>
      </p:sp>
    </p:spTree>
    <p:extLst>
      <p:ext uri="{BB962C8B-B14F-4D97-AF65-F5344CB8AC3E}">
        <p14:creationId xmlns:p14="http://schemas.microsoft.com/office/powerpoint/2010/main" val="13484280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105</a:t>
            </a:fld>
            <a:endParaRPr lang="en-US" dirty="0"/>
          </a:p>
        </p:txBody>
      </p:sp>
    </p:spTree>
    <p:extLst>
      <p:ext uri="{BB962C8B-B14F-4D97-AF65-F5344CB8AC3E}">
        <p14:creationId xmlns:p14="http://schemas.microsoft.com/office/powerpoint/2010/main" val="269760829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106</a:t>
            </a:fld>
            <a:endParaRPr lang="en-US" dirty="0"/>
          </a:p>
        </p:txBody>
      </p:sp>
    </p:spTree>
    <p:extLst>
      <p:ext uri="{BB962C8B-B14F-4D97-AF65-F5344CB8AC3E}">
        <p14:creationId xmlns:p14="http://schemas.microsoft.com/office/powerpoint/2010/main" val="308600601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107</a:t>
            </a:fld>
            <a:endParaRPr lang="en-US" dirty="0"/>
          </a:p>
        </p:txBody>
      </p:sp>
    </p:spTree>
    <p:extLst>
      <p:ext uri="{BB962C8B-B14F-4D97-AF65-F5344CB8AC3E}">
        <p14:creationId xmlns:p14="http://schemas.microsoft.com/office/powerpoint/2010/main" val="62406827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108</a:t>
            </a:fld>
            <a:endParaRPr lang="en-US" dirty="0"/>
          </a:p>
        </p:txBody>
      </p:sp>
    </p:spTree>
    <p:extLst>
      <p:ext uri="{BB962C8B-B14F-4D97-AF65-F5344CB8AC3E}">
        <p14:creationId xmlns:p14="http://schemas.microsoft.com/office/powerpoint/2010/main" val="351051603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109</a:t>
            </a:fld>
            <a:endParaRPr lang="en-US" dirty="0"/>
          </a:p>
        </p:txBody>
      </p:sp>
    </p:spTree>
    <p:extLst>
      <p:ext uri="{BB962C8B-B14F-4D97-AF65-F5344CB8AC3E}">
        <p14:creationId xmlns:p14="http://schemas.microsoft.com/office/powerpoint/2010/main" val="315924439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110</a:t>
            </a:fld>
            <a:endParaRPr lang="en-US" dirty="0"/>
          </a:p>
        </p:txBody>
      </p:sp>
    </p:spTree>
    <p:extLst>
      <p:ext uri="{BB962C8B-B14F-4D97-AF65-F5344CB8AC3E}">
        <p14:creationId xmlns:p14="http://schemas.microsoft.com/office/powerpoint/2010/main" val="355824944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111</a:t>
            </a:fld>
            <a:endParaRPr lang="en-US" dirty="0"/>
          </a:p>
        </p:txBody>
      </p:sp>
    </p:spTree>
    <p:extLst>
      <p:ext uri="{BB962C8B-B14F-4D97-AF65-F5344CB8AC3E}">
        <p14:creationId xmlns:p14="http://schemas.microsoft.com/office/powerpoint/2010/main" val="449611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a:t>
            </a:fld>
            <a:endParaRPr lang="en-US" dirty="0"/>
          </a:p>
        </p:txBody>
      </p:sp>
    </p:spTree>
    <p:extLst>
      <p:ext uri="{BB962C8B-B14F-4D97-AF65-F5344CB8AC3E}">
        <p14:creationId xmlns:p14="http://schemas.microsoft.com/office/powerpoint/2010/main" val="271740252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112</a:t>
            </a:fld>
            <a:endParaRPr lang="en-US" dirty="0"/>
          </a:p>
        </p:txBody>
      </p:sp>
    </p:spTree>
    <p:extLst>
      <p:ext uri="{BB962C8B-B14F-4D97-AF65-F5344CB8AC3E}">
        <p14:creationId xmlns:p14="http://schemas.microsoft.com/office/powerpoint/2010/main" val="410197229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113</a:t>
            </a:fld>
            <a:endParaRPr lang="en-US" dirty="0"/>
          </a:p>
        </p:txBody>
      </p:sp>
    </p:spTree>
    <p:extLst>
      <p:ext uri="{BB962C8B-B14F-4D97-AF65-F5344CB8AC3E}">
        <p14:creationId xmlns:p14="http://schemas.microsoft.com/office/powerpoint/2010/main" val="82754701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114</a:t>
            </a:fld>
            <a:endParaRPr lang="en-US" dirty="0"/>
          </a:p>
        </p:txBody>
      </p:sp>
    </p:spTree>
    <p:extLst>
      <p:ext uri="{BB962C8B-B14F-4D97-AF65-F5344CB8AC3E}">
        <p14:creationId xmlns:p14="http://schemas.microsoft.com/office/powerpoint/2010/main" val="68260319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115</a:t>
            </a:fld>
            <a:endParaRPr lang="en-US" dirty="0"/>
          </a:p>
        </p:txBody>
      </p:sp>
    </p:spTree>
    <p:extLst>
      <p:ext uri="{BB962C8B-B14F-4D97-AF65-F5344CB8AC3E}">
        <p14:creationId xmlns:p14="http://schemas.microsoft.com/office/powerpoint/2010/main" val="104102234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116</a:t>
            </a:fld>
            <a:endParaRPr lang="en-US" dirty="0"/>
          </a:p>
        </p:txBody>
      </p:sp>
    </p:spTree>
    <p:extLst>
      <p:ext uri="{BB962C8B-B14F-4D97-AF65-F5344CB8AC3E}">
        <p14:creationId xmlns:p14="http://schemas.microsoft.com/office/powerpoint/2010/main" val="395287313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117</a:t>
            </a:fld>
            <a:endParaRPr lang="en-US" dirty="0"/>
          </a:p>
        </p:txBody>
      </p:sp>
    </p:spTree>
    <p:extLst>
      <p:ext uri="{BB962C8B-B14F-4D97-AF65-F5344CB8AC3E}">
        <p14:creationId xmlns:p14="http://schemas.microsoft.com/office/powerpoint/2010/main" val="402317241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118</a:t>
            </a:fld>
            <a:endParaRPr lang="en-US" dirty="0"/>
          </a:p>
        </p:txBody>
      </p:sp>
    </p:spTree>
    <p:extLst>
      <p:ext uri="{BB962C8B-B14F-4D97-AF65-F5344CB8AC3E}">
        <p14:creationId xmlns:p14="http://schemas.microsoft.com/office/powerpoint/2010/main" val="348697838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119</a:t>
            </a:fld>
            <a:endParaRPr lang="en-US" dirty="0"/>
          </a:p>
        </p:txBody>
      </p:sp>
    </p:spTree>
    <p:extLst>
      <p:ext uri="{BB962C8B-B14F-4D97-AF65-F5344CB8AC3E}">
        <p14:creationId xmlns:p14="http://schemas.microsoft.com/office/powerpoint/2010/main" val="381820357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120</a:t>
            </a:fld>
            <a:endParaRPr lang="en-US" dirty="0"/>
          </a:p>
        </p:txBody>
      </p:sp>
    </p:spTree>
    <p:extLst>
      <p:ext uri="{BB962C8B-B14F-4D97-AF65-F5344CB8AC3E}">
        <p14:creationId xmlns:p14="http://schemas.microsoft.com/office/powerpoint/2010/main" val="34450506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121</a:t>
            </a:fld>
            <a:endParaRPr lang="en-US" dirty="0"/>
          </a:p>
        </p:txBody>
      </p:sp>
    </p:spTree>
    <p:extLst>
      <p:ext uri="{BB962C8B-B14F-4D97-AF65-F5344CB8AC3E}">
        <p14:creationId xmlns:p14="http://schemas.microsoft.com/office/powerpoint/2010/main" val="1874897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14</a:t>
            </a:fld>
            <a:endParaRPr lang="en-US" dirty="0"/>
          </a:p>
        </p:txBody>
      </p:sp>
    </p:spTree>
    <p:extLst>
      <p:ext uri="{BB962C8B-B14F-4D97-AF65-F5344CB8AC3E}">
        <p14:creationId xmlns:p14="http://schemas.microsoft.com/office/powerpoint/2010/main" val="414122565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122</a:t>
            </a:fld>
            <a:endParaRPr lang="en-US" dirty="0"/>
          </a:p>
        </p:txBody>
      </p:sp>
    </p:spTree>
    <p:extLst>
      <p:ext uri="{BB962C8B-B14F-4D97-AF65-F5344CB8AC3E}">
        <p14:creationId xmlns:p14="http://schemas.microsoft.com/office/powerpoint/2010/main" val="174596340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123</a:t>
            </a:fld>
            <a:endParaRPr lang="en-US" dirty="0"/>
          </a:p>
        </p:txBody>
      </p:sp>
    </p:spTree>
    <p:extLst>
      <p:ext uri="{BB962C8B-B14F-4D97-AF65-F5344CB8AC3E}">
        <p14:creationId xmlns:p14="http://schemas.microsoft.com/office/powerpoint/2010/main" val="175452262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124</a:t>
            </a:fld>
            <a:endParaRPr lang="en-US" dirty="0"/>
          </a:p>
        </p:txBody>
      </p:sp>
    </p:spTree>
    <p:extLst>
      <p:ext uri="{BB962C8B-B14F-4D97-AF65-F5344CB8AC3E}">
        <p14:creationId xmlns:p14="http://schemas.microsoft.com/office/powerpoint/2010/main" val="153102346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125</a:t>
            </a:fld>
            <a:endParaRPr lang="en-US" dirty="0"/>
          </a:p>
        </p:txBody>
      </p:sp>
    </p:spTree>
    <p:extLst>
      <p:ext uri="{BB962C8B-B14F-4D97-AF65-F5344CB8AC3E}">
        <p14:creationId xmlns:p14="http://schemas.microsoft.com/office/powerpoint/2010/main" val="63698599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126</a:t>
            </a:fld>
            <a:endParaRPr lang="en-US" dirty="0"/>
          </a:p>
        </p:txBody>
      </p:sp>
    </p:spTree>
    <p:extLst>
      <p:ext uri="{BB962C8B-B14F-4D97-AF65-F5344CB8AC3E}">
        <p14:creationId xmlns:p14="http://schemas.microsoft.com/office/powerpoint/2010/main" val="59672877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127</a:t>
            </a:fld>
            <a:endParaRPr lang="en-US" dirty="0"/>
          </a:p>
        </p:txBody>
      </p:sp>
    </p:spTree>
    <p:extLst>
      <p:ext uri="{BB962C8B-B14F-4D97-AF65-F5344CB8AC3E}">
        <p14:creationId xmlns:p14="http://schemas.microsoft.com/office/powerpoint/2010/main" val="259776839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128</a:t>
            </a:fld>
            <a:endParaRPr lang="en-US" dirty="0"/>
          </a:p>
        </p:txBody>
      </p:sp>
    </p:spTree>
    <p:extLst>
      <p:ext uri="{BB962C8B-B14F-4D97-AF65-F5344CB8AC3E}">
        <p14:creationId xmlns:p14="http://schemas.microsoft.com/office/powerpoint/2010/main" val="300750026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129</a:t>
            </a:fld>
            <a:endParaRPr lang="en-US" dirty="0"/>
          </a:p>
        </p:txBody>
      </p:sp>
    </p:spTree>
    <p:extLst>
      <p:ext uri="{BB962C8B-B14F-4D97-AF65-F5344CB8AC3E}">
        <p14:creationId xmlns:p14="http://schemas.microsoft.com/office/powerpoint/2010/main" val="330327773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130</a:t>
            </a:fld>
            <a:endParaRPr lang="en-US" dirty="0"/>
          </a:p>
        </p:txBody>
      </p:sp>
    </p:spTree>
    <p:extLst>
      <p:ext uri="{BB962C8B-B14F-4D97-AF65-F5344CB8AC3E}">
        <p14:creationId xmlns:p14="http://schemas.microsoft.com/office/powerpoint/2010/main" val="383446382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131</a:t>
            </a:fld>
            <a:endParaRPr lang="en-US" dirty="0"/>
          </a:p>
        </p:txBody>
      </p:sp>
    </p:spTree>
    <p:extLst>
      <p:ext uri="{BB962C8B-B14F-4D97-AF65-F5344CB8AC3E}">
        <p14:creationId xmlns:p14="http://schemas.microsoft.com/office/powerpoint/2010/main" val="1496478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15</a:t>
            </a:fld>
            <a:endParaRPr lang="en-US" dirty="0"/>
          </a:p>
        </p:txBody>
      </p:sp>
    </p:spTree>
    <p:extLst>
      <p:ext uri="{BB962C8B-B14F-4D97-AF65-F5344CB8AC3E}">
        <p14:creationId xmlns:p14="http://schemas.microsoft.com/office/powerpoint/2010/main" val="2151477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132</a:t>
            </a:fld>
            <a:endParaRPr lang="en-US" dirty="0"/>
          </a:p>
        </p:txBody>
      </p:sp>
    </p:spTree>
    <p:extLst>
      <p:ext uri="{BB962C8B-B14F-4D97-AF65-F5344CB8AC3E}">
        <p14:creationId xmlns:p14="http://schemas.microsoft.com/office/powerpoint/2010/main" val="304306873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133</a:t>
            </a:fld>
            <a:endParaRPr lang="en-US" dirty="0"/>
          </a:p>
        </p:txBody>
      </p:sp>
    </p:spTree>
    <p:extLst>
      <p:ext uri="{BB962C8B-B14F-4D97-AF65-F5344CB8AC3E}">
        <p14:creationId xmlns:p14="http://schemas.microsoft.com/office/powerpoint/2010/main" val="217375536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134</a:t>
            </a:fld>
            <a:endParaRPr lang="en-US" dirty="0"/>
          </a:p>
        </p:txBody>
      </p:sp>
    </p:spTree>
    <p:extLst>
      <p:ext uri="{BB962C8B-B14F-4D97-AF65-F5344CB8AC3E}">
        <p14:creationId xmlns:p14="http://schemas.microsoft.com/office/powerpoint/2010/main" val="179178983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135</a:t>
            </a:fld>
            <a:endParaRPr lang="en-US" dirty="0"/>
          </a:p>
        </p:txBody>
      </p:sp>
    </p:spTree>
    <p:extLst>
      <p:ext uri="{BB962C8B-B14F-4D97-AF65-F5344CB8AC3E}">
        <p14:creationId xmlns:p14="http://schemas.microsoft.com/office/powerpoint/2010/main" val="380325770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136</a:t>
            </a:fld>
            <a:endParaRPr lang="en-US" dirty="0"/>
          </a:p>
        </p:txBody>
      </p:sp>
    </p:spTree>
    <p:extLst>
      <p:ext uri="{BB962C8B-B14F-4D97-AF65-F5344CB8AC3E}">
        <p14:creationId xmlns:p14="http://schemas.microsoft.com/office/powerpoint/2010/main" val="192559910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137</a:t>
            </a:fld>
            <a:endParaRPr lang="en-US" dirty="0"/>
          </a:p>
        </p:txBody>
      </p:sp>
    </p:spTree>
    <p:extLst>
      <p:ext uri="{BB962C8B-B14F-4D97-AF65-F5344CB8AC3E}">
        <p14:creationId xmlns:p14="http://schemas.microsoft.com/office/powerpoint/2010/main" val="189348786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138</a:t>
            </a:fld>
            <a:endParaRPr lang="en-US" dirty="0"/>
          </a:p>
        </p:txBody>
      </p:sp>
    </p:spTree>
    <p:extLst>
      <p:ext uri="{BB962C8B-B14F-4D97-AF65-F5344CB8AC3E}">
        <p14:creationId xmlns:p14="http://schemas.microsoft.com/office/powerpoint/2010/main" val="366327443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139</a:t>
            </a:fld>
            <a:endParaRPr lang="en-US" dirty="0"/>
          </a:p>
        </p:txBody>
      </p:sp>
    </p:spTree>
    <p:extLst>
      <p:ext uri="{BB962C8B-B14F-4D97-AF65-F5344CB8AC3E}">
        <p14:creationId xmlns:p14="http://schemas.microsoft.com/office/powerpoint/2010/main" val="324253991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140</a:t>
            </a:fld>
            <a:endParaRPr lang="en-US" dirty="0"/>
          </a:p>
        </p:txBody>
      </p:sp>
    </p:spTree>
    <p:extLst>
      <p:ext uri="{BB962C8B-B14F-4D97-AF65-F5344CB8AC3E}">
        <p14:creationId xmlns:p14="http://schemas.microsoft.com/office/powerpoint/2010/main" val="283309402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141</a:t>
            </a:fld>
            <a:endParaRPr lang="en-US" dirty="0"/>
          </a:p>
        </p:txBody>
      </p:sp>
    </p:spTree>
    <p:extLst>
      <p:ext uri="{BB962C8B-B14F-4D97-AF65-F5344CB8AC3E}">
        <p14:creationId xmlns:p14="http://schemas.microsoft.com/office/powerpoint/2010/main" val="22184748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16</a:t>
            </a:fld>
            <a:endParaRPr lang="en-US" dirty="0"/>
          </a:p>
        </p:txBody>
      </p:sp>
    </p:spTree>
    <p:extLst>
      <p:ext uri="{BB962C8B-B14F-4D97-AF65-F5344CB8AC3E}">
        <p14:creationId xmlns:p14="http://schemas.microsoft.com/office/powerpoint/2010/main" val="60807986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A4C88-B6CE-4DF6-AC5C-0E11A83F5D76}" type="slidenum">
              <a:rPr lang="en-US" smtClean="0"/>
              <a:pPr/>
              <a:t>142</a:t>
            </a:fld>
            <a:endParaRPr lang="en-US" dirty="0"/>
          </a:p>
        </p:txBody>
      </p:sp>
    </p:spTree>
    <p:extLst>
      <p:ext uri="{BB962C8B-B14F-4D97-AF65-F5344CB8AC3E}">
        <p14:creationId xmlns:p14="http://schemas.microsoft.com/office/powerpoint/2010/main" val="253919262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143</a:t>
            </a:fld>
            <a:endParaRPr lang="en-US" dirty="0"/>
          </a:p>
        </p:txBody>
      </p:sp>
    </p:spTree>
    <p:extLst>
      <p:ext uri="{BB962C8B-B14F-4D97-AF65-F5344CB8AC3E}">
        <p14:creationId xmlns:p14="http://schemas.microsoft.com/office/powerpoint/2010/main" val="182649789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144</a:t>
            </a:fld>
            <a:endParaRPr lang="en-US" dirty="0"/>
          </a:p>
        </p:txBody>
      </p:sp>
    </p:spTree>
    <p:extLst>
      <p:ext uri="{BB962C8B-B14F-4D97-AF65-F5344CB8AC3E}">
        <p14:creationId xmlns:p14="http://schemas.microsoft.com/office/powerpoint/2010/main" val="235118352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145</a:t>
            </a:fld>
            <a:endParaRPr lang="en-US" dirty="0"/>
          </a:p>
        </p:txBody>
      </p:sp>
    </p:spTree>
    <p:extLst>
      <p:ext uri="{BB962C8B-B14F-4D97-AF65-F5344CB8AC3E}">
        <p14:creationId xmlns:p14="http://schemas.microsoft.com/office/powerpoint/2010/main" val="266411013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146</a:t>
            </a:fld>
            <a:endParaRPr lang="en-US" dirty="0"/>
          </a:p>
        </p:txBody>
      </p:sp>
    </p:spTree>
    <p:extLst>
      <p:ext uri="{BB962C8B-B14F-4D97-AF65-F5344CB8AC3E}">
        <p14:creationId xmlns:p14="http://schemas.microsoft.com/office/powerpoint/2010/main" val="59495533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147</a:t>
            </a:fld>
            <a:endParaRPr lang="en-US" dirty="0"/>
          </a:p>
        </p:txBody>
      </p:sp>
    </p:spTree>
    <p:extLst>
      <p:ext uri="{BB962C8B-B14F-4D97-AF65-F5344CB8AC3E}">
        <p14:creationId xmlns:p14="http://schemas.microsoft.com/office/powerpoint/2010/main" val="23606897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17</a:t>
            </a:fld>
            <a:endParaRPr lang="en-US" dirty="0"/>
          </a:p>
        </p:txBody>
      </p:sp>
    </p:spTree>
    <p:extLst>
      <p:ext uri="{BB962C8B-B14F-4D97-AF65-F5344CB8AC3E}">
        <p14:creationId xmlns:p14="http://schemas.microsoft.com/office/powerpoint/2010/main" val="886351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18</a:t>
            </a:fld>
            <a:endParaRPr lang="en-US" dirty="0"/>
          </a:p>
        </p:txBody>
      </p:sp>
    </p:spTree>
    <p:extLst>
      <p:ext uri="{BB962C8B-B14F-4D97-AF65-F5344CB8AC3E}">
        <p14:creationId xmlns:p14="http://schemas.microsoft.com/office/powerpoint/2010/main" val="32205766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19</a:t>
            </a:fld>
            <a:endParaRPr lang="en-US" dirty="0"/>
          </a:p>
        </p:txBody>
      </p:sp>
    </p:spTree>
    <p:extLst>
      <p:ext uri="{BB962C8B-B14F-4D97-AF65-F5344CB8AC3E}">
        <p14:creationId xmlns:p14="http://schemas.microsoft.com/office/powerpoint/2010/main" val="1055843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20</a:t>
            </a:fld>
            <a:endParaRPr lang="en-US" dirty="0"/>
          </a:p>
        </p:txBody>
      </p:sp>
    </p:spTree>
    <p:extLst>
      <p:ext uri="{BB962C8B-B14F-4D97-AF65-F5344CB8AC3E}">
        <p14:creationId xmlns:p14="http://schemas.microsoft.com/office/powerpoint/2010/main" val="4239341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21</a:t>
            </a:fld>
            <a:endParaRPr lang="en-US" dirty="0"/>
          </a:p>
        </p:txBody>
      </p:sp>
    </p:spTree>
    <p:extLst>
      <p:ext uri="{BB962C8B-B14F-4D97-AF65-F5344CB8AC3E}">
        <p14:creationId xmlns:p14="http://schemas.microsoft.com/office/powerpoint/2010/main" val="1133193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4</a:t>
            </a:fld>
            <a:endParaRPr lang="en-US" dirty="0"/>
          </a:p>
        </p:txBody>
      </p:sp>
    </p:spTree>
    <p:extLst>
      <p:ext uri="{BB962C8B-B14F-4D97-AF65-F5344CB8AC3E}">
        <p14:creationId xmlns:p14="http://schemas.microsoft.com/office/powerpoint/2010/main" val="13858868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22</a:t>
            </a:fld>
            <a:endParaRPr lang="en-US" dirty="0"/>
          </a:p>
        </p:txBody>
      </p:sp>
    </p:spTree>
    <p:extLst>
      <p:ext uri="{BB962C8B-B14F-4D97-AF65-F5344CB8AC3E}">
        <p14:creationId xmlns:p14="http://schemas.microsoft.com/office/powerpoint/2010/main" val="1452910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23</a:t>
            </a:fld>
            <a:endParaRPr lang="en-US" dirty="0"/>
          </a:p>
        </p:txBody>
      </p:sp>
    </p:spTree>
    <p:extLst>
      <p:ext uri="{BB962C8B-B14F-4D97-AF65-F5344CB8AC3E}">
        <p14:creationId xmlns:p14="http://schemas.microsoft.com/office/powerpoint/2010/main" val="3607301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24</a:t>
            </a:fld>
            <a:endParaRPr lang="en-US" dirty="0"/>
          </a:p>
        </p:txBody>
      </p:sp>
    </p:spTree>
    <p:extLst>
      <p:ext uri="{BB962C8B-B14F-4D97-AF65-F5344CB8AC3E}">
        <p14:creationId xmlns:p14="http://schemas.microsoft.com/office/powerpoint/2010/main" val="1252249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25</a:t>
            </a:fld>
            <a:endParaRPr lang="en-US" dirty="0"/>
          </a:p>
        </p:txBody>
      </p:sp>
    </p:spTree>
    <p:extLst>
      <p:ext uri="{BB962C8B-B14F-4D97-AF65-F5344CB8AC3E}">
        <p14:creationId xmlns:p14="http://schemas.microsoft.com/office/powerpoint/2010/main" val="3958282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26</a:t>
            </a:fld>
            <a:endParaRPr lang="en-US" dirty="0"/>
          </a:p>
        </p:txBody>
      </p:sp>
    </p:spTree>
    <p:extLst>
      <p:ext uri="{BB962C8B-B14F-4D97-AF65-F5344CB8AC3E}">
        <p14:creationId xmlns:p14="http://schemas.microsoft.com/office/powerpoint/2010/main" val="4106736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27</a:t>
            </a:fld>
            <a:endParaRPr lang="en-US" dirty="0"/>
          </a:p>
        </p:txBody>
      </p:sp>
    </p:spTree>
    <p:extLst>
      <p:ext uri="{BB962C8B-B14F-4D97-AF65-F5344CB8AC3E}">
        <p14:creationId xmlns:p14="http://schemas.microsoft.com/office/powerpoint/2010/main" val="25544438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28</a:t>
            </a:fld>
            <a:endParaRPr lang="en-US" dirty="0"/>
          </a:p>
        </p:txBody>
      </p:sp>
    </p:spTree>
    <p:extLst>
      <p:ext uri="{BB962C8B-B14F-4D97-AF65-F5344CB8AC3E}">
        <p14:creationId xmlns:p14="http://schemas.microsoft.com/office/powerpoint/2010/main" val="20275387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29</a:t>
            </a:fld>
            <a:endParaRPr lang="en-US" dirty="0"/>
          </a:p>
        </p:txBody>
      </p:sp>
    </p:spTree>
    <p:extLst>
      <p:ext uri="{BB962C8B-B14F-4D97-AF65-F5344CB8AC3E}">
        <p14:creationId xmlns:p14="http://schemas.microsoft.com/office/powerpoint/2010/main" val="37576490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30</a:t>
            </a:fld>
            <a:endParaRPr lang="en-US" dirty="0"/>
          </a:p>
        </p:txBody>
      </p:sp>
    </p:spTree>
    <p:extLst>
      <p:ext uri="{BB962C8B-B14F-4D97-AF65-F5344CB8AC3E}">
        <p14:creationId xmlns:p14="http://schemas.microsoft.com/office/powerpoint/2010/main" val="2040738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31</a:t>
            </a:fld>
            <a:endParaRPr lang="en-US" dirty="0"/>
          </a:p>
        </p:txBody>
      </p:sp>
    </p:spTree>
    <p:extLst>
      <p:ext uri="{BB962C8B-B14F-4D97-AF65-F5344CB8AC3E}">
        <p14:creationId xmlns:p14="http://schemas.microsoft.com/office/powerpoint/2010/main" val="837608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A4C88-B6CE-4DF6-AC5C-0E11A83F5D76}" type="slidenum">
              <a:rPr lang="en-US" smtClean="0"/>
              <a:pPr/>
              <a:t>5</a:t>
            </a:fld>
            <a:endParaRPr lang="en-US" dirty="0"/>
          </a:p>
        </p:txBody>
      </p:sp>
    </p:spTree>
    <p:extLst>
      <p:ext uri="{BB962C8B-B14F-4D97-AF65-F5344CB8AC3E}">
        <p14:creationId xmlns:p14="http://schemas.microsoft.com/office/powerpoint/2010/main" val="21991659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32</a:t>
            </a:fld>
            <a:endParaRPr lang="en-US" dirty="0"/>
          </a:p>
        </p:txBody>
      </p:sp>
    </p:spTree>
    <p:extLst>
      <p:ext uri="{BB962C8B-B14F-4D97-AF65-F5344CB8AC3E}">
        <p14:creationId xmlns:p14="http://schemas.microsoft.com/office/powerpoint/2010/main" val="13368186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33</a:t>
            </a:fld>
            <a:endParaRPr lang="en-US" dirty="0"/>
          </a:p>
        </p:txBody>
      </p:sp>
    </p:spTree>
    <p:extLst>
      <p:ext uri="{BB962C8B-B14F-4D97-AF65-F5344CB8AC3E}">
        <p14:creationId xmlns:p14="http://schemas.microsoft.com/office/powerpoint/2010/main" val="5657907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A4C88-B6CE-4DF6-AC5C-0E11A83F5D76}" type="slidenum">
              <a:rPr lang="en-US" smtClean="0"/>
              <a:pPr/>
              <a:t>34</a:t>
            </a:fld>
            <a:endParaRPr lang="en-US" dirty="0"/>
          </a:p>
        </p:txBody>
      </p:sp>
    </p:spTree>
    <p:extLst>
      <p:ext uri="{BB962C8B-B14F-4D97-AF65-F5344CB8AC3E}">
        <p14:creationId xmlns:p14="http://schemas.microsoft.com/office/powerpoint/2010/main" val="37784346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35</a:t>
            </a:fld>
            <a:endParaRPr lang="en-US" dirty="0"/>
          </a:p>
        </p:txBody>
      </p:sp>
    </p:spTree>
    <p:extLst>
      <p:ext uri="{BB962C8B-B14F-4D97-AF65-F5344CB8AC3E}">
        <p14:creationId xmlns:p14="http://schemas.microsoft.com/office/powerpoint/2010/main" val="17680812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36</a:t>
            </a:fld>
            <a:endParaRPr lang="en-US" dirty="0"/>
          </a:p>
        </p:txBody>
      </p:sp>
    </p:spTree>
    <p:extLst>
      <p:ext uri="{BB962C8B-B14F-4D97-AF65-F5344CB8AC3E}">
        <p14:creationId xmlns:p14="http://schemas.microsoft.com/office/powerpoint/2010/main" val="19596662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37</a:t>
            </a:fld>
            <a:endParaRPr lang="en-US" dirty="0"/>
          </a:p>
        </p:txBody>
      </p:sp>
    </p:spTree>
    <p:extLst>
      <p:ext uri="{BB962C8B-B14F-4D97-AF65-F5344CB8AC3E}">
        <p14:creationId xmlns:p14="http://schemas.microsoft.com/office/powerpoint/2010/main" val="5434766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38</a:t>
            </a:fld>
            <a:endParaRPr lang="en-US" dirty="0"/>
          </a:p>
        </p:txBody>
      </p:sp>
    </p:spTree>
    <p:extLst>
      <p:ext uri="{BB962C8B-B14F-4D97-AF65-F5344CB8AC3E}">
        <p14:creationId xmlns:p14="http://schemas.microsoft.com/office/powerpoint/2010/main" val="36587649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39</a:t>
            </a:fld>
            <a:endParaRPr lang="en-US" dirty="0"/>
          </a:p>
        </p:txBody>
      </p:sp>
    </p:spTree>
    <p:extLst>
      <p:ext uri="{BB962C8B-B14F-4D97-AF65-F5344CB8AC3E}">
        <p14:creationId xmlns:p14="http://schemas.microsoft.com/office/powerpoint/2010/main" val="13409928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40</a:t>
            </a:fld>
            <a:endParaRPr lang="en-US" dirty="0"/>
          </a:p>
        </p:txBody>
      </p:sp>
    </p:spTree>
    <p:extLst>
      <p:ext uri="{BB962C8B-B14F-4D97-AF65-F5344CB8AC3E}">
        <p14:creationId xmlns:p14="http://schemas.microsoft.com/office/powerpoint/2010/main" val="33527111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41</a:t>
            </a:fld>
            <a:endParaRPr lang="en-US" dirty="0"/>
          </a:p>
        </p:txBody>
      </p:sp>
    </p:spTree>
    <p:extLst>
      <p:ext uri="{BB962C8B-B14F-4D97-AF65-F5344CB8AC3E}">
        <p14:creationId xmlns:p14="http://schemas.microsoft.com/office/powerpoint/2010/main" val="1474733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A4C88-B6CE-4DF6-AC5C-0E11A83F5D76}" type="slidenum">
              <a:rPr lang="en-US" smtClean="0"/>
              <a:pPr/>
              <a:t>6</a:t>
            </a:fld>
            <a:endParaRPr lang="en-US" dirty="0"/>
          </a:p>
        </p:txBody>
      </p:sp>
    </p:spTree>
    <p:extLst>
      <p:ext uri="{BB962C8B-B14F-4D97-AF65-F5344CB8AC3E}">
        <p14:creationId xmlns:p14="http://schemas.microsoft.com/office/powerpoint/2010/main" val="26672185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A4C88-B6CE-4DF6-AC5C-0E11A83F5D76}" type="slidenum">
              <a:rPr lang="en-US" smtClean="0"/>
              <a:pPr/>
              <a:t>42</a:t>
            </a:fld>
            <a:endParaRPr lang="en-US" dirty="0"/>
          </a:p>
        </p:txBody>
      </p:sp>
    </p:spTree>
    <p:extLst>
      <p:ext uri="{BB962C8B-B14F-4D97-AF65-F5344CB8AC3E}">
        <p14:creationId xmlns:p14="http://schemas.microsoft.com/office/powerpoint/2010/main" val="39414295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43</a:t>
            </a:fld>
            <a:endParaRPr lang="en-US" dirty="0"/>
          </a:p>
        </p:txBody>
      </p:sp>
    </p:spTree>
    <p:extLst>
      <p:ext uri="{BB962C8B-B14F-4D97-AF65-F5344CB8AC3E}">
        <p14:creationId xmlns:p14="http://schemas.microsoft.com/office/powerpoint/2010/main" val="10273107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44</a:t>
            </a:fld>
            <a:endParaRPr lang="en-US" dirty="0"/>
          </a:p>
        </p:txBody>
      </p:sp>
    </p:spTree>
    <p:extLst>
      <p:ext uri="{BB962C8B-B14F-4D97-AF65-F5344CB8AC3E}">
        <p14:creationId xmlns:p14="http://schemas.microsoft.com/office/powerpoint/2010/main" val="23573959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45</a:t>
            </a:fld>
            <a:endParaRPr lang="en-US" dirty="0"/>
          </a:p>
        </p:txBody>
      </p:sp>
    </p:spTree>
    <p:extLst>
      <p:ext uri="{BB962C8B-B14F-4D97-AF65-F5344CB8AC3E}">
        <p14:creationId xmlns:p14="http://schemas.microsoft.com/office/powerpoint/2010/main" val="17520105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46</a:t>
            </a:fld>
            <a:endParaRPr lang="en-US" dirty="0"/>
          </a:p>
        </p:txBody>
      </p:sp>
    </p:spTree>
    <p:extLst>
      <p:ext uri="{BB962C8B-B14F-4D97-AF65-F5344CB8AC3E}">
        <p14:creationId xmlns:p14="http://schemas.microsoft.com/office/powerpoint/2010/main" val="32427208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47</a:t>
            </a:fld>
            <a:endParaRPr lang="en-US" dirty="0"/>
          </a:p>
        </p:txBody>
      </p:sp>
    </p:spTree>
    <p:extLst>
      <p:ext uri="{BB962C8B-B14F-4D97-AF65-F5344CB8AC3E}">
        <p14:creationId xmlns:p14="http://schemas.microsoft.com/office/powerpoint/2010/main" val="13916892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48</a:t>
            </a:fld>
            <a:endParaRPr lang="en-US" dirty="0"/>
          </a:p>
        </p:txBody>
      </p:sp>
    </p:spTree>
    <p:extLst>
      <p:ext uri="{BB962C8B-B14F-4D97-AF65-F5344CB8AC3E}">
        <p14:creationId xmlns:p14="http://schemas.microsoft.com/office/powerpoint/2010/main" val="12470480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49</a:t>
            </a:fld>
            <a:endParaRPr lang="en-US" dirty="0"/>
          </a:p>
        </p:txBody>
      </p:sp>
    </p:spTree>
    <p:extLst>
      <p:ext uri="{BB962C8B-B14F-4D97-AF65-F5344CB8AC3E}">
        <p14:creationId xmlns:p14="http://schemas.microsoft.com/office/powerpoint/2010/main" val="3650898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50</a:t>
            </a:fld>
            <a:endParaRPr lang="en-US" dirty="0"/>
          </a:p>
        </p:txBody>
      </p:sp>
    </p:spTree>
    <p:extLst>
      <p:ext uri="{BB962C8B-B14F-4D97-AF65-F5344CB8AC3E}">
        <p14:creationId xmlns:p14="http://schemas.microsoft.com/office/powerpoint/2010/main" val="12082024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51</a:t>
            </a:fld>
            <a:endParaRPr lang="en-US" dirty="0"/>
          </a:p>
        </p:txBody>
      </p:sp>
    </p:spTree>
    <p:extLst>
      <p:ext uri="{BB962C8B-B14F-4D97-AF65-F5344CB8AC3E}">
        <p14:creationId xmlns:p14="http://schemas.microsoft.com/office/powerpoint/2010/main" val="127723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7</a:t>
            </a:fld>
            <a:endParaRPr lang="en-US" dirty="0"/>
          </a:p>
        </p:txBody>
      </p:sp>
    </p:spTree>
    <p:extLst>
      <p:ext uri="{BB962C8B-B14F-4D97-AF65-F5344CB8AC3E}">
        <p14:creationId xmlns:p14="http://schemas.microsoft.com/office/powerpoint/2010/main" val="4366333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52</a:t>
            </a:fld>
            <a:endParaRPr lang="en-US" dirty="0"/>
          </a:p>
        </p:txBody>
      </p:sp>
    </p:spTree>
    <p:extLst>
      <p:ext uri="{BB962C8B-B14F-4D97-AF65-F5344CB8AC3E}">
        <p14:creationId xmlns:p14="http://schemas.microsoft.com/office/powerpoint/2010/main" val="23642180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53</a:t>
            </a:fld>
            <a:endParaRPr lang="en-US" dirty="0"/>
          </a:p>
        </p:txBody>
      </p:sp>
    </p:spTree>
    <p:extLst>
      <p:ext uri="{BB962C8B-B14F-4D97-AF65-F5344CB8AC3E}">
        <p14:creationId xmlns:p14="http://schemas.microsoft.com/office/powerpoint/2010/main" val="23921139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54</a:t>
            </a:fld>
            <a:endParaRPr lang="en-US" dirty="0"/>
          </a:p>
        </p:txBody>
      </p:sp>
    </p:spTree>
    <p:extLst>
      <p:ext uri="{BB962C8B-B14F-4D97-AF65-F5344CB8AC3E}">
        <p14:creationId xmlns:p14="http://schemas.microsoft.com/office/powerpoint/2010/main" val="21214634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55</a:t>
            </a:fld>
            <a:endParaRPr lang="en-US" dirty="0"/>
          </a:p>
        </p:txBody>
      </p:sp>
    </p:spTree>
    <p:extLst>
      <p:ext uri="{BB962C8B-B14F-4D97-AF65-F5344CB8AC3E}">
        <p14:creationId xmlns:p14="http://schemas.microsoft.com/office/powerpoint/2010/main" val="11435712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56</a:t>
            </a:fld>
            <a:endParaRPr lang="en-US" dirty="0"/>
          </a:p>
        </p:txBody>
      </p:sp>
    </p:spTree>
    <p:extLst>
      <p:ext uri="{BB962C8B-B14F-4D97-AF65-F5344CB8AC3E}">
        <p14:creationId xmlns:p14="http://schemas.microsoft.com/office/powerpoint/2010/main" val="623793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57</a:t>
            </a:fld>
            <a:endParaRPr lang="en-US" dirty="0"/>
          </a:p>
        </p:txBody>
      </p:sp>
    </p:spTree>
    <p:extLst>
      <p:ext uri="{BB962C8B-B14F-4D97-AF65-F5344CB8AC3E}">
        <p14:creationId xmlns:p14="http://schemas.microsoft.com/office/powerpoint/2010/main" val="22097908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58</a:t>
            </a:fld>
            <a:endParaRPr lang="en-US" dirty="0"/>
          </a:p>
        </p:txBody>
      </p:sp>
    </p:spTree>
    <p:extLst>
      <p:ext uri="{BB962C8B-B14F-4D97-AF65-F5344CB8AC3E}">
        <p14:creationId xmlns:p14="http://schemas.microsoft.com/office/powerpoint/2010/main" val="4940088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59</a:t>
            </a:fld>
            <a:endParaRPr lang="en-US" dirty="0"/>
          </a:p>
        </p:txBody>
      </p:sp>
    </p:spTree>
    <p:extLst>
      <p:ext uri="{BB962C8B-B14F-4D97-AF65-F5344CB8AC3E}">
        <p14:creationId xmlns:p14="http://schemas.microsoft.com/office/powerpoint/2010/main" val="21725994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A4C88-B6CE-4DF6-AC5C-0E11A83F5D76}" type="slidenum">
              <a:rPr lang="en-US" smtClean="0"/>
              <a:pPr/>
              <a:t>60</a:t>
            </a:fld>
            <a:endParaRPr lang="en-US" dirty="0"/>
          </a:p>
        </p:txBody>
      </p:sp>
    </p:spTree>
    <p:extLst>
      <p:ext uri="{BB962C8B-B14F-4D97-AF65-F5344CB8AC3E}">
        <p14:creationId xmlns:p14="http://schemas.microsoft.com/office/powerpoint/2010/main" val="16043411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61</a:t>
            </a:fld>
            <a:endParaRPr lang="en-US" dirty="0"/>
          </a:p>
        </p:txBody>
      </p:sp>
    </p:spTree>
    <p:extLst>
      <p:ext uri="{BB962C8B-B14F-4D97-AF65-F5344CB8AC3E}">
        <p14:creationId xmlns:p14="http://schemas.microsoft.com/office/powerpoint/2010/main" val="2093544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8</a:t>
            </a:fld>
            <a:endParaRPr lang="en-US" dirty="0"/>
          </a:p>
        </p:txBody>
      </p:sp>
    </p:spTree>
    <p:extLst>
      <p:ext uri="{BB962C8B-B14F-4D97-AF65-F5344CB8AC3E}">
        <p14:creationId xmlns:p14="http://schemas.microsoft.com/office/powerpoint/2010/main" val="23938482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62</a:t>
            </a:fld>
            <a:endParaRPr lang="en-US" dirty="0"/>
          </a:p>
        </p:txBody>
      </p:sp>
    </p:spTree>
    <p:extLst>
      <p:ext uri="{BB962C8B-B14F-4D97-AF65-F5344CB8AC3E}">
        <p14:creationId xmlns:p14="http://schemas.microsoft.com/office/powerpoint/2010/main" val="37114720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A4C88-B6CE-4DF6-AC5C-0E11A83F5D76}" type="slidenum">
              <a:rPr lang="en-US" smtClean="0"/>
              <a:pPr/>
              <a:t>63</a:t>
            </a:fld>
            <a:endParaRPr lang="en-US" dirty="0"/>
          </a:p>
        </p:txBody>
      </p:sp>
    </p:spTree>
    <p:extLst>
      <p:ext uri="{BB962C8B-B14F-4D97-AF65-F5344CB8AC3E}">
        <p14:creationId xmlns:p14="http://schemas.microsoft.com/office/powerpoint/2010/main" val="8295864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64</a:t>
            </a:fld>
            <a:endParaRPr lang="en-US" dirty="0"/>
          </a:p>
        </p:txBody>
      </p:sp>
    </p:spTree>
    <p:extLst>
      <p:ext uri="{BB962C8B-B14F-4D97-AF65-F5344CB8AC3E}">
        <p14:creationId xmlns:p14="http://schemas.microsoft.com/office/powerpoint/2010/main" val="211865060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65</a:t>
            </a:fld>
            <a:endParaRPr lang="en-US" dirty="0"/>
          </a:p>
        </p:txBody>
      </p:sp>
    </p:spTree>
    <p:extLst>
      <p:ext uri="{BB962C8B-B14F-4D97-AF65-F5344CB8AC3E}">
        <p14:creationId xmlns:p14="http://schemas.microsoft.com/office/powerpoint/2010/main" val="1633014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66</a:t>
            </a:fld>
            <a:endParaRPr lang="en-US" dirty="0"/>
          </a:p>
        </p:txBody>
      </p:sp>
    </p:spTree>
    <p:extLst>
      <p:ext uri="{BB962C8B-B14F-4D97-AF65-F5344CB8AC3E}">
        <p14:creationId xmlns:p14="http://schemas.microsoft.com/office/powerpoint/2010/main" val="33578728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67</a:t>
            </a:fld>
            <a:endParaRPr lang="en-US" dirty="0"/>
          </a:p>
        </p:txBody>
      </p:sp>
    </p:spTree>
    <p:extLst>
      <p:ext uri="{BB962C8B-B14F-4D97-AF65-F5344CB8AC3E}">
        <p14:creationId xmlns:p14="http://schemas.microsoft.com/office/powerpoint/2010/main" val="189108749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68</a:t>
            </a:fld>
            <a:endParaRPr lang="en-US" dirty="0"/>
          </a:p>
        </p:txBody>
      </p:sp>
    </p:spTree>
    <p:extLst>
      <p:ext uri="{BB962C8B-B14F-4D97-AF65-F5344CB8AC3E}">
        <p14:creationId xmlns:p14="http://schemas.microsoft.com/office/powerpoint/2010/main" val="29801173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69</a:t>
            </a:fld>
            <a:endParaRPr lang="en-US" dirty="0"/>
          </a:p>
        </p:txBody>
      </p:sp>
    </p:spTree>
    <p:extLst>
      <p:ext uri="{BB962C8B-B14F-4D97-AF65-F5344CB8AC3E}">
        <p14:creationId xmlns:p14="http://schemas.microsoft.com/office/powerpoint/2010/main" val="4508775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70</a:t>
            </a:fld>
            <a:endParaRPr lang="en-US" dirty="0"/>
          </a:p>
        </p:txBody>
      </p:sp>
    </p:spTree>
    <p:extLst>
      <p:ext uri="{BB962C8B-B14F-4D97-AF65-F5344CB8AC3E}">
        <p14:creationId xmlns:p14="http://schemas.microsoft.com/office/powerpoint/2010/main" val="19037621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A4C88-B6CE-4DF6-AC5C-0E11A83F5D76}" type="slidenum">
              <a:rPr lang="en-US" smtClean="0"/>
              <a:pPr/>
              <a:t>71</a:t>
            </a:fld>
            <a:endParaRPr lang="en-US" dirty="0"/>
          </a:p>
        </p:txBody>
      </p:sp>
    </p:spTree>
    <p:extLst>
      <p:ext uri="{BB962C8B-B14F-4D97-AF65-F5344CB8AC3E}">
        <p14:creationId xmlns:p14="http://schemas.microsoft.com/office/powerpoint/2010/main" val="633031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a:t>
            </a:fld>
            <a:endParaRPr lang="en-US" dirty="0"/>
          </a:p>
        </p:txBody>
      </p:sp>
    </p:spTree>
    <p:extLst>
      <p:ext uri="{BB962C8B-B14F-4D97-AF65-F5344CB8AC3E}">
        <p14:creationId xmlns:p14="http://schemas.microsoft.com/office/powerpoint/2010/main" val="363334080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72</a:t>
            </a:fld>
            <a:endParaRPr lang="en-US" dirty="0"/>
          </a:p>
        </p:txBody>
      </p:sp>
    </p:spTree>
    <p:extLst>
      <p:ext uri="{BB962C8B-B14F-4D97-AF65-F5344CB8AC3E}">
        <p14:creationId xmlns:p14="http://schemas.microsoft.com/office/powerpoint/2010/main" val="61039272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A4C88-B6CE-4DF6-AC5C-0E11A83F5D76}" type="slidenum">
              <a:rPr lang="en-US" smtClean="0"/>
              <a:pPr/>
              <a:t>73</a:t>
            </a:fld>
            <a:endParaRPr lang="en-US" dirty="0"/>
          </a:p>
        </p:txBody>
      </p:sp>
    </p:spTree>
    <p:extLst>
      <p:ext uri="{BB962C8B-B14F-4D97-AF65-F5344CB8AC3E}">
        <p14:creationId xmlns:p14="http://schemas.microsoft.com/office/powerpoint/2010/main" val="140457711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74</a:t>
            </a:fld>
            <a:endParaRPr lang="en-US" dirty="0"/>
          </a:p>
        </p:txBody>
      </p:sp>
    </p:spTree>
    <p:extLst>
      <p:ext uri="{BB962C8B-B14F-4D97-AF65-F5344CB8AC3E}">
        <p14:creationId xmlns:p14="http://schemas.microsoft.com/office/powerpoint/2010/main" val="174899240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75</a:t>
            </a:fld>
            <a:endParaRPr lang="en-US" dirty="0"/>
          </a:p>
        </p:txBody>
      </p:sp>
    </p:spTree>
    <p:extLst>
      <p:ext uri="{BB962C8B-B14F-4D97-AF65-F5344CB8AC3E}">
        <p14:creationId xmlns:p14="http://schemas.microsoft.com/office/powerpoint/2010/main" val="25966531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76</a:t>
            </a:fld>
            <a:endParaRPr lang="en-US" dirty="0"/>
          </a:p>
        </p:txBody>
      </p:sp>
    </p:spTree>
    <p:extLst>
      <p:ext uri="{BB962C8B-B14F-4D97-AF65-F5344CB8AC3E}">
        <p14:creationId xmlns:p14="http://schemas.microsoft.com/office/powerpoint/2010/main" val="21390716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77</a:t>
            </a:fld>
            <a:endParaRPr lang="en-US" dirty="0"/>
          </a:p>
        </p:txBody>
      </p:sp>
    </p:spTree>
    <p:extLst>
      <p:ext uri="{BB962C8B-B14F-4D97-AF65-F5344CB8AC3E}">
        <p14:creationId xmlns:p14="http://schemas.microsoft.com/office/powerpoint/2010/main" val="28215928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78</a:t>
            </a:fld>
            <a:endParaRPr lang="en-US" dirty="0"/>
          </a:p>
        </p:txBody>
      </p:sp>
    </p:spTree>
    <p:extLst>
      <p:ext uri="{BB962C8B-B14F-4D97-AF65-F5344CB8AC3E}">
        <p14:creationId xmlns:p14="http://schemas.microsoft.com/office/powerpoint/2010/main" val="259982337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79</a:t>
            </a:fld>
            <a:endParaRPr lang="en-US" dirty="0"/>
          </a:p>
        </p:txBody>
      </p:sp>
    </p:spTree>
    <p:extLst>
      <p:ext uri="{BB962C8B-B14F-4D97-AF65-F5344CB8AC3E}">
        <p14:creationId xmlns:p14="http://schemas.microsoft.com/office/powerpoint/2010/main" val="78256917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80</a:t>
            </a:fld>
            <a:endParaRPr lang="en-US" dirty="0"/>
          </a:p>
        </p:txBody>
      </p:sp>
    </p:spTree>
    <p:extLst>
      <p:ext uri="{BB962C8B-B14F-4D97-AF65-F5344CB8AC3E}">
        <p14:creationId xmlns:p14="http://schemas.microsoft.com/office/powerpoint/2010/main" val="294546496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81</a:t>
            </a:fld>
            <a:endParaRPr lang="en-US" dirty="0"/>
          </a:p>
        </p:txBody>
      </p:sp>
    </p:spTree>
    <p:extLst>
      <p:ext uri="{BB962C8B-B14F-4D97-AF65-F5344CB8AC3E}">
        <p14:creationId xmlns:p14="http://schemas.microsoft.com/office/powerpoint/2010/main" val="4010461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a:t>
            </a:fld>
            <a:endParaRPr lang="en-US" dirty="0"/>
          </a:p>
        </p:txBody>
      </p:sp>
    </p:spTree>
    <p:extLst>
      <p:ext uri="{BB962C8B-B14F-4D97-AF65-F5344CB8AC3E}">
        <p14:creationId xmlns:p14="http://schemas.microsoft.com/office/powerpoint/2010/main" val="39870580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82</a:t>
            </a:fld>
            <a:endParaRPr lang="en-US" dirty="0"/>
          </a:p>
        </p:txBody>
      </p:sp>
    </p:spTree>
    <p:extLst>
      <p:ext uri="{BB962C8B-B14F-4D97-AF65-F5344CB8AC3E}">
        <p14:creationId xmlns:p14="http://schemas.microsoft.com/office/powerpoint/2010/main" val="408435331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A4C88-B6CE-4DF6-AC5C-0E11A83F5D76}" type="slidenum">
              <a:rPr lang="en-US" smtClean="0"/>
              <a:pPr/>
              <a:t>83</a:t>
            </a:fld>
            <a:endParaRPr lang="en-US" dirty="0"/>
          </a:p>
        </p:txBody>
      </p:sp>
    </p:spTree>
    <p:extLst>
      <p:ext uri="{BB962C8B-B14F-4D97-AF65-F5344CB8AC3E}">
        <p14:creationId xmlns:p14="http://schemas.microsoft.com/office/powerpoint/2010/main" val="170255623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84</a:t>
            </a:fld>
            <a:endParaRPr lang="en-US" dirty="0"/>
          </a:p>
        </p:txBody>
      </p:sp>
    </p:spTree>
    <p:extLst>
      <p:ext uri="{BB962C8B-B14F-4D97-AF65-F5344CB8AC3E}">
        <p14:creationId xmlns:p14="http://schemas.microsoft.com/office/powerpoint/2010/main" val="165273325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85</a:t>
            </a:fld>
            <a:endParaRPr lang="en-US" dirty="0"/>
          </a:p>
        </p:txBody>
      </p:sp>
    </p:spTree>
    <p:extLst>
      <p:ext uri="{BB962C8B-B14F-4D97-AF65-F5344CB8AC3E}">
        <p14:creationId xmlns:p14="http://schemas.microsoft.com/office/powerpoint/2010/main" val="190932591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86</a:t>
            </a:fld>
            <a:endParaRPr lang="en-US" dirty="0"/>
          </a:p>
        </p:txBody>
      </p:sp>
    </p:spTree>
    <p:extLst>
      <p:ext uri="{BB962C8B-B14F-4D97-AF65-F5344CB8AC3E}">
        <p14:creationId xmlns:p14="http://schemas.microsoft.com/office/powerpoint/2010/main" val="140871770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87</a:t>
            </a:fld>
            <a:endParaRPr lang="en-US" dirty="0"/>
          </a:p>
        </p:txBody>
      </p:sp>
    </p:spTree>
    <p:extLst>
      <p:ext uri="{BB962C8B-B14F-4D97-AF65-F5344CB8AC3E}">
        <p14:creationId xmlns:p14="http://schemas.microsoft.com/office/powerpoint/2010/main" val="23458648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88</a:t>
            </a:fld>
            <a:endParaRPr lang="en-US" dirty="0"/>
          </a:p>
        </p:txBody>
      </p:sp>
    </p:spTree>
    <p:extLst>
      <p:ext uri="{BB962C8B-B14F-4D97-AF65-F5344CB8AC3E}">
        <p14:creationId xmlns:p14="http://schemas.microsoft.com/office/powerpoint/2010/main" val="29427698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89</a:t>
            </a:fld>
            <a:endParaRPr lang="en-US" dirty="0"/>
          </a:p>
        </p:txBody>
      </p:sp>
    </p:spTree>
    <p:extLst>
      <p:ext uri="{BB962C8B-B14F-4D97-AF65-F5344CB8AC3E}">
        <p14:creationId xmlns:p14="http://schemas.microsoft.com/office/powerpoint/2010/main" val="407154315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90</a:t>
            </a:fld>
            <a:endParaRPr lang="en-US" dirty="0"/>
          </a:p>
        </p:txBody>
      </p:sp>
    </p:spTree>
    <p:extLst>
      <p:ext uri="{BB962C8B-B14F-4D97-AF65-F5344CB8AC3E}">
        <p14:creationId xmlns:p14="http://schemas.microsoft.com/office/powerpoint/2010/main" val="41173959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91</a:t>
            </a:fld>
            <a:endParaRPr lang="en-US" dirty="0"/>
          </a:p>
        </p:txBody>
      </p:sp>
    </p:spTree>
    <p:extLst>
      <p:ext uri="{BB962C8B-B14F-4D97-AF65-F5344CB8AC3E}">
        <p14:creationId xmlns:p14="http://schemas.microsoft.com/office/powerpoint/2010/main" val="2365070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11</a:t>
            </a:fld>
            <a:endParaRPr lang="en-US" dirty="0"/>
          </a:p>
        </p:txBody>
      </p:sp>
    </p:spTree>
    <p:extLst>
      <p:ext uri="{BB962C8B-B14F-4D97-AF65-F5344CB8AC3E}">
        <p14:creationId xmlns:p14="http://schemas.microsoft.com/office/powerpoint/2010/main" val="91410250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92</a:t>
            </a:fld>
            <a:endParaRPr lang="en-US" dirty="0"/>
          </a:p>
        </p:txBody>
      </p:sp>
    </p:spTree>
    <p:extLst>
      <p:ext uri="{BB962C8B-B14F-4D97-AF65-F5344CB8AC3E}">
        <p14:creationId xmlns:p14="http://schemas.microsoft.com/office/powerpoint/2010/main" val="118500572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93</a:t>
            </a:fld>
            <a:endParaRPr lang="en-US" dirty="0"/>
          </a:p>
        </p:txBody>
      </p:sp>
    </p:spTree>
    <p:extLst>
      <p:ext uri="{BB962C8B-B14F-4D97-AF65-F5344CB8AC3E}">
        <p14:creationId xmlns:p14="http://schemas.microsoft.com/office/powerpoint/2010/main" val="166100272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94</a:t>
            </a:fld>
            <a:endParaRPr lang="en-US" dirty="0"/>
          </a:p>
        </p:txBody>
      </p:sp>
    </p:spTree>
    <p:extLst>
      <p:ext uri="{BB962C8B-B14F-4D97-AF65-F5344CB8AC3E}">
        <p14:creationId xmlns:p14="http://schemas.microsoft.com/office/powerpoint/2010/main" val="192618425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95</a:t>
            </a:fld>
            <a:endParaRPr lang="en-US" dirty="0"/>
          </a:p>
        </p:txBody>
      </p:sp>
    </p:spTree>
    <p:extLst>
      <p:ext uri="{BB962C8B-B14F-4D97-AF65-F5344CB8AC3E}">
        <p14:creationId xmlns:p14="http://schemas.microsoft.com/office/powerpoint/2010/main" val="237272811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96</a:t>
            </a:fld>
            <a:endParaRPr lang="en-US" dirty="0"/>
          </a:p>
        </p:txBody>
      </p:sp>
    </p:spTree>
    <p:extLst>
      <p:ext uri="{BB962C8B-B14F-4D97-AF65-F5344CB8AC3E}">
        <p14:creationId xmlns:p14="http://schemas.microsoft.com/office/powerpoint/2010/main" val="301505784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97</a:t>
            </a:fld>
            <a:endParaRPr lang="en-US" dirty="0"/>
          </a:p>
        </p:txBody>
      </p:sp>
    </p:spTree>
    <p:extLst>
      <p:ext uri="{BB962C8B-B14F-4D97-AF65-F5344CB8AC3E}">
        <p14:creationId xmlns:p14="http://schemas.microsoft.com/office/powerpoint/2010/main" val="46745826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98</a:t>
            </a:fld>
            <a:endParaRPr lang="en-US" dirty="0"/>
          </a:p>
        </p:txBody>
      </p:sp>
    </p:spTree>
    <p:extLst>
      <p:ext uri="{BB962C8B-B14F-4D97-AF65-F5344CB8AC3E}">
        <p14:creationId xmlns:p14="http://schemas.microsoft.com/office/powerpoint/2010/main" val="288284719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99</a:t>
            </a:fld>
            <a:endParaRPr lang="en-US" dirty="0"/>
          </a:p>
        </p:txBody>
      </p:sp>
    </p:spTree>
    <p:extLst>
      <p:ext uri="{BB962C8B-B14F-4D97-AF65-F5344CB8AC3E}">
        <p14:creationId xmlns:p14="http://schemas.microsoft.com/office/powerpoint/2010/main" val="26328673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100</a:t>
            </a:fld>
            <a:endParaRPr lang="en-US" dirty="0"/>
          </a:p>
        </p:txBody>
      </p:sp>
    </p:spTree>
    <p:extLst>
      <p:ext uri="{BB962C8B-B14F-4D97-AF65-F5344CB8AC3E}">
        <p14:creationId xmlns:p14="http://schemas.microsoft.com/office/powerpoint/2010/main" val="375851649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EBA4C88-B6CE-4DF6-AC5C-0E11A83F5D76}" type="slidenum">
              <a:rPr lang="en-US" smtClean="0"/>
              <a:pPr/>
              <a:t>101</a:t>
            </a:fld>
            <a:endParaRPr lang="en-US" dirty="0"/>
          </a:p>
        </p:txBody>
      </p:sp>
    </p:spTree>
    <p:extLst>
      <p:ext uri="{BB962C8B-B14F-4D97-AF65-F5344CB8AC3E}">
        <p14:creationId xmlns:p14="http://schemas.microsoft.com/office/powerpoint/2010/main" val="1248900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ng title and text">
    <p:spTree>
      <p:nvGrpSpPr>
        <p:cNvPr id="1" name=""/>
        <p:cNvGrpSpPr/>
        <p:nvPr/>
      </p:nvGrpSpPr>
      <p:grpSpPr>
        <a:xfrm>
          <a:off x="0" y="0"/>
          <a:ext cx="0" cy="0"/>
          <a:chOff x="0" y="0"/>
          <a:chExt cx="0" cy="0"/>
        </a:xfrm>
      </p:grpSpPr>
      <p:sp>
        <p:nvSpPr>
          <p:cNvPr id="5" name="Oval 13"/>
          <p:cNvSpPr>
            <a:spLocks noChangeAspect="1"/>
          </p:cNvSpPr>
          <p:nvPr/>
        </p:nvSpPr>
        <p:spPr bwMode="auto">
          <a:xfrm>
            <a:off x="8732838" y="6456542"/>
            <a:ext cx="276225" cy="274638"/>
          </a:xfrm>
          <a:prstGeom prst="ellipse">
            <a:avLst/>
          </a:prstGeom>
          <a:solidFill>
            <a:srgbClr val="FFFFFF"/>
          </a:solidFill>
          <a:ln w="9525">
            <a:noFill/>
            <a:round/>
            <a:headEnd/>
            <a:tailEnd/>
          </a:ln>
        </p:spPr>
        <p:txBody>
          <a:bodyPr/>
          <a:lstStyle/>
          <a:p>
            <a:pPr eaLnBrk="0" hangingPunct="0"/>
            <a:endParaRPr lang="en-US" dirty="0"/>
          </a:p>
        </p:txBody>
      </p:sp>
      <p:sp>
        <p:nvSpPr>
          <p:cNvPr id="4" name="Slide Number Placeholder 3"/>
          <p:cNvSpPr>
            <a:spLocks noGrp="1"/>
          </p:cNvSpPr>
          <p:nvPr>
            <p:ph type="sldNum" sz="quarter" idx="11"/>
          </p:nvPr>
        </p:nvSpPr>
        <p:spPr/>
        <p:txBody>
          <a:bodyPr/>
          <a:lstStyle/>
          <a:p>
            <a:fld id="{2D80C5C9-96E0-47EC-B500-37C5FE284639}" type="slidenum">
              <a:rPr lang="en-US" smtClean="0"/>
              <a:pPr/>
              <a:t>‹#›</a:t>
            </a:fld>
            <a:endParaRPr lang="en-US" dirty="0"/>
          </a:p>
        </p:txBody>
      </p:sp>
      <p:sp>
        <p:nvSpPr>
          <p:cNvPr id="10" name="Text Placeholder 8"/>
          <p:cNvSpPr>
            <a:spLocks noGrp="1"/>
          </p:cNvSpPr>
          <p:nvPr>
            <p:ph type="body" sz="quarter" idx="12"/>
          </p:nvPr>
        </p:nvSpPr>
        <p:spPr>
          <a:xfrm>
            <a:off x="231820" y="1689100"/>
            <a:ext cx="8693239" cy="4487863"/>
          </a:xfrm>
          <a:prstGeom prst="rect">
            <a:avLst/>
          </a:prstGeom>
        </p:spPr>
        <p:txBody>
          <a:bodyPr/>
          <a:lstStyle>
            <a:lvl1pPr marL="237744" indent="-237744">
              <a:lnSpc>
                <a:spcPct val="125000"/>
              </a:lnSpc>
              <a:spcBef>
                <a:spcPts val="1600"/>
              </a:spcBef>
              <a:spcAft>
                <a:spcPts val="600"/>
              </a:spcAft>
              <a:defRPr sz="1400"/>
            </a:lvl1pPr>
            <a:lvl2pPr marL="694944" indent="-237744">
              <a:lnSpc>
                <a:spcPct val="125000"/>
              </a:lnSpc>
              <a:spcAft>
                <a:spcPts val="400"/>
              </a:spcAft>
              <a:defRPr sz="1400"/>
            </a:lvl2pPr>
            <a:lvl3pPr marL="1088136" indent="-173736">
              <a:lnSpc>
                <a:spcPct val="125000"/>
              </a:lnSpc>
              <a:spcAft>
                <a:spcPts val="400"/>
              </a:spcAft>
              <a:defRPr sz="1400"/>
            </a:lvl3pPr>
            <a:lvl4pPr marL="1609344" indent="-237744">
              <a:lnSpc>
                <a:spcPct val="125000"/>
              </a:lnSpc>
              <a:spcAft>
                <a:spcPts val="400"/>
              </a:spcAft>
              <a:defRPr sz="1400"/>
            </a:lvl4pPr>
            <a:lvl5pPr marL="2002536" indent="-173736">
              <a:lnSpc>
                <a:spcPct val="125000"/>
              </a:lnSpc>
              <a:spcAft>
                <a:spcPts val="400"/>
              </a:spcAft>
              <a:buFont typeface="Arial" pitchFamily="34" charset="0"/>
              <a:buChar cha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231819" y="755506"/>
            <a:ext cx="8699679" cy="755794"/>
          </a:xfrm>
          <a:prstGeom prst="rect">
            <a:avLst/>
          </a:prstGeom>
        </p:spPr>
        <p:txBody>
          <a:bodyPr anchor="b" anchorCtr="0"/>
          <a:lstStyle>
            <a:lvl1pPr algn="l">
              <a:defRPr sz="2400">
                <a:solidFill>
                  <a:schemeClr val="accent1"/>
                </a:solidFill>
              </a:defRPr>
            </a:lvl1pPr>
          </a:lstStyle>
          <a:p>
            <a:r>
              <a:rPr lang="en-US" dirty="0" smtClean="0"/>
              <a:t>Click to edit Master title style. You can have up to two lines of text.</a:t>
            </a:r>
            <a:endParaRPr lang="en-US" dirty="0"/>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full-screen image/char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11" name="Content Placeholder 10"/>
          <p:cNvSpPr>
            <a:spLocks noGrp="1"/>
          </p:cNvSpPr>
          <p:nvPr>
            <p:ph sz="quarter" idx="12"/>
          </p:nvPr>
        </p:nvSpPr>
        <p:spPr>
          <a:xfrm>
            <a:off x="238259" y="1689100"/>
            <a:ext cx="8693239" cy="4491567"/>
          </a:xfrm>
          <a:prstGeom prst="rect">
            <a:avLst/>
          </a:prstGeom>
        </p:spPr>
        <p:txBody>
          <a:bodyPr/>
          <a:lstStyle>
            <a:lvl1pPr marL="237744" indent="-237744">
              <a:lnSpc>
                <a:spcPct val="125000"/>
              </a:lnSpc>
              <a:spcBef>
                <a:spcPts val="1600"/>
              </a:spcBef>
              <a:spcAft>
                <a:spcPts val="600"/>
              </a:spcAft>
              <a:defRPr sz="1400"/>
            </a:lvl1pPr>
            <a:lvl2pPr>
              <a:lnSpc>
                <a:spcPct val="125000"/>
              </a:lnSpc>
              <a:spcAft>
                <a:spcPts val="400"/>
              </a:spcAft>
              <a:defRPr sz="1400"/>
            </a:lvl2pPr>
            <a:lvl3pPr>
              <a:lnSpc>
                <a:spcPct val="125000"/>
              </a:lnSpc>
              <a:spcAft>
                <a:spcPts val="400"/>
              </a:spcAft>
              <a:defRPr sz="1400"/>
            </a:lvl3pPr>
            <a:lvl4pPr>
              <a:lnSpc>
                <a:spcPct val="125000"/>
              </a:lnSpc>
              <a:spcAft>
                <a:spcPts val="400"/>
              </a:spcAft>
              <a:defRPr sz="1400"/>
            </a:lvl4pPr>
            <a:lvl5pPr>
              <a:lnSpc>
                <a:spcPct val="125000"/>
              </a:lnSpc>
              <a:spcAft>
                <a:spcPts val="400"/>
              </a:spcAft>
              <a:buFont typeface="Arial" pitchFamily="34" charset="0"/>
              <a:buChar cha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4"/>
          </p:nvPr>
        </p:nvSpPr>
        <p:spPr>
          <a:xfrm>
            <a:off x="8500533" y="6460067"/>
            <a:ext cx="570315" cy="324146"/>
          </a:xfrm>
          <a:prstGeom prst="rect">
            <a:avLst/>
          </a:prstGeom>
        </p:spPr>
        <p:txBody>
          <a:bodyPr vert="horz" lIns="91440" tIns="45720" rIns="91440" bIns="45720" rtlCol="0" anchor="ctr"/>
          <a:lstStyle>
            <a:lvl1pPr algn="ctr">
              <a:defRPr sz="1200">
                <a:solidFill>
                  <a:schemeClr val="tx1"/>
                </a:solidFill>
                <a:latin typeface="+mj-lt"/>
              </a:defRPr>
            </a:lvl1pPr>
          </a:lstStyle>
          <a:p>
            <a:fld id="{2D80C5C9-96E0-47EC-B500-37C5FE284639}" type="slidenum">
              <a:rPr lang="en-US" smtClean="0"/>
              <a:pPr/>
              <a:t>‹#›</a:t>
            </a:fld>
            <a:endParaRPr lang="en-US" dirty="0"/>
          </a:p>
        </p:txBody>
      </p:sp>
      <p:sp>
        <p:nvSpPr>
          <p:cNvPr id="6" name="Title 1"/>
          <p:cNvSpPr>
            <a:spLocks noGrp="1"/>
          </p:cNvSpPr>
          <p:nvPr>
            <p:ph type="title" hasCustomPrompt="1"/>
          </p:nvPr>
        </p:nvSpPr>
        <p:spPr>
          <a:xfrm>
            <a:off x="231819" y="755506"/>
            <a:ext cx="8699679" cy="755794"/>
          </a:xfrm>
          <a:prstGeom prst="rect">
            <a:avLst/>
          </a:prstGeom>
        </p:spPr>
        <p:txBody>
          <a:bodyPr anchor="b" anchorCtr="0"/>
          <a:lstStyle>
            <a:lvl1pPr algn="l">
              <a:defRPr sz="2400">
                <a:solidFill>
                  <a:schemeClr val="accent1"/>
                </a:solidFill>
              </a:defRPr>
            </a:lvl1pPr>
          </a:lstStyle>
          <a:p>
            <a:r>
              <a:rPr lang="en-US" dirty="0" smtClean="0"/>
              <a:t>Click to edit Master title style. You can have up to two lines of text.</a:t>
            </a:r>
            <a:endParaRPr lang="en-US" dirty="0"/>
          </a:p>
        </p:txBody>
      </p:sp>
    </p:spTree>
    <p:extLst>
      <p:ext uri="{BB962C8B-B14F-4D97-AF65-F5344CB8AC3E}">
        <p14:creationId xmlns:p14="http://schemas.microsoft.com/office/powerpoint/2010/main" val="1290967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11" name="Content Placeholder 10"/>
          <p:cNvSpPr>
            <a:spLocks noGrp="1"/>
          </p:cNvSpPr>
          <p:nvPr>
            <p:ph sz="quarter" idx="12"/>
          </p:nvPr>
        </p:nvSpPr>
        <p:spPr>
          <a:xfrm>
            <a:off x="238259" y="1689100"/>
            <a:ext cx="4105141" cy="4491567"/>
          </a:xfrm>
          <a:prstGeom prst="rect">
            <a:avLst/>
          </a:prstGeom>
        </p:spPr>
        <p:txBody>
          <a:bodyPr/>
          <a:lstStyle>
            <a:lvl1pPr marL="237744" indent="-237744">
              <a:lnSpc>
                <a:spcPct val="125000"/>
              </a:lnSpc>
              <a:spcBef>
                <a:spcPts val="1600"/>
              </a:spcBef>
              <a:spcAft>
                <a:spcPts val="600"/>
              </a:spcAft>
              <a:defRPr sz="1400"/>
            </a:lvl1pPr>
            <a:lvl2pPr>
              <a:lnSpc>
                <a:spcPct val="125000"/>
              </a:lnSpc>
              <a:spcAft>
                <a:spcPts val="400"/>
              </a:spcAft>
              <a:defRPr sz="1400"/>
            </a:lvl2pPr>
            <a:lvl3pPr>
              <a:lnSpc>
                <a:spcPct val="125000"/>
              </a:lnSpc>
              <a:spcAft>
                <a:spcPts val="400"/>
              </a:spcAft>
              <a:defRPr sz="1400"/>
            </a:lvl3pPr>
            <a:lvl4pPr>
              <a:lnSpc>
                <a:spcPct val="125000"/>
              </a:lnSpc>
              <a:spcAft>
                <a:spcPts val="400"/>
              </a:spcAft>
              <a:defRPr sz="1400"/>
            </a:lvl4pPr>
            <a:lvl5pPr>
              <a:lnSpc>
                <a:spcPct val="125000"/>
              </a:lnSpc>
              <a:spcAft>
                <a:spcPts val="400"/>
              </a:spcAft>
              <a:buFont typeface="Arial" pitchFamily="34" charset="0"/>
              <a:buChar cha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2"/>
          <p:cNvSpPr>
            <a:spLocks noGrp="1"/>
          </p:cNvSpPr>
          <p:nvPr>
            <p:ph sz="quarter" idx="13"/>
          </p:nvPr>
        </p:nvSpPr>
        <p:spPr>
          <a:xfrm>
            <a:off x="4816698" y="1689100"/>
            <a:ext cx="4105141" cy="4491567"/>
          </a:xfrm>
          <a:prstGeom prst="rect">
            <a:avLst/>
          </a:prstGeom>
        </p:spPr>
        <p:txBody>
          <a:bodyPr/>
          <a:lstStyle>
            <a:lvl1pPr marL="237744" indent="-237744">
              <a:lnSpc>
                <a:spcPct val="125000"/>
              </a:lnSpc>
              <a:spcBef>
                <a:spcPts val="1600"/>
              </a:spcBef>
              <a:spcAft>
                <a:spcPts val="600"/>
              </a:spcAft>
              <a:defRPr sz="1400"/>
            </a:lvl1pPr>
            <a:lvl2pPr>
              <a:lnSpc>
                <a:spcPct val="125000"/>
              </a:lnSpc>
              <a:spcAft>
                <a:spcPts val="400"/>
              </a:spcAft>
              <a:defRPr sz="1400"/>
            </a:lvl2pPr>
            <a:lvl3pPr>
              <a:lnSpc>
                <a:spcPct val="125000"/>
              </a:lnSpc>
              <a:spcAft>
                <a:spcPts val="400"/>
              </a:spcAft>
              <a:defRPr sz="1400"/>
            </a:lvl3pPr>
            <a:lvl4pPr>
              <a:lnSpc>
                <a:spcPct val="125000"/>
              </a:lnSpc>
              <a:spcAft>
                <a:spcPts val="400"/>
              </a:spcAft>
              <a:defRPr sz="1400"/>
            </a:lvl4pPr>
            <a:lvl5pPr>
              <a:lnSpc>
                <a:spcPct val="125000"/>
              </a:lnSpc>
              <a:spcAft>
                <a:spcPts val="400"/>
              </a:spcAft>
              <a:buFont typeface="Arial" pitchFamily="34" charset="0"/>
              <a:buChar cha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4"/>
          </p:nvPr>
        </p:nvSpPr>
        <p:spPr>
          <a:xfrm>
            <a:off x="8686800" y="6419088"/>
            <a:ext cx="384048" cy="365125"/>
          </a:xfrm>
          <a:prstGeom prst="rect">
            <a:avLst/>
          </a:prstGeom>
        </p:spPr>
        <p:txBody>
          <a:bodyPr vert="horz" lIns="91440" tIns="45720" rIns="91440" bIns="45720" rtlCol="0" anchor="ctr"/>
          <a:lstStyle>
            <a:lvl1pPr algn="ctr">
              <a:defRPr sz="1200">
                <a:solidFill>
                  <a:schemeClr val="tx1"/>
                </a:solidFill>
                <a:latin typeface="+mj-lt"/>
              </a:defRPr>
            </a:lvl1pPr>
          </a:lstStyle>
          <a:p>
            <a:fld id="{2D80C5C9-96E0-47EC-B500-37C5FE284639}" type="slidenum">
              <a:rPr lang="en-US" smtClean="0"/>
              <a:pPr/>
              <a:t>‹#›</a:t>
            </a:fld>
            <a:endParaRPr lang="en-US" dirty="0"/>
          </a:p>
        </p:txBody>
      </p:sp>
      <p:sp>
        <p:nvSpPr>
          <p:cNvPr id="6" name="Title 1"/>
          <p:cNvSpPr>
            <a:spLocks noGrp="1"/>
          </p:cNvSpPr>
          <p:nvPr>
            <p:ph type="title" hasCustomPrompt="1"/>
          </p:nvPr>
        </p:nvSpPr>
        <p:spPr>
          <a:xfrm>
            <a:off x="231819" y="755506"/>
            <a:ext cx="8699679" cy="755794"/>
          </a:xfrm>
          <a:prstGeom prst="rect">
            <a:avLst/>
          </a:prstGeom>
        </p:spPr>
        <p:txBody>
          <a:bodyPr anchor="b" anchorCtr="0"/>
          <a:lstStyle>
            <a:lvl1pPr algn="l">
              <a:defRPr sz="2400">
                <a:solidFill>
                  <a:schemeClr val="accent1"/>
                </a:solidFill>
              </a:defRPr>
            </a:lvl1pPr>
          </a:lstStyle>
          <a:p>
            <a:r>
              <a:rPr lang="en-US" dirty="0" smtClean="0"/>
              <a:t>Click to edit Master title style. You can have up to two lines of text.</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1" name="Content Placeholder 10"/>
          <p:cNvSpPr>
            <a:spLocks noGrp="1"/>
          </p:cNvSpPr>
          <p:nvPr>
            <p:ph sz="quarter" idx="12"/>
          </p:nvPr>
        </p:nvSpPr>
        <p:spPr>
          <a:xfrm>
            <a:off x="238259" y="1689100"/>
            <a:ext cx="2743200" cy="4491567"/>
          </a:xfrm>
          <a:prstGeom prst="rect">
            <a:avLst/>
          </a:prstGeom>
        </p:spPr>
        <p:txBody>
          <a:bodyPr/>
          <a:lstStyle>
            <a:lvl1pPr marL="237744" indent="-237744">
              <a:lnSpc>
                <a:spcPct val="125000"/>
              </a:lnSpc>
              <a:spcBef>
                <a:spcPts val="1600"/>
              </a:spcBef>
              <a:spcAft>
                <a:spcPts val="600"/>
              </a:spcAft>
              <a:defRPr sz="1400"/>
            </a:lvl1pPr>
            <a:lvl2pPr>
              <a:lnSpc>
                <a:spcPct val="125000"/>
              </a:lnSpc>
              <a:spcAft>
                <a:spcPts val="400"/>
              </a:spcAft>
              <a:defRPr sz="1400"/>
            </a:lvl2pPr>
            <a:lvl3pPr>
              <a:lnSpc>
                <a:spcPct val="125000"/>
              </a:lnSpc>
              <a:spcAft>
                <a:spcPts val="400"/>
              </a:spcAft>
              <a:defRPr sz="1400"/>
            </a:lvl3pPr>
            <a:lvl4pPr>
              <a:lnSpc>
                <a:spcPct val="125000"/>
              </a:lnSpc>
              <a:spcAft>
                <a:spcPts val="400"/>
              </a:spcAft>
              <a:defRPr sz="1400"/>
            </a:lvl4pPr>
            <a:lvl5pPr>
              <a:lnSpc>
                <a:spcPct val="125000"/>
              </a:lnSpc>
              <a:spcAft>
                <a:spcPts val="400"/>
              </a:spcAft>
              <a:buFont typeface="Arial" pitchFamily="34" charset="0"/>
              <a:buChar cha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4"/>
          </p:nvPr>
        </p:nvSpPr>
        <p:spPr>
          <a:xfrm>
            <a:off x="8686800" y="6419088"/>
            <a:ext cx="384048" cy="365125"/>
          </a:xfrm>
          <a:prstGeom prst="rect">
            <a:avLst/>
          </a:prstGeom>
        </p:spPr>
        <p:txBody>
          <a:bodyPr vert="horz" lIns="91440" tIns="45720" rIns="91440" bIns="45720" rtlCol="0" anchor="ctr"/>
          <a:lstStyle>
            <a:lvl1pPr algn="ctr">
              <a:defRPr sz="1200">
                <a:solidFill>
                  <a:schemeClr val="tx1"/>
                </a:solidFill>
                <a:latin typeface="+mj-lt"/>
              </a:defRPr>
            </a:lvl1pPr>
          </a:lstStyle>
          <a:p>
            <a:fld id="{2D80C5C9-96E0-47EC-B500-37C5FE284639}" type="slidenum">
              <a:rPr lang="en-US" smtClean="0"/>
              <a:pPr/>
              <a:t>‹#›</a:t>
            </a:fld>
            <a:endParaRPr lang="en-US" dirty="0"/>
          </a:p>
        </p:txBody>
      </p:sp>
      <p:sp>
        <p:nvSpPr>
          <p:cNvPr id="6" name="Title 1"/>
          <p:cNvSpPr>
            <a:spLocks noGrp="1"/>
          </p:cNvSpPr>
          <p:nvPr>
            <p:ph type="title" hasCustomPrompt="1"/>
          </p:nvPr>
        </p:nvSpPr>
        <p:spPr>
          <a:xfrm>
            <a:off x="231819" y="755506"/>
            <a:ext cx="8699679" cy="755794"/>
          </a:xfrm>
          <a:prstGeom prst="rect">
            <a:avLst/>
          </a:prstGeom>
        </p:spPr>
        <p:txBody>
          <a:bodyPr anchor="b" anchorCtr="0"/>
          <a:lstStyle>
            <a:lvl1pPr algn="l">
              <a:defRPr sz="2400">
                <a:solidFill>
                  <a:schemeClr val="accent1"/>
                </a:solidFill>
              </a:defRPr>
            </a:lvl1pPr>
          </a:lstStyle>
          <a:p>
            <a:r>
              <a:rPr lang="en-US" dirty="0" smtClean="0"/>
              <a:t>Click to edit Master title style. You can have up to two lines of text.</a:t>
            </a:r>
            <a:endParaRPr lang="en-US" dirty="0"/>
          </a:p>
        </p:txBody>
      </p:sp>
      <p:sp>
        <p:nvSpPr>
          <p:cNvPr id="8" name="Content Placeholder 10"/>
          <p:cNvSpPr>
            <a:spLocks noGrp="1"/>
          </p:cNvSpPr>
          <p:nvPr>
            <p:ph sz="quarter" idx="13"/>
          </p:nvPr>
        </p:nvSpPr>
        <p:spPr>
          <a:xfrm>
            <a:off x="3217930" y="1689100"/>
            <a:ext cx="2743200" cy="4491567"/>
          </a:xfrm>
          <a:prstGeom prst="rect">
            <a:avLst/>
          </a:prstGeom>
        </p:spPr>
        <p:txBody>
          <a:bodyPr/>
          <a:lstStyle>
            <a:lvl1pPr marL="237744" indent="-237744">
              <a:lnSpc>
                <a:spcPct val="125000"/>
              </a:lnSpc>
              <a:spcBef>
                <a:spcPts val="1600"/>
              </a:spcBef>
              <a:spcAft>
                <a:spcPts val="600"/>
              </a:spcAft>
              <a:defRPr sz="1400"/>
            </a:lvl1pPr>
            <a:lvl2pPr>
              <a:lnSpc>
                <a:spcPct val="125000"/>
              </a:lnSpc>
              <a:spcAft>
                <a:spcPts val="400"/>
              </a:spcAft>
              <a:defRPr sz="1400"/>
            </a:lvl2pPr>
            <a:lvl3pPr>
              <a:lnSpc>
                <a:spcPct val="125000"/>
              </a:lnSpc>
              <a:spcAft>
                <a:spcPts val="400"/>
              </a:spcAft>
              <a:defRPr sz="1400"/>
            </a:lvl3pPr>
            <a:lvl4pPr>
              <a:lnSpc>
                <a:spcPct val="125000"/>
              </a:lnSpc>
              <a:spcAft>
                <a:spcPts val="400"/>
              </a:spcAft>
              <a:defRPr sz="1400"/>
            </a:lvl4pPr>
            <a:lvl5pPr>
              <a:lnSpc>
                <a:spcPct val="125000"/>
              </a:lnSpc>
              <a:spcAft>
                <a:spcPts val="400"/>
              </a:spcAft>
              <a:buFont typeface="Arial" pitchFamily="34" charset="0"/>
              <a:buChar cha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10"/>
          <p:cNvSpPr>
            <a:spLocks noGrp="1"/>
          </p:cNvSpPr>
          <p:nvPr>
            <p:ph sz="quarter" idx="14"/>
          </p:nvPr>
        </p:nvSpPr>
        <p:spPr>
          <a:xfrm>
            <a:off x="6197600" y="1689100"/>
            <a:ext cx="2743200" cy="4491567"/>
          </a:xfrm>
          <a:prstGeom prst="rect">
            <a:avLst/>
          </a:prstGeom>
        </p:spPr>
        <p:txBody>
          <a:bodyPr/>
          <a:lstStyle>
            <a:lvl1pPr marL="237744" indent="-237744">
              <a:lnSpc>
                <a:spcPct val="125000"/>
              </a:lnSpc>
              <a:spcBef>
                <a:spcPts val="1600"/>
              </a:spcBef>
              <a:spcAft>
                <a:spcPts val="600"/>
              </a:spcAft>
              <a:defRPr sz="1400"/>
            </a:lvl1pPr>
            <a:lvl2pPr>
              <a:lnSpc>
                <a:spcPct val="125000"/>
              </a:lnSpc>
              <a:spcAft>
                <a:spcPts val="400"/>
              </a:spcAft>
              <a:defRPr sz="1400"/>
            </a:lvl2pPr>
            <a:lvl3pPr>
              <a:lnSpc>
                <a:spcPct val="125000"/>
              </a:lnSpc>
              <a:spcAft>
                <a:spcPts val="400"/>
              </a:spcAft>
              <a:defRPr sz="1400"/>
            </a:lvl3pPr>
            <a:lvl4pPr>
              <a:lnSpc>
                <a:spcPct val="125000"/>
              </a:lnSpc>
              <a:spcAft>
                <a:spcPts val="400"/>
              </a:spcAft>
              <a:defRPr sz="1400"/>
            </a:lvl4pPr>
            <a:lvl5pPr>
              <a:lnSpc>
                <a:spcPct val="125000"/>
              </a:lnSpc>
              <a:spcAft>
                <a:spcPts val="400"/>
              </a:spcAft>
              <a:buFont typeface="Arial" pitchFamily="34" charset="0"/>
              <a:buChar cha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22932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ine or bar graph">
    <p:spTree>
      <p:nvGrpSpPr>
        <p:cNvPr id="1" name=""/>
        <p:cNvGrpSpPr/>
        <p:nvPr/>
      </p:nvGrpSpPr>
      <p:grpSpPr>
        <a:xfrm>
          <a:off x="0" y="0"/>
          <a:ext cx="0" cy="0"/>
          <a:chOff x="0" y="0"/>
          <a:chExt cx="0" cy="0"/>
        </a:xfrm>
      </p:grpSpPr>
      <p:sp>
        <p:nvSpPr>
          <p:cNvPr id="5" name="Oval 13"/>
          <p:cNvSpPr>
            <a:spLocks noChangeAspect="1"/>
          </p:cNvSpPr>
          <p:nvPr/>
        </p:nvSpPr>
        <p:spPr bwMode="auto">
          <a:xfrm>
            <a:off x="8732838" y="6456542"/>
            <a:ext cx="276225" cy="274638"/>
          </a:xfrm>
          <a:prstGeom prst="ellipse">
            <a:avLst/>
          </a:prstGeom>
          <a:solidFill>
            <a:srgbClr val="FFFFFF"/>
          </a:solidFill>
          <a:ln w="9525">
            <a:noFill/>
            <a:round/>
            <a:headEnd/>
            <a:tailEnd/>
          </a:ln>
        </p:spPr>
        <p:txBody>
          <a:bodyPr/>
          <a:lstStyle/>
          <a:p>
            <a:pPr eaLnBrk="0" hangingPunct="0"/>
            <a:endParaRPr lang="en-US" dirty="0"/>
          </a:p>
        </p:txBody>
      </p:sp>
      <p:sp>
        <p:nvSpPr>
          <p:cNvPr id="4" name="Slide Number Placeholder 3"/>
          <p:cNvSpPr>
            <a:spLocks noGrp="1"/>
          </p:cNvSpPr>
          <p:nvPr>
            <p:ph type="sldNum" sz="quarter" idx="11"/>
          </p:nvPr>
        </p:nvSpPr>
        <p:spPr/>
        <p:txBody>
          <a:bodyPr/>
          <a:lstStyle/>
          <a:p>
            <a:fld id="{2D80C5C9-96E0-47EC-B500-37C5FE284639}" type="slidenum">
              <a:rPr lang="en-US" smtClean="0"/>
              <a:pPr/>
              <a:t>‹#›</a:t>
            </a:fld>
            <a:endParaRPr lang="en-US" dirty="0"/>
          </a:p>
        </p:txBody>
      </p:sp>
      <p:sp>
        <p:nvSpPr>
          <p:cNvPr id="12" name="Text Placeholder 11"/>
          <p:cNvSpPr>
            <a:spLocks noGrp="1"/>
          </p:cNvSpPr>
          <p:nvPr>
            <p:ph type="body" sz="quarter" idx="13" hasCustomPrompt="1"/>
          </p:nvPr>
        </p:nvSpPr>
        <p:spPr>
          <a:xfrm>
            <a:off x="221628" y="1691005"/>
            <a:ext cx="4196279" cy="548640"/>
          </a:xfrm>
          <a:prstGeom prst="rect">
            <a:avLst/>
          </a:prstGeom>
        </p:spPr>
        <p:txBody>
          <a:bodyPr anchor="b" anchorCtr="0"/>
          <a:lstStyle>
            <a:lvl1pPr marL="342900" marR="0" indent="-342900" algn="l" defTabSz="914400" rtl="0" eaLnBrk="1" fontAlgn="base" latinLnBrk="0" hangingPunct="1">
              <a:lnSpc>
                <a:spcPct val="100000"/>
              </a:lnSpc>
              <a:spcBef>
                <a:spcPct val="20000"/>
              </a:spcBef>
              <a:spcAft>
                <a:spcPct val="0"/>
              </a:spcAft>
              <a:buClrTx/>
              <a:buSzTx/>
              <a:buFontTx/>
              <a:buNone/>
              <a:tabLst/>
              <a:defRPr sz="1400"/>
            </a:lvl1pPr>
            <a:lvl2pPr>
              <a:defRPr sz="1400"/>
            </a:lvl2pPr>
            <a:lvl3pPr>
              <a:defRPr sz="1400"/>
            </a:lvl3pPr>
            <a:lvl4pPr>
              <a:defRPr sz="1400"/>
            </a:lvl4pPr>
            <a:lvl5pPr>
              <a:defRPr sz="1400"/>
            </a:lvl5pPr>
          </a:lstStyle>
          <a:p>
            <a:pPr lvl="0"/>
            <a:r>
              <a:rPr lang="en-US" dirty="0" smtClean="0"/>
              <a:t>y-axis title here</a:t>
            </a:r>
          </a:p>
          <a:p>
            <a:pPr lvl="0"/>
            <a:r>
              <a:rPr lang="en-US" dirty="0" smtClean="0"/>
              <a:t>y-axis units here</a:t>
            </a:r>
          </a:p>
        </p:txBody>
      </p:sp>
      <p:sp>
        <p:nvSpPr>
          <p:cNvPr id="14" name="Text Placeholder 13"/>
          <p:cNvSpPr>
            <a:spLocks noGrp="1"/>
          </p:cNvSpPr>
          <p:nvPr>
            <p:ph type="body" sz="quarter" idx="14" hasCustomPrompt="1"/>
          </p:nvPr>
        </p:nvSpPr>
        <p:spPr>
          <a:xfrm>
            <a:off x="4709160" y="1691005"/>
            <a:ext cx="4206240" cy="548640"/>
          </a:xfrm>
          <a:prstGeom prst="rect">
            <a:avLst/>
          </a:prstGeom>
        </p:spPr>
        <p:txBody>
          <a:bodyPr anchor="b" anchorCtr="0"/>
          <a:lstStyle>
            <a:lvl1pPr marL="342900" marR="0" indent="-342900" algn="r" defTabSz="914400" rtl="0" eaLnBrk="1" fontAlgn="base" latinLnBrk="0" hangingPunct="1">
              <a:lnSpc>
                <a:spcPct val="100000"/>
              </a:lnSpc>
              <a:spcBef>
                <a:spcPct val="20000"/>
              </a:spcBef>
              <a:spcAft>
                <a:spcPct val="0"/>
              </a:spcAft>
              <a:buClrTx/>
              <a:buSzTx/>
              <a:buFontTx/>
              <a:buNone/>
              <a:tabLst/>
              <a:defRPr sz="1400"/>
            </a:lvl1pPr>
            <a:lvl2pPr>
              <a:defRPr sz="1400"/>
            </a:lvl2pPr>
            <a:lvl3pPr>
              <a:defRPr sz="1400"/>
            </a:lvl3pPr>
            <a:lvl4pPr>
              <a:defRPr sz="1400"/>
            </a:lvl4pPr>
            <a:lvl5pPr>
              <a:defRPr sz="1400"/>
            </a:lvl5pPr>
          </a:lstStyle>
          <a:p>
            <a:pPr lvl="0"/>
            <a:r>
              <a:rPr lang="en-US" dirty="0" smtClean="0"/>
              <a:t>secondary y-axis title here</a:t>
            </a:r>
          </a:p>
          <a:p>
            <a:pPr lvl="0"/>
            <a:r>
              <a:rPr lang="en-US" dirty="0" smtClean="0"/>
              <a:t>secondary y-axis units here</a:t>
            </a:r>
          </a:p>
        </p:txBody>
      </p:sp>
      <p:sp>
        <p:nvSpPr>
          <p:cNvPr id="10" name="Text Placeholder 15"/>
          <p:cNvSpPr>
            <a:spLocks noGrp="1"/>
          </p:cNvSpPr>
          <p:nvPr>
            <p:ph type="body" sz="quarter" idx="15" hasCustomPrompt="1"/>
          </p:nvPr>
        </p:nvSpPr>
        <p:spPr>
          <a:xfrm>
            <a:off x="231819" y="6020678"/>
            <a:ext cx="8683581" cy="255154"/>
          </a:xfrm>
          <a:prstGeom prst="rect">
            <a:avLst/>
          </a:prstGeom>
        </p:spPr>
        <p:txBody>
          <a:bodyPr anchor="b" anchorCtr="0"/>
          <a:lstStyle>
            <a:lvl1pPr>
              <a:buNone/>
              <a:defRPr sz="1200" i="1"/>
            </a:lvl1pPr>
            <a:lvl2pPr>
              <a:buNone/>
              <a:defRPr sz="1200" i="1"/>
            </a:lvl2pPr>
            <a:lvl3pPr>
              <a:buNone/>
              <a:defRPr sz="1200" i="1"/>
            </a:lvl3pPr>
            <a:lvl4pPr>
              <a:buNone/>
              <a:defRPr sz="1200" i="1"/>
            </a:lvl4pPr>
            <a:lvl5pPr>
              <a:buNone/>
              <a:defRPr sz="1200" i="1"/>
            </a:lvl5pPr>
          </a:lstStyle>
          <a:p>
            <a:pPr lvl="0"/>
            <a:r>
              <a:rPr lang="en-US" dirty="0" smtClean="0"/>
              <a:t>Source: Click to edit text</a:t>
            </a:r>
          </a:p>
        </p:txBody>
      </p:sp>
      <p:sp>
        <p:nvSpPr>
          <p:cNvPr id="11" name="Chart Placeholder 8"/>
          <p:cNvSpPr>
            <a:spLocks noGrp="1"/>
          </p:cNvSpPr>
          <p:nvPr>
            <p:ph type="chart" sz="quarter" idx="12"/>
          </p:nvPr>
        </p:nvSpPr>
        <p:spPr>
          <a:xfrm>
            <a:off x="231819" y="2285803"/>
            <a:ext cx="8683581" cy="3622519"/>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sz="1200"/>
            </a:lvl1pPr>
          </a:lstStyle>
          <a:p>
            <a:r>
              <a:rPr lang="en-US" dirty="0" smtClean="0"/>
              <a:t>Click icon to add chart</a:t>
            </a:r>
          </a:p>
        </p:txBody>
      </p:sp>
      <p:sp>
        <p:nvSpPr>
          <p:cNvPr id="17" name="Title 1"/>
          <p:cNvSpPr>
            <a:spLocks noGrp="1"/>
          </p:cNvSpPr>
          <p:nvPr>
            <p:ph type="title" hasCustomPrompt="1"/>
          </p:nvPr>
        </p:nvSpPr>
        <p:spPr>
          <a:xfrm>
            <a:off x="231819" y="755506"/>
            <a:ext cx="8699679" cy="755794"/>
          </a:xfrm>
          <a:prstGeom prst="rect">
            <a:avLst/>
          </a:prstGeom>
        </p:spPr>
        <p:txBody>
          <a:bodyPr anchor="b" anchorCtr="0"/>
          <a:lstStyle>
            <a:lvl1pPr algn="l">
              <a:defRPr sz="2400">
                <a:solidFill>
                  <a:schemeClr val="accent1"/>
                </a:solidFill>
              </a:defRPr>
            </a:lvl1pPr>
          </a:lstStyle>
          <a:p>
            <a:r>
              <a:rPr lang="en-US" dirty="0" smtClean="0"/>
              <a:t>Click to edit Master title style. You can have up to two lines of text.</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e chart">
    <p:spTree>
      <p:nvGrpSpPr>
        <p:cNvPr id="1" name=""/>
        <p:cNvGrpSpPr/>
        <p:nvPr/>
      </p:nvGrpSpPr>
      <p:grpSpPr>
        <a:xfrm>
          <a:off x="0" y="0"/>
          <a:ext cx="0" cy="0"/>
          <a:chOff x="0" y="0"/>
          <a:chExt cx="0" cy="0"/>
        </a:xfrm>
      </p:grpSpPr>
      <p:sp>
        <p:nvSpPr>
          <p:cNvPr id="5" name="Oval 13"/>
          <p:cNvSpPr>
            <a:spLocks noChangeAspect="1"/>
          </p:cNvSpPr>
          <p:nvPr/>
        </p:nvSpPr>
        <p:spPr bwMode="auto">
          <a:xfrm>
            <a:off x="8732838" y="6456542"/>
            <a:ext cx="276225" cy="274638"/>
          </a:xfrm>
          <a:prstGeom prst="ellipse">
            <a:avLst/>
          </a:prstGeom>
          <a:solidFill>
            <a:srgbClr val="FFFFFF"/>
          </a:solidFill>
          <a:ln w="9525">
            <a:noFill/>
            <a:round/>
            <a:headEnd/>
            <a:tailEnd/>
          </a:ln>
        </p:spPr>
        <p:txBody>
          <a:bodyPr/>
          <a:lstStyle/>
          <a:p>
            <a:pPr eaLnBrk="0" hangingPunct="0"/>
            <a:endParaRPr lang="en-US" dirty="0"/>
          </a:p>
        </p:txBody>
      </p:sp>
      <p:sp>
        <p:nvSpPr>
          <p:cNvPr id="4" name="Slide Number Placeholder 3"/>
          <p:cNvSpPr>
            <a:spLocks noGrp="1"/>
          </p:cNvSpPr>
          <p:nvPr>
            <p:ph type="sldNum" sz="quarter" idx="11"/>
          </p:nvPr>
        </p:nvSpPr>
        <p:spPr>
          <a:xfrm>
            <a:off x="8593667" y="6419088"/>
            <a:ext cx="550333" cy="365125"/>
          </a:xfrm>
        </p:spPr>
        <p:txBody>
          <a:bodyPr/>
          <a:lstStyle/>
          <a:p>
            <a:fld id="{2D80C5C9-96E0-47EC-B500-37C5FE284639}" type="slidenum">
              <a:rPr lang="en-US" smtClean="0"/>
              <a:pPr/>
              <a:t>‹#›</a:t>
            </a:fld>
            <a:endParaRPr lang="en-US" dirty="0"/>
          </a:p>
        </p:txBody>
      </p:sp>
      <p:sp>
        <p:nvSpPr>
          <p:cNvPr id="9" name="Chart Placeholder 8"/>
          <p:cNvSpPr>
            <a:spLocks noGrp="1"/>
          </p:cNvSpPr>
          <p:nvPr>
            <p:ph type="chart" sz="quarter" idx="12"/>
          </p:nvPr>
        </p:nvSpPr>
        <p:spPr>
          <a:xfrm>
            <a:off x="222959" y="1978025"/>
            <a:ext cx="8694891" cy="3968397"/>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sz="1200"/>
            </a:lvl1pPr>
          </a:lstStyle>
          <a:p>
            <a:r>
              <a:rPr lang="en-US" dirty="0" smtClean="0"/>
              <a:t>Click icon to add chart</a:t>
            </a:r>
          </a:p>
        </p:txBody>
      </p:sp>
      <p:sp>
        <p:nvSpPr>
          <p:cNvPr id="12" name="Text Placeholder 11"/>
          <p:cNvSpPr>
            <a:spLocks noGrp="1"/>
          </p:cNvSpPr>
          <p:nvPr>
            <p:ph type="body" sz="quarter" idx="13" hasCustomPrompt="1"/>
          </p:nvPr>
        </p:nvSpPr>
        <p:spPr>
          <a:xfrm>
            <a:off x="222959" y="1706090"/>
            <a:ext cx="8694891" cy="292608"/>
          </a:xfrm>
          <a:prstGeom prst="rect">
            <a:avLst/>
          </a:prstGeom>
        </p:spPr>
        <p:txBody>
          <a:bodyPr anchor="b" anchorCtr="0"/>
          <a:lstStyle>
            <a:lvl1pPr marL="342900" marR="0" indent="-342900" algn="l" defTabSz="914400" rtl="0" eaLnBrk="1" fontAlgn="base" latinLnBrk="0" hangingPunct="1">
              <a:lnSpc>
                <a:spcPct val="100000"/>
              </a:lnSpc>
              <a:spcBef>
                <a:spcPct val="20000"/>
              </a:spcBef>
              <a:spcAft>
                <a:spcPct val="0"/>
              </a:spcAft>
              <a:buClrTx/>
              <a:buSzTx/>
              <a:buFontTx/>
              <a:buNone/>
              <a:tabLst/>
              <a:defRPr sz="1400"/>
            </a:lvl1pPr>
            <a:lvl2pPr>
              <a:defRPr sz="1400"/>
            </a:lvl2pPr>
            <a:lvl3pPr>
              <a:defRPr sz="1400"/>
            </a:lvl3pPr>
            <a:lvl4pPr>
              <a:defRPr sz="1400"/>
            </a:lvl4pPr>
            <a:lvl5pPr>
              <a:defRPr sz="1400"/>
            </a:lvl5pPr>
          </a:lstStyle>
          <a:p>
            <a:pPr lvl="0"/>
            <a:r>
              <a:rPr lang="en-US" dirty="0" smtClean="0"/>
              <a:t>pie chart units here</a:t>
            </a:r>
            <a:endParaRPr lang="en-US" dirty="0"/>
          </a:p>
        </p:txBody>
      </p:sp>
      <p:sp>
        <p:nvSpPr>
          <p:cNvPr id="16" name="Text Placeholder 15"/>
          <p:cNvSpPr>
            <a:spLocks noGrp="1"/>
          </p:cNvSpPr>
          <p:nvPr>
            <p:ph type="body" sz="quarter" idx="15" hasCustomPrompt="1"/>
          </p:nvPr>
        </p:nvSpPr>
        <p:spPr>
          <a:xfrm>
            <a:off x="222959" y="6020678"/>
            <a:ext cx="8694891" cy="255154"/>
          </a:xfrm>
          <a:prstGeom prst="rect">
            <a:avLst/>
          </a:prstGeom>
        </p:spPr>
        <p:txBody>
          <a:bodyPr anchor="b" anchorCtr="0"/>
          <a:lstStyle>
            <a:lvl1pPr>
              <a:buNone/>
              <a:defRPr sz="1200" i="1"/>
            </a:lvl1pPr>
            <a:lvl2pPr>
              <a:buNone/>
              <a:defRPr sz="1200" i="1"/>
            </a:lvl2pPr>
            <a:lvl3pPr>
              <a:buNone/>
              <a:defRPr sz="1200" i="1"/>
            </a:lvl3pPr>
            <a:lvl4pPr>
              <a:buNone/>
              <a:defRPr sz="1200" i="1"/>
            </a:lvl4pPr>
            <a:lvl5pPr>
              <a:buNone/>
              <a:defRPr sz="1200" i="1"/>
            </a:lvl5pPr>
          </a:lstStyle>
          <a:p>
            <a:pPr lvl="0"/>
            <a:r>
              <a:rPr lang="en-US" dirty="0" smtClean="0"/>
              <a:t>Source: Click to edit text</a:t>
            </a:r>
          </a:p>
        </p:txBody>
      </p:sp>
      <p:sp>
        <p:nvSpPr>
          <p:cNvPr id="13" name="Title 1"/>
          <p:cNvSpPr>
            <a:spLocks noGrp="1"/>
          </p:cNvSpPr>
          <p:nvPr>
            <p:ph type="title" hasCustomPrompt="1"/>
          </p:nvPr>
        </p:nvSpPr>
        <p:spPr>
          <a:xfrm>
            <a:off x="231819" y="755506"/>
            <a:ext cx="8699679" cy="755794"/>
          </a:xfrm>
          <a:prstGeom prst="rect">
            <a:avLst/>
          </a:prstGeom>
        </p:spPr>
        <p:txBody>
          <a:bodyPr anchor="b" anchorCtr="0"/>
          <a:lstStyle>
            <a:lvl1pPr algn="l">
              <a:defRPr sz="2400">
                <a:solidFill>
                  <a:schemeClr val="accent1"/>
                </a:solidFill>
              </a:defRPr>
            </a:lvl1pPr>
          </a:lstStyle>
          <a:p>
            <a:r>
              <a:rPr lang="en-US" dirty="0" smtClean="0"/>
              <a:t>Click to edit Master title style. You can have up to two lines of text.</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5" name="Oval 13"/>
          <p:cNvSpPr>
            <a:spLocks noChangeAspect="1"/>
          </p:cNvSpPr>
          <p:nvPr/>
        </p:nvSpPr>
        <p:spPr bwMode="auto">
          <a:xfrm>
            <a:off x="8732838" y="6456542"/>
            <a:ext cx="276225" cy="274638"/>
          </a:xfrm>
          <a:prstGeom prst="ellipse">
            <a:avLst/>
          </a:prstGeom>
          <a:solidFill>
            <a:srgbClr val="FFFFFF"/>
          </a:solidFill>
          <a:ln w="9525">
            <a:noFill/>
            <a:round/>
            <a:headEnd/>
            <a:tailEnd/>
          </a:ln>
        </p:spPr>
        <p:txBody>
          <a:bodyPr/>
          <a:lstStyle/>
          <a:p>
            <a:pPr eaLnBrk="0" hangingPunct="0"/>
            <a:endParaRPr lang="en-US" dirty="0"/>
          </a:p>
        </p:txBody>
      </p:sp>
      <p:sp>
        <p:nvSpPr>
          <p:cNvPr id="4" name="Slide Number Placeholder 3"/>
          <p:cNvSpPr>
            <a:spLocks noGrp="1"/>
          </p:cNvSpPr>
          <p:nvPr>
            <p:ph type="sldNum" sz="quarter" idx="11"/>
          </p:nvPr>
        </p:nvSpPr>
        <p:spPr/>
        <p:txBody>
          <a:bodyPr/>
          <a:lstStyle/>
          <a:p>
            <a:fld id="{2D80C5C9-96E0-47EC-B500-37C5FE284639}" type="slidenum">
              <a:rPr lang="en-US" smtClean="0"/>
              <a:pPr/>
              <a:t>‹#›</a:t>
            </a:fld>
            <a:endParaRPr lang="en-US" dirty="0"/>
          </a:p>
        </p:txBody>
      </p:sp>
      <p:sp>
        <p:nvSpPr>
          <p:cNvPr id="12" name="Text Placeholder 15"/>
          <p:cNvSpPr>
            <a:spLocks noGrp="1"/>
          </p:cNvSpPr>
          <p:nvPr>
            <p:ph type="body" sz="quarter" idx="15" hasCustomPrompt="1"/>
          </p:nvPr>
        </p:nvSpPr>
        <p:spPr>
          <a:xfrm>
            <a:off x="231819" y="6020678"/>
            <a:ext cx="8694891" cy="255154"/>
          </a:xfrm>
          <a:prstGeom prst="rect">
            <a:avLst/>
          </a:prstGeom>
        </p:spPr>
        <p:txBody>
          <a:bodyPr anchor="b" anchorCtr="0"/>
          <a:lstStyle>
            <a:lvl1pPr>
              <a:buNone/>
              <a:defRPr sz="1200" i="1"/>
            </a:lvl1pPr>
            <a:lvl2pPr>
              <a:buNone/>
              <a:defRPr sz="1200" i="1"/>
            </a:lvl2pPr>
            <a:lvl3pPr>
              <a:buNone/>
              <a:defRPr sz="1200" i="1"/>
            </a:lvl3pPr>
            <a:lvl4pPr>
              <a:buNone/>
              <a:defRPr sz="1200" i="1"/>
            </a:lvl4pPr>
            <a:lvl5pPr>
              <a:buNone/>
              <a:defRPr sz="1200" i="1"/>
            </a:lvl5pPr>
          </a:lstStyle>
          <a:p>
            <a:pPr lvl="0"/>
            <a:r>
              <a:rPr lang="en-US" dirty="0" smtClean="0"/>
              <a:t>Source: Click to edit text</a:t>
            </a:r>
          </a:p>
        </p:txBody>
      </p:sp>
      <p:sp>
        <p:nvSpPr>
          <p:cNvPr id="13" name="Picture Placeholder 12"/>
          <p:cNvSpPr>
            <a:spLocks noGrp="1"/>
          </p:cNvSpPr>
          <p:nvPr>
            <p:ph type="pic" sz="quarter" idx="16"/>
          </p:nvPr>
        </p:nvSpPr>
        <p:spPr>
          <a:xfrm>
            <a:off x="231819" y="1706090"/>
            <a:ext cx="8683581" cy="4237510"/>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sz="1200"/>
            </a:lvl1pPr>
          </a:lstStyle>
          <a:p>
            <a:r>
              <a:rPr lang="en-US" dirty="0" smtClean="0"/>
              <a:t>Click icon to add picture</a:t>
            </a:r>
          </a:p>
        </p:txBody>
      </p:sp>
      <p:sp>
        <p:nvSpPr>
          <p:cNvPr id="9" name="Title 1"/>
          <p:cNvSpPr>
            <a:spLocks noGrp="1"/>
          </p:cNvSpPr>
          <p:nvPr>
            <p:ph type="title" hasCustomPrompt="1"/>
          </p:nvPr>
        </p:nvSpPr>
        <p:spPr>
          <a:xfrm>
            <a:off x="231819" y="755506"/>
            <a:ext cx="8699679" cy="755794"/>
          </a:xfrm>
          <a:prstGeom prst="rect">
            <a:avLst/>
          </a:prstGeom>
        </p:spPr>
        <p:txBody>
          <a:bodyPr anchor="b" anchorCtr="0"/>
          <a:lstStyle>
            <a:lvl1pPr algn="l">
              <a:defRPr sz="2400">
                <a:solidFill>
                  <a:schemeClr val="accent1"/>
                </a:solidFill>
              </a:defRPr>
            </a:lvl1pPr>
          </a:lstStyle>
          <a:p>
            <a:r>
              <a:rPr lang="en-US" dirty="0" smtClean="0"/>
              <a:t>Click to edit Master title style. You can have up to two lines of text.</a:t>
            </a:r>
            <a:endParaRPr lang="en-US" dirty="0"/>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Oval 13"/>
          <p:cNvSpPr>
            <a:spLocks noChangeAspect="1"/>
          </p:cNvSpPr>
          <p:nvPr/>
        </p:nvSpPr>
        <p:spPr bwMode="auto">
          <a:xfrm>
            <a:off x="8732838" y="6456542"/>
            <a:ext cx="276225" cy="274638"/>
          </a:xfrm>
          <a:prstGeom prst="ellipse">
            <a:avLst/>
          </a:prstGeom>
          <a:solidFill>
            <a:srgbClr val="FFFFFF"/>
          </a:solidFill>
          <a:ln w="9525">
            <a:noFill/>
            <a:round/>
            <a:headEnd/>
            <a:tailEnd/>
          </a:ln>
        </p:spPr>
        <p:txBody>
          <a:bodyPr/>
          <a:lstStyle/>
          <a:p>
            <a:pPr eaLnBrk="0" hangingPunct="0"/>
            <a:endParaRPr lang="en-US" dirty="0"/>
          </a:p>
        </p:txBody>
      </p:sp>
      <p:sp>
        <p:nvSpPr>
          <p:cNvPr id="4" name="Slide Number Placeholder 3"/>
          <p:cNvSpPr>
            <a:spLocks noGrp="1"/>
          </p:cNvSpPr>
          <p:nvPr>
            <p:ph type="sldNum" sz="quarter" idx="11"/>
          </p:nvPr>
        </p:nvSpPr>
        <p:spPr/>
        <p:txBody>
          <a:bodyPr/>
          <a:lstStyle/>
          <a:p>
            <a:fld id="{2D80C5C9-96E0-47EC-B500-37C5FE28463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13" name="Rectangle 12"/>
          <p:cNvSpPr/>
          <p:nvPr userDrawn="1"/>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2280990" y="1575175"/>
            <a:ext cx="6405809" cy="1490472"/>
          </a:xfrm>
          <a:prstGeom prst="rect">
            <a:avLst/>
          </a:prstGeom>
        </p:spPr>
        <p:txBody>
          <a:bodyPr anchor="b" anchorCtr="0"/>
          <a:lstStyle>
            <a:lvl1pPr algn="l">
              <a:defRPr sz="4000">
                <a:solidFill>
                  <a:schemeClr val="bg1"/>
                </a:solidFill>
              </a:defRPr>
            </a:lvl1pPr>
          </a:lstStyle>
          <a:p>
            <a:r>
              <a:rPr lang="en-US" dirty="0" smtClean="0"/>
              <a:t>Section Title — click to edit</a:t>
            </a:r>
            <a:endParaRPr lang="en-US" dirty="0"/>
          </a:p>
        </p:txBody>
      </p:sp>
      <p:sp>
        <p:nvSpPr>
          <p:cNvPr id="12" name="Text Placeholder 11"/>
          <p:cNvSpPr>
            <a:spLocks noGrp="1"/>
          </p:cNvSpPr>
          <p:nvPr>
            <p:ph type="body" sz="quarter" idx="13"/>
          </p:nvPr>
        </p:nvSpPr>
        <p:spPr>
          <a:xfrm>
            <a:off x="2322094" y="3248276"/>
            <a:ext cx="4511843" cy="3164555"/>
          </a:xfrm>
          <a:prstGeom prst="rect">
            <a:avLst/>
          </a:prstGeom>
        </p:spPr>
        <p:txBody>
          <a:bodyPr/>
          <a:lstStyle>
            <a:lvl1pPr marL="0" indent="0">
              <a:buNone/>
              <a:defRPr sz="1600">
                <a:solidFill>
                  <a:schemeClr val="bg1"/>
                </a:solidFill>
              </a:defRPr>
            </a:lvl1pPr>
          </a:lstStyle>
          <a:p>
            <a:pPr lvl="0"/>
            <a:r>
              <a:rPr lang="en-US" dirty="0" smtClean="0"/>
              <a:t>Click to edit Master text styles</a:t>
            </a:r>
          </a:p>
        </p:txBody>
      </p:sp>
      <p:cxnSp>
        <p:nvCxnSpPr>
          <p:cNvPr id="4" name="Straight Connector 3"/>
          <p:cNvCxnSpPr/>
          <p:nvPr userDrawn="1"/>
        </p:nvCxnSpPr>
        <p:spPr>
          <a:xfrm flipH="1">
            <a:off x="2189018" y="1681018"/>
            <a:ext cx="91972" cy="4193309"/>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21" Type="http://schemas.openxmlformats.org/officeDocument/2006/relationships/image" Target="../media/image9.png"/><Relationship Id="rId7" Type="http://schemas.openxmlformats.org/officeDocument/2006/relationships/slideLayout" Target="../slideLayouts/slideLayout7.xml"/><Relationship Id="rId12" Type="http://schemas.openxmlformats.org/officeDocument/2006/relationships/slide" Target="../slides/slide5.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bwMode="auto">
          <a:xfrm>
            <a:off x="0" y="332883"/>
            <a:ext cx="9144000" cy="92075"/>
          </a:xfrm>
          <a:prstGeom prst="rect">
            <a:avLst/>
          </a:prstGeom>
          <a:solidFill>
            <a:srgbClr val="169DD8"/>
          </a:solidFill>
          <a:ln w="9525" cap="flat" cmpd="sng" algn="ctr">
            <a:noFill/>
            <a:prstDash val="solid"/>
            <a:round/>
            <a:headEnd type="none" w="med" len="med"/>
            <a:tailEnd type="none" w="med" len="med"/>
          </a:ln>
          <a:effectLst/>
        </p:spPr>
        <p:txBody>
          <a:bodyPr/>
          <a:lstStyle/>
          <a:p>
            <a:pPr eaLnBrk="0" hangingPunct="0"/>
            <a:endParaRPr lang="en-US" dirty="0"/>
          </a:p>
        </p:txBody>
      </p:sp>
      <p:sp>
        <p:nvSpPr>
          <p:cNvPr id="6" name="Slide Number Placeholder 5"/>
          <p:cNvSpPr>
            <a:spLocks noGrp="1"/>
          </p:cNvSpPr>
          <p:nvPr>
            <p:ph type="sldNum" sz="quarter" idx="4"/>
          </p:nvPr>
        </p:nvSpPr>
        <p:spPr>
          <a:xfrm>
            <a:off x="8678068" y="6419088"/>
            <a:ext cx="392780" cy="365125"/>
          </a:xfrm>
          <a:prstGeom prst="rect">
            <a:avLst/>
          </a:prstGeom>
        </p:spPr>
        <p:txBody>
          <a:bodyPr vert="horz" lIns="91440" tIns="45720" rIns="91440" bIns="45720" rtlCol="0" anchor="ctr"/>
          <a:lstStyle>
            <a:lvl1pPr algn="ctr">
              <a:defRPr sz="1200">
                <a:solidFill>
                  <a:schemeClr val="tx1"/>
                </a:solidFill>
                <a:latin typeface="+mj-lt"/>
              </a:defRPr>
            </a:lvl1pPr>
          </a:lstStyle>
          <a:p>
            <a:fld id="{2D80C5C9-96E0-47EC-B500-37C5FE284639}" type="slidenum">
              <a:rPr lang="en-US" smtClean="0"/>
              <a:pPr/>
              <a:t>‹#›</a:t>
            </a:fld>
            <a:endParaRPr lang="en-US" dirty="0"/>
          </a:p>
        </p:txBody>
      </p:sp>
      <p:sp>
        <p:nvSpPr>
          <p:cNvPr id="10" name="TextBox 9"/>
          <p:cNvSpPr txBox="1"/>
          <p:nvPr userDrawn="1"/>
        </p:nvSpPr>
        <p:spPr bwMode="auto">
          <a:xfrm>
            <a:off x="739331" y="6475711"/>
            <a:ext cx="2941715" cy="261610"/>
          </a:xfrm>
          <a:prstGeom prst="rect">
            <a:avLst/>
          </a:prstGeom>
          <a:noFill/>
          <a:ln w="9525">
            <a:noFill/>
            <a:miter lim="800000"/>
            <a:headEnd/>
            <a:tailEnd/>
          </a:ln>
        </p:spPr>
        <p:txBody>
          <a:bodyPr wrap="square" lIns="0" tIns="0" rIns="0" rtlCol="0" anchor="b">
            <a:prstTxWarp prst="textNoShape">
              <a:avLst/>
            </a:prstTxWarp>
            <a:spAutoFit/>
          </a:bodyPr>
          <a:lstStyle/>
          <a:p>
            <a:pPr eaLnBrk="0" hangingPunct="0"/>
            <a:r>
              <a:rPr lang="en-US" sz="1400" i="0" dirty="0" smtClean="0">
                <a:solidFill>
                  <a:schemeClr val="bg1"/>
                </a:solidFill>
                <a:latin typeface="Times New Roman" charset="0"/>
                <a:ea typeface="Times New Roman" charset="0"/>
                <a:cs typeface="Times New Roman" charset="0"/>
              </a:rPr>
              <a:t>U.S. Energy Information Administration</a:t>
            </a:r>
          </a:p>
        </p:txBody>
      </p:sp>
      <p:cxnSp>
        <p:nvCxnSpPr>
          <p:cNvPr id="3" name="Straight Connector 2"/>
          <p:cNvCxnSpPr/>
          <p:nvPr userDrawn="1"/>
        </p:nvCxnSpPr>
        <p:spPr>
          <a:xfrm>
            <a:off x="-77902" y="6366270"/>
            <a:ext cx="91440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2" name="Oval 11"/>
          <p:cNvSpPr/>
          <p:nvPr userDrawn="1"/>
        </p:nvSpPr>
        <p:spPr>
          <a:xfrm>
            <a:off x="8678068" y="6411180"/>
            <a:ext cx="388030" cy="388030"/>
          </a:xfrm>
          <a:prstGeom prst="ellipse">
            <a:avLst/>
          </a:prstGeom>
          <a:no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p:cNvSpPr txBox="1"/>
          <p:nvPr userDrawn="1"/>
        </p:nvSpPr>
        <p:spPr>
          <a:xfrm>
            <a:off x="6406561" y="6472718"/>
            <a:ext cx="2198737" cy="292388"/>
          </a:xfrm>
          <a:prstGeom prst="rect">
            <a:avLst/>
          </a:prstGeom>
          <a:noFill/>
        </p:spPr>
        <p:txBody>
          <a:bodyPr wrap="square" rtlCol="0">
            <a:spAutoFit/>
          </a:bodyPr>
          <a:lstStyle/>
          <a:p>
            <a:pPr algn="l"/>
            <a:r>
              <a:rPr lang="en-US" sz="1300" dirty="0" smtClean="0">
                <a:solidFill>
                  <a:schemeClr val="tx1">
                    <a:lumMod val="65000"/>
                    <a:lumOff val="35000"/>
                  </a:schemeClr>
                </a:solidFill>
                <a:latin typeface="+mn-lt"/>
              </a:rPr>
              <a:t>www.eia.gov/aeo</a:t>
            </a:r>
            <a:endParaRPr lang="en-US" sz="1300" dirty="0">
              <a:solidFill>
                <a:schemeClr val="tx1">
                  <a:lumMod val="65000"/>
                  <a:lumOff val="35000"/>
                </a:schemeClr>
              </a:solidFill>
              <a:latin typeface="+mn-lt"/>
            </a:endParaRPr>
          </a:p>
        </p:txBody>
      </p:sp>
      <p:sp>
        <p:nvSpPr>
          <p:cNvPr id="14" name="TextBox 13"/>
          <p:cNvSpPr txBox="1"/>
          <p:nvPr userDrawn="1"/>
        </p:nvSpPr>
        <p:spPr>
          <a:xfrm>
            <a:off x="5279604" y="6466021"/>
            <a:ext cx="1040908" cy="292388"/>
          </a:xfrm>
          <a:prstGeom prst="rect">
            <a:avLst/>
          </a:prstGeom>
          <a:noFill/>
        </p:spPr>
        <p:txBody>
          <a:bodyPr wrap="square" rtlCol="0">
            <a:spAutoFit/>
          </a:bodyPr>
          <a:lstStyle/>
          <a:p>
            <a:pPr algn="r"/>
            <a:r>
              <a:rPr lang="en-US" sz="1300" b="1" dirty="0">
                <a:solidFill>
                  <a:schemeClr val="accent1"/>
                </a:solidFill>
              </a:rPr>
              <a:t>#</a:t>
            </a:r>
            <a:r>
              <a:rPr lang="en-US" sz="1300" dirty="0" smtClean="0">
                <a:solidFill>
                  <a:schemeClr val="accent1"/>
                </a:solidFill>
              </a:rPr>
              <a:t>AEO2018</a:t>
            </a:r>
            <a:endParaRPr lang="en-US" sz="1300" dirty="0">
              <a:solidFill>
                <a:schemeClr val="accent1"/>
              </a:solidFill>
            </a:endParaRPr>
          </a:p>
        </p:txBody>
      </p:sp>
      <p:cxnSp>
        <p:nvCxnSpPr>
          <p:cNvPr id="15" name="Straight Connector 14"/>
          <p:cNvCxnSpPr/>
          <p:nvPr userDrawn="1"/>
        </p:nvCxnSpPr>
        <p:spPr>
          <a:xfrm>
            <a:off x="6393281" y="6464792"/>
            <a:ext cx="0" cy="282198"/>
          </a:xfrm>
          <a:prstGeom prst="line">
            <a:avLst/>
          </a:prstGeom>
          <a:ln w="19050" cmpd="sng">
            <a:solidFill>
              <a:schemeClr val="bg2">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userDrawn="1"/>
        </p:nvSpPr>
        <p:spPr>
          <a:xfrm>
            <a:off x="228945" y="6473378"/>
            <a:ext cx="3037904" cy="276999"/>
          </a:xfrm>
          <a:prstGeom prst="rect">
            <a:avLst/>
          </a:prstGeom>
          <a:noFill/>
        </p:spPr>
        <p:txBody>
          <a:bodyPr wrap="square" rtlCol="0">
            <a:spAutoFit/>
          </a:bodyPr>
          <a:lstStyle/>
          <a:p>
            <a:pPr algn="l"/>
            <a:r>
              <a:rPr lang="en-US" sz="1200" b="0" dirty="0" smtClean="0">
                <a:solidFill>
                  <a:schemeClr val="tx1">
                    <a:lumMod val="65000"/>
                    <a:lumOff val="35000"/>
                  </a:schemeClr>
                </a:solidFill>
                <a:latin typeface="Times New Roman"/>
                <a:cs typeface="Times New Roman"/>
              </a:rPr>
              <a:t>U.S. Energy</a:t>
            </a:r>
            <a:r>
              <a:rPr lang="en-US" sz="1200" b="0" baseline="0" dirty="0" smtClean="0">
                <a:solidFill>
                  <a:schemeClr val="tx1">
                    <a:lumMod val="65000"/>
                    <a:lumOff val="35000"/>
                  </a:schemeClr>
                </a:solidFill>
                <a:latin typeface="Times New Roman"/>
                <a:cs typeface="Times New Roman"/>
              </a:rPr>
              <a:t> Information Administration</a:t>
            </a:r>
            <a:endParaRPr lang="en-US" sz="1200" b="0" dirty="0">
              <a:solidFill>
                <a:schemeClr val="tx1">
                  <a:lumMod val="65000"/>
                  <a:lumOff val="35000"/>
                </a:schemeClr>
              </a:solidFill>
              <a:latin typeface="Times New Roman"/>
              <a:cs typeface="Times New Roman"/>
            </a:endParaRPr>
          </a:p>
        </p:txBody>
      </p:sp>
      <p:pic>
        <p:nvPicPr>
          <p:cNvPr id="18" name="Picture 17" descr="blueicon_1.png">
            <a:hlinkClick r:id="rId12" action="ppaction://hlinksldjump"/>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28945" y="63009"/>
            <a:ext cx="596900" cy="609600"/>
          </a:xfrm>
          <a:prstGeom prst="rect">
            <a:avLst/>
          </a:prstGeom>
        </p:spPr>
      </p:pic>
      <p:pic>
        <p:nvPicPr>
          <p:cNvPr id="27" name="Picture 26" descr="blueicon_3.png">
            <a:hlinkClick r:id="" action="ppaction://noaction"/>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4241993" y="69594"/>
            <a:ext cx="596900" cy="609600"/>
          </a:xfrm>
          <a:prstGeom prst="rect">
            <a:avLst/>
          </a:prstGeom>
        </p:spPr>
      </p:pic>
      <p:pic>
        <p:nvPicPr>
          <p:cNvPr id="28" name="Picture 27" descr="blueicon_4.png">
            <a:hlinkClick r:id="" action="ppaction://noaction"/>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2235469" y="74120"/>
            <a:ext cx="596900" cy="609600"/>
          </a:xfrm>
          <a:prstGeom prst="rect">
            <a:avLst/>
          </a:prstGeom>
        </p:spPr>
      </p:pic>
      <p:pic>
        <p:nvPicPr>
          <p:cNvPr id="29" name="Picture 28" descr="blueicon_6.png">
            <a:hlinkClick r:id="" action="ppaction://noaction"/>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8274964" y="78598"/>
            <a:ext cx="596900" cy="609600"/>
          </a:xfrm>
          <a:prstGeom prst="rect">
            <a:avLst/>
          </a:prstGeom>
        </p:spPr>
      </p:pic>
      <p:pic>
        <p:nvPicPr>
          <p:cNvPr id="30" name="Picture 29" descr="blueicon_5.png">
            <a:hlinkClick r:id="" action="ppaction://noaction"/>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3238731" y="69605"/>
            <a:ext cx="596900" cy="609600"/>
          </a:xfrm>
          <a:prstGeom prst="rect">
            <a:avLst/>
          </a:prstGeom>
        </p:spPr>
      </p:pic>
      <p:pic>
        <p:nvPicPr>
          <p:cNvPr id="31" name="Picture 30" descr="blueicon_7.png">
            <a:hlinkClick r:id="" action="ppaction://noaction"/>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232207" y="78602"/>
            <a:ext cx="596900" cy="609600"/>
          </a:xfrm>
          <a:prstGeom prst="rect">
            <a:avLst/>
          </a:prstGeom>
        </p:spPr>
      </p:pic>
      <p:pic>
        <p:nvPicPr>
          <p:cNvPr id="4" name="Picture 3">
            <a:hlinkClick r:id="" action="ppaction://noaction"/>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6259609" y="80911"/>
            <a:ext cx="594635" cy="607287"/>
          </a:xfrm>
          <a:prstGeom prst="rect">
            <a:avLst/>
          </a:prstGeom>
        </p:spPr>
      </p:pic>
      <p:pic>
        <p:nvPicPr>
          <p:cNvPr id="5" name="Picture 4">
            <a:hlinkClick r:id="" action="ppaction://noaction"/>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5245255" y="63929"/>
            <a:ext cx="607992" cy="620929"/>
          </a:xfrm>
          <a:prstGeom prst="rect">
            <a:avLst/>
          </a:prstGeom>
        </p:spPr>
      </p:pic>
      <p:pic>
        <p:nvPicPr>
          <p:cNvPr id="2" name="Picture 1">
            <a:hlinkClick r:id="" action="ppaction://noaction"/>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7260606" y="84883"/>
            <a:ext cx="607993" cy="620929"/>
          </a:xfrm>
          <a:prstGeom prst="rect">
            <a:avLst/>
          </a:prstGeom>
        </p:spPr>
      </p:pic>
    </p:spTree>
  </p:cSld>
  <p:clrMap bg1="lt1" tx1="dk1" bg2="lt2" tx2="dk2" accent1="accent1" accent2="accent2" accent3="accent3" accent4="accent4" accent5="accent5" accent6="accent6" hlink="hlink" folHlink="folHlink"/>
  <p:sldLayoutIdLst>
    <p:sldLayoutId id="2147483679" r:id="rId1"/>
    <p:sldLayoutId id="2147483691" r:id="rId2"/>
    <p:sldLayoutId id="2147483680" r:id="rId3"/>
    <p:sldLayoutId id="2147483690" r:id="rId4"/>
    <p:sldLayoutId id="2147483685" r:id="rId5"/>
    <p:sldLayoutId id="2147483686" r:id="rId6"/>
    <p:sldLayoutId id="2147483687" r:id="rId7"/>
    <p:sldLayoutId id="2147483688" r:id="rId8"/>
    <p:sldLayoutId id="2147483682" r:id="rId9"/>
    <p:sldLayoutId id="2147483689" r:id="rId10"/>
  </p:sldLayoutIdLst>
  <p:timing>
    <p:tnLst>
      <p:par>
        <p:cTn id="1" dur="indefinite" restart="never" nodeType="tmRoot"/>
      </p:par>
    </p:tnLst>
  </p:timing>
  <p:hf hdr="0" ftr="0" dt="0"/>
  <p:txStyles>
    <p:titleStyle>
      <a:lvl1pPr algn="l" defTabSz="914400" rtl="0" eaLnBrk="1" latinLnBrk="0" hangingPunct="1">
        <a:spcBef>
          <a:spcPct val="0"/>
        </a:spcBef>
        <a:buNone/>
        <a:defRPr sz="4400" kern="1200">
          <a:solidFill>
            <a:schemeClr val="accent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0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98.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10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hart" Target="../charts/chart72.xml"/><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71.xml"/><Relationship Id="rId2" Type="http://schemas.openxmlformats.org/officeDocument/2006/relationships/notesSlide" Target="../notesSlides/notesSlide99.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10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00.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10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hart" Target="../charts/chart74.xml"/><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73.xml"/><Relationship Id="rId2" Type="http://schemas.openxmlformats.org/officeDocument/2006/relationships/notesSlide" Target="../notesSlides/notesSlide101.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10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www.eia.gov/outlooks/aeo/electricity_generation.php" TargetMode="Externa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02.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77.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0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3.xml"/><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8" Type="http://schemas.openxmlformats.org/officeDocument/2006/relationships/slide" Target="slide113.xml"/><Relationship Id="rId13" Type="http://schemas.openxmlformats.org/officeDocument/2006/relationships/chart" Target="../charts/chart75.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05.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 Id="rId14" Type="http://schemas.openxmlformats.org/officeDocument/2006/relationships/chart" Target="../charts/chart76.xml"/></Relationships>
</file>

<file path=ppt/slides/_rels/slide108.xml.rels><?xml version="1.0" encoding="UTF-8" standalone="yes"?>
<Relationships xmlns="http://schemas.openxmlformats.org/package/2006/relationships"><Relationship Id="rId8" Type="http://schemas.openxmlformats.org/officeDocument/2006/relationships/slide" Target="slide113.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06.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109.xml.rels><?xml version="1.0" encoding="UTF-8" standalone="yes"?>
<Relationships xmlns="http://schemas.openxmlformats.org/package/2006/relationships"><Relationship Id="rId8" Type="http://schemas.openxmlformats.org/officeDocument/2006/relationships/slide" Target="slide113.xml"/><Relationship Id="rId13" Type="http://schemas.openxmlformats.org/officeDocument/2006/relationships/chart" Target="../charts/chart77.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07.xml"/><Relationship Id="rId1" Type="http://schemas.openxmlformats.org/officeDocument/2006/relationships/slideLayout" Target="../slideLayouts/slideLayout4.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5" Type="http://schemas.openxmlformats.org/officeDocument/2006/relationships/chart" Target="../charts/chart79.xml"/><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 Id="rId14" Type="http://schemas.openxmlformats.org/officeDocument/2006/relationships/chart" Target="../charts/chart78.xml"/></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chart" Target="../charts/chart1.xml"/><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10.xml.rels><?xml version="1.0" encoding="UTF-8" standalone="yes"?>
<Relationships xmlns="http://schemas.openxmlformats.org/package/2006/relationships"><Relationship Id="rId8" Type="http://schemas.openxmlformats.org/officeDocument/2006/relationships/slide" Target="slide113.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08.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111.xml.rels><?xml version="1.0" encoding="UTF-8" standalone="yes"?>
<Relationships xmlns="http://schemas.openxmlformats.org/package/2006/relationships"><Relationship Id="rId8" Type="http://schemas.openxmlformats.org/officeDocument/2006/relationships/slide" Target="slide113.xml"/><Relationship Id="rId13" Type="http://schemas.openxmlformats.org/officeDocument/2006/relationships/chart" Target="../charts/chart80.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09.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 Id="rId14" Type="http://schemas.openxmlformats.org/officeDocument/2006/relationships/chart" Target="../charts/chart81.xml"/></Relationships>
</file>

<file path=ppt/slides/_rels/slide112.xml.rels><?xml version="1.0" encoding="UTF-8" standalone="yes"?>
<Relationships xmlns="http://schemas.openxmlformats.org/package/2006/relationships"><Relationship Id="rId8" Type="http://schemas.openxmlformats.org/officeDocument/2006/relationships/slide" Target="slide113.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10.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113.xml.rels><?xml version="1.0" encoding="UTF-8" standalone="yes"?>
<Relationships xmlns="http://schemas.openxmlformats.org/package/2006/relationships"><Relationship Id="rId8" Type="http://schemas.openxmlformats.org/officeDocument/2006/relationships/slide" Target="slide113.xml"/><Relationship Id="rId13" Type="http://schemas.openxmlformats.org/officeDocument/2006/relationships/chart" Target="../charts/chart82.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11.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 Id="rId14" Type="http://schemas.openxmlformats.org/officeDocument/2006/relationships/chart" Target="../charts/chart83.xml"/></Relationships>
</file>

<file path=ppt/slides/_rels/slide114.xml.rels><?xml version="1.0" encoding="UTF-8" standalone="yes"?>
<Relationships xmlns="http://schemas.openxmlformats.org/package/2006/relationships"><Relationship Id="rId8" Type="http://schemas.openxmlformats.org/officeDocument/2006/relationships/slide" Target="slide113.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12.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115.xml.rels><?xml version="1.0" encoding="UTF-8" standalone="yes"?>
<Relationships xmlns="http://schemas.openxmlformats.org/package/2006/relationships"><Relationship Id="rId8" Type="http://schemas.openxmlformats.org/officeDocument/2006/relationships/slide" Target="slide113.xml"/><Relationship Id="rId13" Type="http://schemas.openxmlformats.org/officeDocument/2006/relationships/chart" Target="../charts/chart84.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116.xml.rels><?xml version="1.0" encoding="UTF-8" standalone="yes"?>
<Relationships xmlns="http://schemas.openxmlformats.org/package/2006/relationships"><Relationship Id="rId8" Type="http://schemas.openxmlformats.org/officeDocument/2006/relationships/slide" Target="slide113.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1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117.xml.rels><?xml version="1.0" encoding="UTF-8" standalone="yes"?>
<Relationships xmlns="http://schemas.openxmlformats.org/package/2006/relationships"><Relationship Id="rId8" Type="http://schemas.openxmlformats.org/officeDocument/2006/relationships/slide" Target="slide113.xml"/><Relationship Id="rId13" Type="http://schemas.openxmlformats.org/officeDocument/2006/relationships/chart" Target="../charts/chart85.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118.xml.rels><?xml version="1.0" encoding="UTF-8" standalone="yes"?>
<Relationships xmlns="http://schemas.openxmlformats.org/package/2006/relationships"><Relationship Id="rId8" Type="http://schemas.openxmlformats.org/officeDocument/2006/relationships/slide" Target="slide113.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16.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07.xml"/><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1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7.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8" Type="http://schemas.openxmlformats.org/officeDocument/2006/relationships/slide" Target="slide119.xml"/><Relationship Id="rId13" Type="http://schemas.openxmlformats.org/officeDocument/2006/relationships/chart" Target="../charts/chart86.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19.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121.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chart" Target="../charts/chart87.xml"/></Relationships>
</file>

<file path=ppt/slides/_rels/slide122.xml.rels><?xml version="1.0" encoding="UTF-8" standalone="yes"?>
<Relationships xmlns="http://schemas.openxmlformats.org/package/2006/relationships"><Relationship Id="rId8" Type="http://schemas.openxmlformats.org/officeDocument/2006/relationships/slide" Target="slide119.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20.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21.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23.xml.rels><?xml version="1.0" encoding="UTF-8" standalone="yes"?>
<Relationships xmlns="http://schemas.openxmlformats.org/package/2006/relationships"><Relationship Id="rId8" Type="http://schemas.openxmlformats.org/officeDocument/2006/relationships/slide" Target="slide119.xml"/><Relationship Id="rId13" Type="http://schemas.openxmlformats.org/officeDocument/2006/relationships/chart" Target="../charts/chart88.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21.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slide" Target="slide121.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24.xml.rels><?xml version="1.0" encoding="UTF-8" standalone="yes"?>
<Relationships xmlns="http://schemas.openxmlformats.org/package/2006/relationships"><Relationship Id="rId8" Type="http://schemas.openxmlformats.org/officeDocument/2006/relationships/slide" Target="slide119.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22.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21.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25.xml.rels><?xml version="1.0" encoding="UTF-8" standalone="yes"?>
<Relationships xmlns="http://schemas.openxmlformats.org/package/2006/relationships"><Relationship Id="rId8" Type="http://schemas.openxmlformats.org/officeDocument/2006/relationships/slide" Target="slide119.xml"/><Relationship Id="rId13" Type="http://schemas.openxmlformats.org/officeDocument/2006/relationships/chart" Target="../charts/chart89.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23.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slide" Target="slide121.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26.xml.rels><?xml version="1.0" encoding="UTF-8" standalone="yes"?>
<Relationships xmlns="http://schemas.openxmlformats.org/package/2006/relationships"><Relationship Id="rId8" Type="http://schemas.openxmlformats.org/officeDocument/2006/relationships/slide" Target="slide119.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2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21.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27.xml.rels><?xml version="1.0" encoding="UTF-8" standalone="yes"?>
<Relationships xmlns="http://schemas.openxmlformats.org/package/2006/relationships"><Relationship Id="rId8" Type="http://schemas.openxmlformats.org/officeDocument/2006/relationships/slide" Target="slide119.xml"/><Relationship Id="rId13" Type="http://schemas.openxmlformats.org/officeDocument/2006/relationships/chart" Target="../charts/chart90.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25.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121.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chart" Target="../charts/chart91.xml"/></Relationships>
</file>

<file path=ppt/slides/_rels/slide128.xml.rels><?xml version="1.0" encoding="UTF-8" standalone="yes"?>
<Relationships xmlns="http://schemas.openxmlformats.org/package/2006/relationships"><Relationship Id="rId8" Type="http://schemas.openxmlformats.org/officeDocument/2006/relationships/slide" Target="slide119.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26.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21.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29.xml.rels><?xml version="1.0" encoding="UTF-8" standalone="yes"?>
<Relationships xmlns="http://schemas.openxmlformats.org/package/2006/relationships"><Relationship Id="rId8" Type="http://schemas.openxmlformats.org/officeDocument/2006/relationships/slide" Target="slide119.xml"/><Relationship Id="rId13" Type="http://schemas.openxmlformats.org/officeDocument/2006/relationships/chart" Target="../charts/chart92.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27.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slide" Target="slide121.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chart" Target="../charts/chart2.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chart" Target="../charts/chart3.xml"/><Relationship Id="rId9" Type="http://schemas.openxmlformats.org/officeDocument/2006/relationships/image" Target="../media/image16.png"/></Relationships>
</file>

<file path=ppt/slides/_rels/slide130.xml.rels><?xml version="1.0" encoding="UTF-8" standalone="yes"?>
<Relationships xmlns="http://schemas.openxmlformats.org/package/2006/relationships"><Relationship Id="rId8" Type="http://schemas.openxmlformats.org/officeDocument/2006/relationships/slide" Target="slide119.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28.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21.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9.xml"/><Relationship Id="rId1" Type="http://schemas.openxmlformats.org/officeDocument/2006/relationships/slideLayout" Target="../slideLayouts/slideLayout9.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9.xml"/></Relationships>
</file>

<file path=ppt/slides/_rels/slide13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slide" Target="slide133.xml"/><Relationship Id="rId3" Type="http://schemas.openxmlformats.org/officeDocument/2006/relationships/image" Target="../media/image12.png"/><Relationship Id="rId7" Type="http://schemas.openxmlformats.org/officeDocument/2006/relationships/slide" Target="slide137.xml"/><Relationship Id="rId12" Type="http://schemas.openxmlformats.org/officeDocument/2006/relationships/image" Target="../media/image19.png"/><Relationship Id="rId2" Type="http://schemas.openxmlformats.org/officeDocument/2006/relationships/notesSlide" Target="../notesSlides/notesSlide131.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slide" Target="slide131.xml"/><Relationship Id="rId5" Type="http://schemas.openxmlformats.org/officeDocument/2006/relationships/image" Target="../media/image14.png"/><Relationship Id="rId15" Type="http://schemas.openxmlformats.org/officeDocument/2006/relationships/chart" Target="../charts/chart93.xml"/><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slide" Target="slide139.xml"/><Relationship Id="rId14" Type="http://schemas.openxmlformats.org/officeDocument/2006/relationships/image" Target="../media/image21.png"/></Relationships>
</file>

<file path=ppt/slides/_rels/slide13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slide" Target="slide133.xml"/><Relationship Id="rId3" Type="http://schemas.openxmlformats.org/officeDocument/2006/relationships/image" Target="../media/image12.png"/><Relationship Id="rId7" Type="http://schemas.openxmlformats.org/officeDocument/2006/relationships/slide" Target="slide137.xml"/><Relationship Id="rId12" Type="http://schemas.openxmlformats.org/officeDocument/2006/relationships/image" Target="../media/image19.png"/><Relationship Id="rId2" Type="http://schemas.openxmlformats.org/officeDocument/2006/relationships/notesSlide" Target="../notesSlides/notesSlide132.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31.xml"/><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slide" Target="slide139.xml"/><Relationship Id="rId14" Type="http://schemas.openxmlformats.org/officeDocument/2006/relationships/image" Target="../media/image21.png"/></Relationships>
</file>

<file path=ppt/slides/_rels/slide13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slide" Target="slide133.xml"/><Relationship Id="rId3" Type="http://schemas.openxmlformats.org/officeDocument/2006/relationships/image" Target="../media/image12.png"/><Relationship Id="rId7" Type="http://schemas.openxmlformats.org/officeDocument/2006/relationships/slide" Target="slide137.xml"/><Relationship Id="rId12" Type="http://schemas.openxmlformats.org/officeDocument/2006/relationships/image" Target="../media/image19.png"/><Relationship Id="rId2" Type="http://schemas.openxmlformats.org/officeDocument/2006/relationships/notesSlide" Target="../notesSlides/notesSlide133.xml"/><Relationship Id="rId16" Type="http://schemas.openxmlformats.org/officeDocument/2006/relationships/chart" Target="../charts/chart95.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131.xml"/><Relationship Id="rId5" Type="http://schemas.openxmlformats.org/officeDocument/2006/relationships/image" Target="../media/image14.png"/><Relationship Id="rId15" Type="http://schemas.openxmlformats.org/officeDocument/2006/relationships/chart" Target="../charts/chart94.xml"/><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slide" Target="slide139.xml"/><Relationship Id="rId14" Type="http://schemas.openxmlformats.org/officeDocument/2006/relationships/image" Target="../media/image21.png"/></Relationships>
</file>

<file path=ppt/slides/_rels/slide13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slide" Target="slide133.xml"/><Relationship Id="rId3" Type="http://schemas.openxmlformats.org/officeDocument/2006/relationships/image" Target="../media/image12.png"/><Relationship Id="rId7" Type="http://schemas.openxmlformats.org/officeDocument/2006/relationships/slide" Target="slide137.xml"/><Relationship Id="rId12" Type="http://schemas.openxmlformats.org/officeDocument/2006/relationships/image" Target="../media/image19.png"/><Relationship Id="rId2" Type="http://schemas.openxmlformats.org/officeDocument/2006/relationships/notesSlide" Target="../notesSlides/notesSlide13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31.xml"/><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slide" Target="slide139.xml"/><Relationship Id="rId14" Type="http://schemas.openxmlformats.org/officeDocument/2006/relationships/image" Target="../media/image21.png"/></Relationships>
</file>

<file path=ppt/slides/_rels/slide13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slide" Target="slide133.xml"/><Relationship Id="rId3" Type="http://schemas.openxmlformats.org/officeDocument/2006/relationships/image" Target="../media/image12.png"/><Relationship Id="rId7" Type="http://schemas.openxmlformats.org/officeDocument/2006/relationships/slide" Target="slide137.xml"/><Relationship Id="rId12" Type="http://schemas.openxmlformats.org/officeDocument/2006/relationships/image" Target="../media/image19.png"/><Relationship Id="rId2" Type="http://schemas.openxmlformats.org/officeDocument/2006/relationships/notesSlide" Target="../notesSlides/notesSlide135.xml"/><Relationship Id="rId16" Type="http://schemas.openxmlformats.org/officeDocument/2006/relationships/chart" Target="../charts/chart97.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131.xml"/><Relationship Id="rId5" Type="http://schemas.openxmlformats.org/officeDocument/2006/relationships/image" Target="../media/image14.png"/><Relationship Id="rId15" Type="http://schemas.openxmlformats.org/officeDocument/2006/relationships/chart" Target="../charts/chart96.xml"/><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slide" Target="slide139.xml"/><Relationship Id="rId14" Type="http://schemas.openxmlformats.org/officeDocument/2006/relationships/image" Target="../media/image21.png"/></Relationships>
</file>

<file path=ppt/slides/_rels/slide13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slide" Target="slide133.xml"/><Relationship Id="rId3" Type="http://schemas.openxmlformats.org/officeDocument/2006/relationships/image" Target="../media/image12.png"/><Relationship Id="rId7" Type="http://schemas.openxmlformats.org/officeDocument/2006/relationships/slide" Target="slide137.xml"/><Relationship Id="rId12" Type="http://schemas.openxmlformats.org/officeDocument/2006/relationships/image" Target="../media/image19.png"/><Relationship Id="rId2" Type="http://schemas.openxmlformats.org/officeDocument/2006/relationships/notesSlide" Target="../notesSlides/notesSlide136.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31.xml"/><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slide" Target="slide139.xml"/><Relationship Id="rId14" Type="http://schemas.openxmlformats.org/officeDocument/2006/relationships/image" Target="../media/image21.png"/></Relationships>
</file>

<file path=ppt/slides/_rels/slide13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slide" Target="slide133.xml"/><Relationship Id="rId3" Type="http://schemas.openxmlformats.org/officeDocument/2006/relationships/image" Target="../media/image12.png"/><Relationship Id="rId7" Type="http://schemas.openxmlformats.org/officeDocument/2006/relationships/slide" Target="slide137.xml"/><Relationship Id="rId12" Type="http://schemas.openxmlformats.org/officeDocument/2006/relationships/image" Target="../media/image19.png"/><Relationship Id="rId2" Type="http://schemas.openxmlformats.org/officeDocument/2006/relationships/notesSlide" Target="../notesSlides/notesSlide137.xml"/><Relationship Id="rId16" Type="http://schemas.openxmlformats.org/officeDocument/2006/relationships/chart" Target="../charts/chart99.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131.xml"/><Relationship Id="rId5" Type="http://schemas.openxmlformats.org/officeDocument/2006/relationships/image" Target="../media/image14.png"/><Relationship Id="rId15" Type="http://schemas.openxmlformats.org/officeDocument/2006/relationships/chart" Target="../charts/chart98.xml"/><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slide" Target="slide139.xml"/><Relationship Id="rId14"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4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slide" Target="slide133.xml"/><Relationship Id="rId3" Type="http://schemas.openxmlformats.org/officeDocument/2006/relationships/image" Target="../media/image12.png"/><Relationship Id="rId7" Type="http://schemas.openxmlformats.org/officeDocument/2006/relationships/slide" Target="slide137.xml"/><Relationship Id="rId12" Type="http://schemas.openxmlformats.org/officeDocument/2006/relationships/image" Target="../media/image19.png"/><Relationship Id="rId2" Type="http://schemas.openxmlformats.org/officeDocument/2006/relationships/notesSlide" Target="../notesSlides/notesSlide138.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131.xml"/><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slide" Target="slide139.xml"/><Relationship Id="rId14" Type="http://schemas.openxmlformats.org/officeDocument/2006/relationships/image" Target="../media/image21.png"/></Relationships>
</file>

<file path=ppt/slides/_rels/slide1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9.xml"/><Relationship Id="rId1" Type="http://schemas.openxmlformats.org/officeDocument/2006/relationships/slideLayout" Target="../slideLayouts/slideLayout9.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9.xml"/></Relationships>
</file>

<file path=ppt/slides/_rels/slide14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14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4.png"/><Relationship Id="rId10" Type="http://schemas.openxmlformats.org/officeDocument/2006/relationships/image" Target="../media/image21.png"/><Relationship Id="rId4" Type="http://schemas.openxmlformats.org/officeDocument/2006/relationships/image" Target="../media/image13.png"/><Relationship Id="rId9" Type="http://schemas.openxmlformats.org/officeDocument/2006/relationships/image" Target="../media/image19.png"/></Relationships>
</file>

<file path=ppt/slides/_rels/slide14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mailto:annualenergyoutlook@eia.gov" TargetMode="External"/><Relationship Id="rId7" Type="http://schemas.openxmlformats.org/officeDocument/2006/relationships/image" Target="../media/image16.png"/><Relationship Id="rId2" Type="http://schemas.openxmlformats.org/officeDocument/2006/relationships/notesSlide" Target="../notesSlides/notesSlide142.xml"/><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21.png"/><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image" Target="../media/image12.png"/><Relationship Id="rId9" Type="http://schemas.openxmlformats.org/officeDocument/2006/relationships/image" Target="../media/image18.png"/></Relationships>
</file>

<file path=ppt/slides/_rels/slide14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8.png"/><Relationship Id="rId18" Type="http://schemas.openxmlformats.org/officeDocument/2006/relationships/hyperlink" Target="https://www.eia.gov/outlooks/aeo/workinggroup/" TargetMode="External"/><Relationship Id="rId3" Type="http://schemas.openxmlformats.org/officeDocument/2006/relationships/slide" Target="slide125.xml"/><Relationship Id="rId7" Type="http://schemas.openxmlformats.org/officeDocument/2006/relationships/slide" Target="slide49.xml"/><Relationship Id="rId12" Type="http://schemas.openxmlformats.org/officeDocument/2006/relationships/image" Target="../media/image17.png"/><Relationship Id="rId17" Type="http://schemas.openxmlformats.org/officeDocument/2006/relationships/image" Target="../media/image21.png"/><Relationship Id="rId2" Type="http://schemas.openxmlformats.org/officeDocument/2006/relationships/notesSlide" Target="../notesSlides/notesSlide143.xml"/><Relationship Id="rId16"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slide" Target="slide99.xml"/><Relationship Id="rId5" Type="http://schemas.openxmlformats.org/officeDocument/2006/relationships/slide" Target="slide38.xml"/><Relationship Id="rId15" Type="http://schemas.openxmlformats.org/officeDocument/2006/relationships/image" Target="../media/image19.png"/><Relationship Id="rId10" Type="http://schemas.openxmlformats.org/officeDocument/2006/relationships/image" Target="../media/image16.png"/><Relationship Id="rId19" Type="http://schemas.openxmlformats.org/officeDocument/2006/relationships/hyperlink" Target="https://www.eia.gov/about/contact/forecasting.php#longterm" TargetMode="External"/><Relationship Id="rId4" Type="http://schemas.openxmlformats.org/officeDocument/2006/relationships/image" Target="../media/image12.png"/><Relationship Id="rId9" Type="http://schemas.openxmlformats.org/officeDocument/2006/relationships/slide" Target="slide29.xml"/><Relationship Id="rId14" Type="http://schemas.openxmlformats.org/officeDocument/2006/relationships/slide" Target="slide87.xml"/></Relationships>
</file>

<file path=ppt/slides/_rels/slide14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14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4.png"/><Relationship Id="rId10" Type="http://schemas.openxmlformats.org/officeDocument/2006/relationships/image" Target="../media/image21.png"/><Relationship Id="rId4" Type="http://schemas.openxmlformats.org/officeDocument/2006/relationships/image" Target="../media/image13.png"/><Relationship Id="rId9" Type="http://schemas.openxmlformats.org/officeDocument/2006/relationships/image" Target="../media/image19.png"/></Relationships>
</file>

<file path=ppt/slides/_rels/slide147.xml.rels><?xml version="1.0" encoding="UTF-8" standalone="yes"?>
<Relationships xmlns="http://schemas.openxmlformats.org/package/2006/relationships"><Relationship Id="rId8" Type="http://schemas.openxmlformats.org/officeDocument/2006/relationships/hyperlink" Target="http://www.eia.gov/todayinenergy" TargetMode="External"/><Relationship Id="rId13" Type="http://schemas.openxmlformats.org/officeDocument/2006/relationships/image" Target="../media/image13.png"/><Relationship Id="rId18" Type="http://schemas.openxmlformats.org/officeDocument/2006/relationships/slide" Target="slide29.xml"/><Relationship Id="rId26" Type="http://schemas.openxmlformats.org/officeDocument/2006/relationships/image" Target="../media/image21.png"/><Relationship Id="rId3" Type="http://schemas.openxmlformats.org/officeDocument/2006/relationships/hyperlink" Target="http://www.eia.gov/" TargetMode="External"/><Relationship Id="rId21" Type="http://schemas.openxmlformats.org/officeDocument/2006/relationships/image" Target="../media/image17.png"/><Relationship Id="rId7" Type="http://schemas.openxmlformats.org/officeDocument/2006/relationships/hyperlink" Target="http://www.eia.gov/mer" TargetMode="External"/><Relationship Id="rId12" Type="http://schemas.openxmlformats.org/officeDocument/2006/relationships/slide" Target="slide38.xml"/><Relationship Id="rId17" Type="http://schemas.openxmlformats.org/officeDocument/2006/relationships/image" Target="../media/image15.png"/><Relationship Id="rId25" Type="http://schemas.openxmlformats.org/officeDocument/2006/relationships/slide" Target="slide5.xml"/><Relationship Id="rId2" Type="http://schemas.openxmlformats.org/officeDocument/2006/relationships/notesSlide" Target="../notesSlides/notesSlide145.xml"/><Relationship Id="rId16" Type="http://schemas.openxmlformats.org/officeDocument/2006/relationships/slide" Target="slide123.xml"/><Relationship Id="rId20" Type="http://schemas.openxmlformats.org/officeDocument/2006/relationships/slide" Target="slide99.xml"/><Relationship Id="rId1" Type="http://schemas.openxmlformats.org/officeDocument/2006/relationships/slideLayout" Target="../slideLayouts/slideLayout1.xml"/><Relationship Id="rId6" Type="http://schemas.openxmlformats.org/officeDocument/2006/relationships/hyperlink" Target="http://www.eia.gov/ieo" TargetMode="External"/><Relationship Id="rId11" Type="http://schemas.openxmlformats.org/officeDocument/2006/relationships/image" Target="../media/image12.png"/><Relationship Id="rId24" Type="http://schemas.openxmlformats.org/officeDocument/2006/relationships/image" Target="../media/image19.png"/><Relationship Id="rId5" Type="http://schemas.openxmlformats.org/officeDocument/2006/relationships/hyperlink" Target="http://www.eia.gov/aeo" TargetMode="External"/><Relationship Id="rId15" Type="http://schemas.openxmlformats.org/officeDocument/2006/relationships/image" Target="../media/image14.png"/><Relationship Id="rId23" Type="http://schemas.openxmlformats.org/officeDocument/2006/relationships/slide" Target="slide87.xml"/><Relationship Id="rId10" Type="http://schemas.openxmlformats.org/officeDocument/2006/relationships/slide" Target="slide125.xml"/><Relationship Id="rId19" Type="http://schemas.openxmlformats.org/officeDocument/2006/relationships/image" Target="../media/image16.png"/><Relationship Id="rId4" Type="http://schemas.openxmlformats.org/officeDocument/2006/relationships/hyperlink" Target="http://www.eia.gov/steo" TargetMode="External"/><Relationship Id="rId9" Type="http://schemas.openxmlformats.org/officeDocument/2006/relationships/image" Target="../media/image34.jpeg"/><Relationship Id="rId14" Type="http://schemas.openxmlformats.org/officeDocument/2006/relationships/slide" Target="slide49.xml"/><Relationship Id="rId22"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chart" Target="../charts/chart4.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chart" Target="../charts/chart5.xml"/><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chart" Target="../charts/chart6.xml"/><Relationship Id="rId7"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chart" Target="../charts/chart7.xml"/><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chart" Target="../charts/chart8.xml"/><Relationship Id="rId7"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2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chart" Target="../charts/chart9.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chart" Target="../charts/chart10.xml"/><Relationship Id="rId9" Type="http://schemas.openxmlformats.org/officeDocument/2006/relationships/image" Target="../media/image16.png"/></Relationships>
</file>

<file path=ppt/slides/_rels/slide2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2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chart" Target="../charts/chart11.xml"/><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chart" Target="../charts/chart14.xml"/><Relationship Id="rId11" Type="http://schemas.openxmlformats.org/officeDocument/2006/relationships/image" Target="../media/image16.png"/><Relationship Id="rId5" Type="http://schemas.openxmlformats.org/officeDocument/2006/relationships/chart" Target="../charts/chart13.xml"/><Relationship Id="rId10" Type="http://schemas.openxmlformats.org/officeDocument/2006/relationships/image" Target="../media/image15.png"/><Relationship Id="rId4" Type="http://schemas.openxmlformats.org/officeDocument/2006/relationships/chart" Target="../charts/chart12.xml"/><Relationship Id="rId9" Type="http://schemas.openxmlformats.org/officeDocument/2006/relationships/image" Target="../media/image14.png"/><Relationship Id="rId14" Type="http://schemas.openxmlformats.org/officeDocument/2006/relationships/image" Target="../media/image19.png"/></Relationships>
</file>

<file path=ppt/slides/_rels/slide2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2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chart" Target="../charts/chart15.xml"/><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chart" Target="../charts/chart18.xml"/><Relationship Id="rId11" Type="http://schemas.openxmlformats.org/officeDocument/2006/relationships/image" Target="../media/image16.png"/><Relationship Id="rId5" Type="http://schemas.openxmlformats.org/officeDocument/2006/relationships/chart" Target="../charts/chart17.xml"/><Relationship Id="rId10" Type="http://schemas.openxmlformats.org/officeDocument/2006/relationships/image" Target="../media/image15.png"/><Relationship Id="rId4" Type="http://schemas.openxmlformats.org/officeDocument/2006/relationships/chart" Target="../charts/chart16.xml"/><Relationship Id="rId9" Type="http://schemas.openxmlformats.org/officeDocument/2006/relationships/image" Target="../media/image14.png"/><Relationship Id="rId14" Type="http://schemas.openxmlformats.org/officeDocument/2006/relationships/image" Target="../media/image19.png"/></Relationships>
</file>

<file path=ppt/slides/_rels/slide2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2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chart" Target="../charts/chart19.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chart" Target="../charts/chart20.xml"/><Relationship Id="rId9"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hyperlink" Target="http://www.eia.gov/ae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3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chart" Target="../charts/chart21.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chart" Target="../charts/chart22.xml"/><Relationship Id="rId9" Type="http://schemas.openxmlformats.org/officeDocument/2006/relationships/image" Target="../media/image16.png"/></Relationships>
</file>

<file path=ppt/slides/_rels/slide3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1.png"/><Relationship Id="rId5" Type="http://schemas.openxmlformats.org/officeDocument/2006/relationships/image" Target="../media/image14.png"/><Relationship Id="rId10" Type="http://schemas.openxmlformats.org/officeDocument/2006/relationships/slide" Target="slide36.xml"/><Relationship Id="rId4" Type="http://schemas.openxmlformats.org/officeDocument/2006/relationships/image" Target="../media/image13.png"/><Relationship Id="rId9" Type="http://schemas.openxmlformats.org/officeDocument/2006/relationships/image" Target="../media/image19.png"/></Relationships>
</file>

<file path=ppt/slides/_rels/slide3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1.png"/><Relationship Id="rId5" Type="http://schemas.openxmlformats.org/officeDocument/2006/relationships/image" Target="../media/image14.png"/><Relationship Id="rId10" Type="http://schemas.openxmlformats.org/officeDocument/2006/relationships/slide" Target="slide36.xml"/><Relationship Id="rId4" Type="http://schemas.openxmlformats.org/officeDocument/2006/relationships/image" Target="../media/image13.png"/><Relationship Id="rId9" Type="http://schemas.openxmlformats.org/officeDocument/2006/relationships/image" Target="../media/image19.png"/></Relationships>
</file>

<file path=ppt/slides/_rels/slide3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1.png"/><Relationship Id="rId5" Type="http://schemas.openxmlformats.org/officeDocument/2006/relationships/image" Target="../media/image14.png"/><Relationship Id="rId10" Type="http://schemas.openxmlformats.org/officeDocument/2006/relationships/slide" Target="slide36.xml"/><Relationship Id="rId4" Type="http://schemas.openxmlformats.org/officeDocument/2006/relationships/image" Target="../media/image13.png"/><Relationship Id="rId9" Type="http://schemas.openxmlformats.org/officeDocument/2006/relationships/image" Target="../media/image19.png"/></Relationships>
</file>

<file path=ppt/slides/_rels/slide3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1.png"/><Relationship Id="rId5" Type="http://schemas.openxmlformats.org/officeDocument/2006/relationships/image" Target="../media/image14.png"/><Relationship Id="rId10" Type="http://schemas.openxmlformats.org/officeDocument/2006/relationships/slide" Target="slide36.xml"/><Relationship Id="rId4" Type="http://schemas.openxmlformats.org/officeDocument/2006/relationships/image" Target="../media/image13.png"/><Relationship Id="rId9" Type="http://schemas.openxmlformats.org/officeDocument/2006/relationships/image" Target="../media/image19.png"/></Relationships>
</file>

<file path=ppt/slides/_rels/slide3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1.png"/><Relationship Id="rId5" Type="http://schemas.openxmlformats.org/officeDocument/2006/relationships/image" Target="../media/image14.png"/><Relationship Id="rId10" Type="http://schemas.openxmlformats.org/officeDocument/2006/relationships/slide" Target="slide36.xml"/><Relationship Id="rId4" Type="http://schemas.openxmlformats.org/officeDocument/2006/relationships/image" Target="../media/image13.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chart" Target="../charts/chart23.xml"/><Relationship Id="rId7" Type="http://schemas.openxmlformats.org/officeDocument/2006/relationships/image" Target="../media/image15.png"/><Relationship Id="rId12" Type="http://schemas.openxmlformats.org/officeDocument/2006/relationships/slide" Target="slide45.xml"/><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slide" Target="slide51.xml"/><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chart" Target="../charts/chart24.xml"/></Relationships>
</file>

<file path=ppt/slides/_rels/slide4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s>
</file>

<file path=ppt/slides/_rels/slide4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slide" Target="slide45.xml"/><Relationship Id="rId3" Type="http://schemas.openxmlformats.org/officeDocument/2006/relationships/chart" Target="../charts/chart25.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slide" Target="slide51.xml"/><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chart" Target="../charts/chart27.xml"/><Relationship Id="rId10" Type="http://schemas.openxmlformats.org/officeDocument/2006/relationships/image" Target="../media/image17.png"/><Relationship Id="rId4" Type="http://schemas.openxmlformats.org/officeDocument/2006/relationships/chart" Target="../charts/chart26.xml"/><Relationship Id="rId9" Type="http://schemas.openxmlformats.org/officeDocument/2006/relationships/image" Target="../media/image16.png"/><Relationship Id="rId14" Type="http://schemas.openxmlformats.org/officeDocument/2006/relationships/image" Target="../media/image21.png"/></Relationships>
</file>

<file path=ppt/slides/_rels/slide4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s>
</file>

<file path=ppt/slides/_rels/slide4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chart" Target="../charts/chart28.xml"/><Relationship Id="rId7" Type="http://schemas.openxmlformats.org/officeDocument/2006/relationships/image" Target="../media/image15.png"/><Relationship Id="rId12" Type="http://schemas.openxmlformats.org/officeDocument/2006/relationships/slide" Target="slide45.xml"/><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slide" Target="slide51.xml"/><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3.png"/></Relationships>
</file>

<file path=ppt/slides/_rels/slide4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s>
</file>

<file path=ppt/slides/_rels/slide4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29.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s>
</file>

<file path=ppt/slides/_rels/slide5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30.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 Id="rId14" Type="http://schemas.openxmlformats.org/officeDocument/2006/relationships/chart" Target="../charts/chart31.xml"/></Relationships>
</file>

<file path=ppt/slides/_rels/slide5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s>
</file>

<file path=ppt/slides/_rels/slide5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32.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51.xml"/><Relationship Id="rId1" Type="http://schemas.openxmlformats.org/officeDocument/2006/relationships/slideLayout" Target="../slideLayouts/slideLayout5.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s>
</file>

<file path=ppt/slides/_rels/slide5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s>
</file>

<file path=ppt/slides/_rels/slide5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33.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 Id="rId14" Type="http://schemas.openxmlformats.org/officeDocument/2006/relationships/chart" Target="../charts/chart34.xml"/></Relationships>
</file>

<file path=ppt/slides/_rels/slide5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s>
</file>

<file path=ppt/slides/_rels/slide5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35.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 Id="rId14" Type="http://schemas.openxmlformats.org/officeDocument/2006/relationships/chart" Target="../charts/chart36.xml"/></Relationships>
</file>

<file path=ppt/slides/_rels/slide5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45.xm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slide" Target="slide51.xml"/><Relationship Id="rId9" Type="http://schemas.openxmlformats.org/officeDocument/2006/relationships/image" Target="../media/image18.png"/></Relationships>
</file>

<file path=ppt/slides/_rels/slide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37.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59.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 Id="rId14" Type="http://schemas.openxmlformats.org/officeDocument/2006/relationships/chart" Target="../charts/chart38.xml"/></Relationships>
</file>

<file path=ppt/slides/_rels/slide6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s>
</file>

<file path=ppt/slides/_rels/slide6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39.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1.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 Id="rId14" Type="http://schemas.openxmlformats.org/officeDocument/2006/relationships/chart" Target="../charts/chart40.xml"/></Relationships>
</file>

<file path=ppt/slides/_rels/slide6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s>
</file>

<file path=ppt/slides/_rels/slide6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41.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3.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 Id="rId14" Type="http://schemas.openxmlformats.org/officeDocument/2006/relationships/chart" Target="../charts/chart42.xml"/></Relationships>
</file>

<file path=ppt/slides/_rels/slide6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s>
</file>

<file path=ppt/slides/_rels/slide6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43.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5" Type="http://schemas.openxmlformats.org/officeDocument/2006/relationships/image" Target="../media/image26.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 Id="rId14" Type="http://schemas.openxmlformats.org/officeDocument/2006/relationships/chart" Target="../charts/chart44.xml"/></Relationships>
</file>

<file path=ppt/slides/_rels/slide6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s>
</file>

<file path=ppt/slides/_rels/slide6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45.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8.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s>
</file>

<file path=ppt/slides/_rels/slide7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9.png"/><Relationship Id="rId3" Type="http://schemas.openxmlformats.org/officeDocument/2006/relationships/chart" Target="../charts/chart46.xml"/><Relationship Id="rId7" Type="http://schemas.openxmlformats.org/officeDocument/2006/relationships/slide" Target="slide59.xml"/><Relationship Id="rId12" Type="http://schemas.openxmlformats.org/officeDocument/2006/relationships/image" Target="../media/image18.png"/><Relationship Id="rId2" Type="http://schemas.openxmlformats.org/officeDocument/2006/relationships/notesSlide" Target="../notesSlides/notesSlide69.xml"/><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chart" Target="../charts/chart48.xml"/><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chart" Target="../charts/chart47.xml"/><Relationship Id="rId9" Type="http://schemas.openxmlformats.org/officeDocument/2006/relationships/image" Target="../media/image15.png"/><Relationship Id="rId14" Type="http://schemas.openxmlformats.org/officeDocument/2006/relationships/slide" Target="slide62.xml"/></Relationships>
</file>

<file path=ppt/slides/_rels/slide7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70.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s>
</file>

<file path=ppt/slides/_rels/slide7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hart" Target="../charts/chart49.xm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s>
</file>

<file path=ppt/slides/_rels/slide7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s>
</file>

<file path=ppt/slides/_rels/slide7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chart" Target="../charts/chart50.xml"/><Relationship Id="rId7" Type="http://schemas.openxmlformats.org/officeDocument/2006/relationships/image" Target="../media/image15.png"/><Relationship Id="rId12" Type="http://schemas.openxmlformats.org/officeDocument/2006/relationships/slide" Target="slide62.xml"/><Relationship Id="rId2" Type="http://schemas.openxmlformats.org/officeDocument/2006/relationships/notesSlide" Target="../notesSlides/notesSlide73.xm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9.png"/><Relationship Id="rId5" Type="http://schemas.openxmlformats.org/officeDocument/2006/relationships/slide" Target="slide59.xml"/><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chart" Target="../charts/chart51.xml"/></Relationships>
</file>

<file path=ppt/slides/_rels/slide7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7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slide" Target="slide62.xml"/><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slide" Target="slide59.xml"/><Relationship Id="rId9" Type="http://schemas.openxmlformats.org/officeDocument/2006/relationships/image" Target="../media/image18.png"/></Relationships>
</file>

<file path=ppt/slides/_rels/slide7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hart" Target="../charts/chart53.xml"/><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52.xml"/><Relationship Id="rId2" Type="http://schemas.openxmlformats.org/officeDocument/2006/relationships/notesSlide" Target="../notesSlides/notesSlide77.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8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78.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8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hart" Target="../charts/chart55.xml"/><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54.xml"/><Relationship Id="rId2" Type="http://schemas.openxmlformats.org/officeDocument/2006/relationships/notesSlide" Target="../notesSlides/notesSlide79.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8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0.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8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chart" Target="../charts/chart56.xml"/><Relationship Id="rId7" Type="http://schemas.openxmlformats.org/officeDocument/2006/relationships/image" Target="../media/image15.png"/><Relationship Id="rId12" Type="http://schemas.openxmlformats.org/officeDocument/2006/relationships/slide" Target="slide77.xml"/><Relationship Id="rId2" Type="http://schemas.openxmlformats.org/officeDocument/2006/relationships/notesSlide" Target="../notesSlides/notesSlide81.xml"/><Relationship Id="rId1" Type="http://schemas.openxmlformats.org/officeDocument/2006/relationships/slideLayout" Target="../slideLayouts/slideLayout4.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chart" Target="../charts/chart57.xml"/><Relationship Id="rId9" Type="http://schemas.openxmlformats.org/officeDocument/2006/relationships/image" Target="../media/image17.png"/><Relationship Id="rId14" Type="http://schemas.openxmlformats.org/officeDocument/2006/relationships/chart" Target="../charts/chart58.xml"/></Relationships>
</file>

<file path=ppt/slides/_rels/slide8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2.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8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hart" Target="../charts/chart60.xml"/><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59.xml"/><Relationship Id="rId2" Type="http://schemas.openxmlformats.org/officeDocument/2006/relationships/notesSlide" Target="../notesSlides/notesSlide83.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8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4.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8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61.xml"/><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8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6.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8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62.xml"/><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9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9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63.xml"/><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9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90.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9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hart" Target="../charts/chart65.xml"/><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64.xml"/><Relationship Id="rId2" Type="http://schemas.openxmlformats.org/officeDocument/2006/relationships/notesSlide" Target="../notesSlides/notesSlide91.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9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92.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9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hart" Target="../charts/chart67.xml"/><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66.xml"/><Relationship Id="rId2" Type="http://schemas.openxmlformats.org/officeDocument/2006/relationships/notesSlide" Target="../notesSlides/notesSlide93.xm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chart" Target="../charts/chart68.xml"/></Relationships>
</file>

<file path=ppt/slides/_rels/slide9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94.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97.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9.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69.xml"/><Relationship Id="rId2" Type="http://schemas.openxmlformats.org/officeDocument/2006/relationships/notesSlide" Target="../notesSlides/notesSlide95.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9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96.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_rels/slide9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chart" Target="../charts/chart70.xml"/><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slide" Target="slide77.xml"/><Relationship Id="rId4" Type="http://schemas.openxmlformats.org/officeDocument/2006/relationships/image" Target="../media/image14.pn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5356"/>
            <a:ext cx="9144000" cy="6847288"/>
          </a:xfrm>
          <a:prstGeom prst="rect">
            <a:avLst/>
          </a:prstGeom>
        </p:spPr>
      </p:pic>
    </p:spTree>
    <p:extLst>
      <p:ext uri="{BB962C8B-B14F-4D97-AF65-F5344CB8AC3E}">
        <p14:creationId xmlns:p14="http://schemas.microsoft.com/office/powerpoint/2010/main" val="15232940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10</a:t>
            </a:fld>
            <a:endParaRPr lang="en-US" dirty="0"/>
          </a:p>
        </p:txBody>
      </p:sp>
      <p:sp>
        <p:nvSpPr>
          <p:cNvPr id="7" name="Text Placeholder 6"/>
          <p:cNvSpPr>
            <a:spLocks noGrp="1"/>
          </p:cNvSpPr>
          <p:nvPr>
            <p:ph type="body" sz="quarter" idx="12"/>
          </p:nvPr>
        </p:nvSpPr>
        <p:spPr/>
        <p:txBody>
          <a:bodyPr/>
          <a:lstStyle/>
          <a:p>
            <a:pPr lvl="0"/>
            <a:r>
              <a:rPr lang="en-US" dirty="0" smtClean="0"/>
              <a:t>Oil </a:t>
            </a:r>
            <a:r>
              <a:rPr lang="en-US" dirty="0"/>
              <a:t>prices are driven by global market balances that are primarily influenced by factors external to the NEMS model. In the High Oil Price case, the price of Brent crude, in 2017 dollars, reaches $229 per barrel (b) by 2050, compared with $114/b in the Reference case and $52/b in the Low Oil Price case.</a:t>
            </a:r>
          </a:p>
          <a:p>
            <a:r>
              <a:rPr lang="en-US" dirty="0"/>
              <a:t>In the High Oil and Gas Resource and Technology case, lower costs and higher resource availability than in the Reference case allow for higher production at lower prices. In the Low Oil and Gas Resource and Technology case, assumptions of lower resources and higher costs are applied.</a:t>
            </a:r>
          </a:p>
          <a:p>
            <a:r>
              <a:rPr lang="en-US" dirty="0"/>
              <a:t>The effects of the economic assumptions on energy consumption are addressed in the High and Low Economic Growth cases, which assume compound annual growth rates for U.S. gross domestic product of 2.6% and 1.5%, respectively, from 2017–50, compared with 2.0%/year growth in the Reference case.</a:t>
            </a:r>
          </a:p>
          <a:p>
            <a:r>
              <a:rPr lang="en-US" dirty="0"/>
              <a:t>Cases assuming </a:t>
            </a:r>
            <a:r>
              <a:rPr lang="en-US" dirty="0" smtClean="0"/>
              <a:t>the </a:t>
            </a:r>
            <a:r>
              <a:rPr lang="en-US" dirty="0"/>
              <a:t>Clean Power Plan is implemented </a:t>
            </a:r>
            <a:r>
              <a:rPr lang="en-US" dirty="0" smtClean="0"/>
              <a:t>show </a:t>
            </a:r>
            <a:r>
              <a:rPr lang="en-US" dirty="0"/>
              <a:t>how the presence of that policy could affect energy markets and </a:t>
            </a:r>
            <a:r>
              <a:rPr lang="en-US" dirty="0" smtClean="0"/>
              <a:t>emissions compared with </a:t>
            </a:r>
            <a:r>
              <a:rPr lang="en-US" dirty="0"/>
              <a:t>the Reference, resource, economic, and oil price </a:t>
            </a:r>
            <a:r>
              <a:rPr lang="en-US" dirty="0" smtClean="0"/>
              <a:t>cases.  </a:t>
            </a:r>
            <a:endParaRPr lang="en-US" dirty="0"/>
          </a:p>
          <a:p>
            <a:r>
              <a:rPr lang="en-US" dirty="0" smtClean="0"/>
              <a:t>AEO2018 </a:t>
            </a:r>
            <a:r>
              <a:rPr lang="en-US" dirty="0"/>
              <a:t>will also include additional side cases—which are not discussed here—and will </a:t>
            </a:r>
            <a:r>
              <a:rPr lang="en-US" dirty="0" smtClean="0"/>
              <a:t>support </a:t>
            </a:r>
            <a:r>
              <a:rPr lang="en-US" dirty="0"/>
              <a:t>a series of </a:t>
            </a:r>
            <a:r>
              <a:rPr lang="en-US" i="1" dirty="0"/>
              <a:t>Issues in Focus</a:t>
            </a:r>
            <a:r>
              <a:rPr lang="en-US" dirty="0"/>
              <a:t> articles that will be released in 2018.  </a:t>
            </a:r>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What are the side cases?</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14425212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31252" y="6419088"/>
            <a:ext cx="439596" cy="365125"/>
          </a:xfrm>
        </p:spPr>
        <p:txBody>
          <a:bodyPr/>
          <a:lstStyle/>
          <a:p>
            <a:fld id="{2D80C5C9-96E0-47EC-B500-37C5FE284639}" type="slidenum">
              <a:rPr lang="en-US" smtClean="0"/>
              <a:pPr/>
              <a:t>100</a:t>
            </a:fld>
            <a:endParaRPr lang="en-US" dirty="0"/>
          </a:p>
        </p:txBody>
      </p:sp>
      <p:sp>
        <p:nvSpPr>
          <p:cNvPr id="4" name="Text Placeholder 3"/>
          <p:cNvSpPr>
            <a:spLocks noGrp="1"/>
          </p:cNvSpPr>
          <p:nvPr>
            <p:ph type="body" sz="quarter" idx="12"/>
          </p:nvPr>
        </p:nvSpPr>
        <p:spPr/>
        <p:txBody>
          <a:bodyPr/>
          <a:lstStyle/>
          <a:p>
            <a:r>
              <a:rPr lang="en-US" dirty="0" smtClean="0"/>
              <a:t>Most </a:t>
            </a:r>
            <a:r>
              <a:rPr lang="en-US" dirty="0"/>
              <a:t>electric </a:t>
            </a:r>
            <a:r>
              <a:rPr lang="en-US" dirty="0" smtClean="0"/>
              <a:t>generation capacity </a:t>
            </a:r>
            <a:r>
              <a:rPr lang="en-US" dirty="0"/>
              <a:t>retirements occur by 2025, when natural gas prices are </a:t>
            </a:r>
            <a:r>
              <a:rPr lang="en-US" dirty="0" smtClean="0"/>
              <a:t>lower. They </a:t>
            </a:r>
            <a:r>
              <a:rPr lang="en-US" dirty="0"/>
              <a:t>taper off in the later years of the projection period.</a:t>
            </a:r>
          </a:p>
          <a:p>
            <a:r>
              <a:rPr lang="en-US" dirty="0" smtClean="0"/>
              <a:t>In </a:t>
            </a:r>
            <a:r>
              <a:rPr lang="en-US" dirty="0"/>
              <a:t>the Reference case, 80 gigawatts (GW) of new wind and solar photovoltaic (PV) capacity are added from 2018–2021, motivated by declining capital costs and the availability of tax credits.</a:t>
            </a:r>
          </a:p>
          <a:p>
            <a:r>
              <a:rPr lang="en-US" dirty="0" smtClean="0"/>
              <a:t>New </a:t>
            </a:r>
            <a:r>
              <a:rPr lang="en-US" dirty="0"/>
              <a:t>wind capacity additions continue at much lower levels after the expiration of production tax credits in the early 2020s. Although the commercial solar investment tax credits (ITC) are reduced and the ITC for residential-owned systems expires, the growth in solar PV capacity continues through 2050 for both the utility-scale and small-scale applications</a:t>
            </a:r>
            <a:r>
              <a:rPr lang="en-US" dirty="0" smtClean="0"/>
              <a:t>.</a:t>
            </a:r>
          </a:p>
          <a:p>
            <a:r>
              <a:rPr lang="en-US" dirty="0" smtClean="0"/>
              <a:t>New </a:t>
            </a:r>
            <a:r>
              <a:rPr lang="en-US" dirty="0"/>
              <a:t>natural gas-fired capacity is also added steadily through 2050 to meet growing electricity demand.</a:t>
            </a:r>
          </a:p>
          <a:p>
            <a:endParaRPr lang="en-US" dirty="0"/>
          </a:p>
        </p:txBody>
      </p:sp>
      <p:sp>
        <p:nvSpPr>
          <p:cNvPr id="2" name="Title 1"/>
          <p:cNvSpPr>
            <a:spLocks noGrp="1"/>
          </p:cNvSpPr>
          <p:nvPr>
            <p:ph type="title"/>
          </p:nvPr>
        </p:nvSpPr>
        <p:spPr/>
        <p:txBody>
          <a:bodyPr/>
          <a:lstStyle/>
          <a:p>
            <a:r>
              <a:rPr lang="en-US" dirty="0"/>
              <a:t>—with tax credit phase-outs and coal plant retirements accelerating </a:t>
            </a:r>
            <a:r>
              <a:rPr lang="en-US" dirty="0" smtClean="0"/>
              <a:t>additions of near-term </a:t>
            </a:r>
            <a:r>
              <a:rPr lang="en-US" dirty="0"/>
              <a:t>renewables and natural gas-fired </a:t>
            </a:r>
            <a:r>
              <a:rPr lang="en-US" dirty="0" smtClean="0"/>
              <a:t>capacity</a:t>
            </a:r>
            <a:endParaRPr lang="en-US" dirty="0"/>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57756802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48344" y="6419088"/>
            <a:ext cx="422504" cy="365125"/>
          </a:xfrm>
        </p:spPr>
        <p:txBody>
          <a:bodyPr/>
          <a:lstStyle/>
          <a:p>
            <a:fld id="{2D80C5C9-96E0-47EC-B500-37C5FE284639}" type="slidenum">
              <a:rPr lang="en-US" smtClean="0"/>
              <a:pPr/>
              <a:t>101</a:t>
            </a:fld>
            <a:endParaRPr lang="en-US" dirty="0"/>
          </a:p>
        </p:txBody>
      </p:sp>
      <p:sp>
        <p:nvSpPr>
          <p:cNvPr id="14" name="Title 13"/>
          <p:cNvSpPr>
            <a:spLocks noGrp="1"/>
          </p:cNvSpPr>
          <p:nvPr>
            <p:ph type="title"/>
          </p:nvPr>
        </p:nvSpPr>
        <p:spPr/>
        <p:txBody>
          <a:bodyPr/>
          <a:lstStyle/>
          <a:p>
            <a:r>
              <a:rPr lang="en-US" dirty="0"/>
              <a:t>The projected effect of the Clean Power Plan on carbon dioxide emissions is smaller in AEO2018 than it was in AEO2017— </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9" name="Content Placeholder 18"/>
          <p:cNvGraphicFramePr>
            <a:graphicFrameLocks noGrp="1"/>
          </p:cNvGraphicFramePr>
          <p:nvPr>
            <p:ph sz="quarter" idx="12"/>
            <p:extLst>
              <p:ext uri="{D42A27DB-BD31-4B8C-83A1-F6EECF244321}">
                <p14:modId xmlns:p14="http://schemas.microsoft.com/office/powerpoint/2010/main" val="623280459"/>
              </p:ext>
            </p:extLst>
          </p:nvPr>
        </p:nvGraphicFramePr>
        <p:xfrm>
          <a:off x="238125" y="1689100"/>
          <a:ext cx="4105275" cy="449103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20" name="Content Placeholder 19"/>
          <p:cNvGraphicFramePr>
            <a:graphicFrameLocks noGrp="1"/>
          </p:cNvGraphicFramePr>
          <p:nvPr>
            <p:ph sz="quarter" idx="13"/>
            <p:extLst>
              <p:ext uri="{D42A27DB-BD31-4B8C-83A1-F6EECF244321}">
                <p14:modId xmlns:p14="http://schemas.microsoft.com/office/powerpoint/2010/main" val="720518467"/>
              </p:ext>
            </p:extLst>
          </p:nvPr>
        </p:nvGraphicFramePr>
        <p:xfrm>
          <a:off x="4816475" y="1689100"/>
          <a:ext cx="4105275" cy="4491038"/>
        </p:xfrm>
        <a:graphic>
          <a:graphicData uri="http://schemas.openxmlformats.org/drawingml/2006/chart">
            <c:chart xmlns:c="http://schemas.openxmlformats.org/drawingml/2006/chart" xmlns:r="http://schemas.openxmlformats.org/officeDocument/2006/relationships" r:id="rId13"/>
          </a:graphicData>
        </a:graphic>
      </p:graphicFrame>
      <p:grpSp>
        <p:nvGrpSpPr>
          <p:cNvPr id="15" name="Group 14"/>
          <p:cNvGrpSpPr/>
          <p:nvPr/>
        </p:nvGrpSpPr>
        <p:grpSpPr>
          <a:xfrm>
            <a:off x="790521" y="6010628"/>
            <a:ext cx="8003101" cy="408460"/>
            <a:chOff x="115339" y="0"/>
            <a:chExt cx="3934573" cy="318742"/>
          </a:xfrm>
        </p:grpSpPr>
        <p:grpSp>
          <p:nvGrpSpPr>
            <p:cNvPr id="16" name="Group 15"/>
            <p:cNvGrpSpPr/>
            <p:nvPr/>
          </p:nvGrpSpPr>
          <p:grpSpPr>
            <a:xfrm>
              <a:off x="115339" y="0"/>
              <a:ext cx="3934573" cy="318742"/>
              <a:chOff x="114200" y="0"/>
              <a:chExt cx="3895706" cy="318782"/>
            </a:xfrm>
          </p:grpSpPr>
          <p:sp>
            <p:nvSpPr>
              <p:cNvPr id="18" name="TextBox 4"/>
              <p:cNvSpPr txBox="1"/>
              <p:nvPr/>
            </p:nvSpPr>
            <p:spPr bwMode="auto">
              <a:xfrm>
                <a:off x="488605" y="0"/>
                <a:ext cx="3521301" cy="318782"/>
              </a:xfrm>
              <a:prstGeom prst="rect">
                <a:avLst/>
              </a:prstGeom>
              <a:noFill/>
              <a:ln w="9525">
                <a:noFill/>
                <a:miter lim="800000"/>
                <a:headEnd/>
                <a:tailEnd/>
              </a:ln>
            </p:spPr>
            <p:txBody>
              <a:bodyPr wrap="square" lIns="0" tIns="0" rIns="0"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0" hangingPunct="0"/>
                <a:r>
                  <a:rPr lang="en-US" sz="1400" i="0" dirty="0" smtClean="0">
                    <a:solidFill>
                      <a:schemeClr val="tx1">
                        <a:lumMod val="50000"/>
                        <a:lumOff val="50000"/>
                      </a:schemeClr>
                    </a:solidFill>
                    <a:latin typeface="+mn-lt"/>
                    <a:ea typeface="Times New Roman" charset="0"/>
                    <a:cs typeface="Times New Roman" charset="0"/>
                  </a:rPr>
                  <a:t>Reference</a:t>
                </a:r>
                <a:r>
                  <a:rPr lang="en-US" sz="1400" i="0" baseline="0" dirty="0" smtClean="0">
                    <a:solidFill>
                      <a:schemeClr val="tx1">
                        <a:lumMod val="50000"/>
                        <a:lumOff val="50000"/>
                      </a:schemeClr>
                    </a:solidFill>
                    <a:latin typeface="+mn-lt"/>
                    <a:ea typeface="Times New Roman" charset="0"/>
                    <a:cs typeface="Times New Roman" charset="0"/>
                  </a:rPr>
                  <a:t> without Clean Power Plan                      Reference with Clean</a:t>
                </a:r>
                <a:r>
                  <a:rPr lang="en-US" sz="1400" i="0" dirty="0" smtClean="0">
                    <a:solidFill>
                      <a:schemeClr val="tx1">
                        <a:lumMod val="50000"/>
                        <a:lumOff val="50000"/>
                      </a:schemeClr>
                    </a:solidFill>
                    <a:latin typeface="+mn-lt"/>
                    <a:ea typeface="Times New Roman" charset="0"/>
                    <a:cs typeface="Times New Roman" charset="0"/>
                  </a:rPr>
                  <a:t> Power Plan</a:t>
                </a:r>
              </a:p>
            </p:txBody>
          </p:sp>
          <p:cxnSp>
            <p:nvCxnSpPr>
              <p:cNvPr id="21" name="Straight Connector 20"/>
              <p:cNvCxnSpPr/>
              <p:nvPr/>
            </p:nvCxnSpPr>
            <p:spPr bwMode="auto">
              <a:xfrm>
                <a:off x="114200" y="107604"/>
                <a:ext cx="316740" cy="0"/>
              </a:xfrm>
              <a:prstGeom prst="line">
                <a:avLst/>
              </a:prstGeom>
              <a:solidFill>
                <a:schemeClr val="accent1"/>
              </a:solidFill>
              <a:ln w="22225" cap="flat" cmpd="sng" algn="ctr">
                <a:solidFill>
                  <a:schemeClr val="tx1">
                    <a:lumMod val="50000"/>
                    <a:lumOff val="50000"/>
                  </a:schemeClr>
                </a:solidFill>
                <a:prstDash val="solid"/>
                <a:round/>
                <a:headEnd type="none" w="med" len="med"/>
                <a:tailEnd type="none" w="med" len="med"/>
              </a:ln>
              <a:effectLst/>
            </p:spPr>
          </p:cxnSp>
        </p:grpSp>
        <p:cxnSp>
          <p:nvCxnSpPr>
            <p:cNvPr id="17" name="Straight Connector 16"/>
            <p:cNvCxnSpPr/>
            <p:nvPr/>
          </p:nvCxnSpPr>
          <p:spPr bwMode="auto">
            <a:xfrm>
              <a:off x="2034822" y="85733"/>
              <a:ext cx="370072" cy="0"/>
            </a:xfrm>
            <a:prstGeom prst="line">
              <a:avLst/>
            </a:prstGeom>
            <a:solidFill>
              <a:schemeClr val="accent1"/>
            </a:solidFill>
            <a:ln w="22225" cap="flat" cmpd="sng" algn="ctr">
              <a:solidFill>
                <a:schemeClr val="tx1">
                  <a:lumMod val="50000"/>
                  <a:lumOff val="50000"/>
                </a:schemeClr>
              </a:solidFill>
              <a:prstDash val="lgDash"/>
              <a:round/>
              <a:headEnd type="none" w="med" len="med"/>
              <a:tailEnd type="none" w="med" len="med"/>
            </a:ln>
            <a:effectLst/>
          </p:spPr>
        </p:cxnSp>
      </p:grpSp>
    </p:spTree>
    <p:extLst>
      <p:ext uri="{BB962C8B-B14F-4D97-AF65-F5344CB8AC3E}">
        <p14:creationId xmlns:p14="http://schemas.microsoft.com/office/powerpoint/2010/main" val="281711902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48344" y="6419088"/>
            <a:ext cx="422504" cy="365125"/>
          </a:xfrm>
        </p:spPr>
        <p:txBody>
          <a:bodyPr/>
          <a:lstStyle/>
          <a:p>
            <a:fld id="{2D80C5C9-96E0-47EC-B500-37C5FE284639}" type="slidenum">
              <a:rPr lang="en-US" smtClean="0"/>
              <a:pPr/>
              <a:t>102</a:t>
            </a:fld>
            <a:endParaRPr lang="en-US" dirty="0"/>
          </a:p>
        </p:txBody>
      </p:sp>
      <p:sp>
        <p:nvSpPr>
          <p:cNvPr id="4" name="Text Placeholder 3"/>
          <p:cNvSpPr>
            <a:spLocks noGrp="1"/>
          </p:cNvSpPr>
          <p:nvPr>
            <p:ph type="body" sz="quarter" idx="12"/>
          </p:nvPr>
        </p:nvSpPr>
        <p:spPr/>
        <p:txBody>
          <a:bodyPr/>
          <a:lstStyle/>
          <a:p>
            <a:r>
              <a:rPr lang="en-US" dirty="0" smtClean="0"/>
              <a:t>In </a:t>
            </a:r>
            <a:r>
              <a:rPr lang="en-US" dirty="0"/>
              <a:t>the near term, the cumulative effect of increased coal plant retirements, lower natural gas prices, and lower electricity demand in the AEO2018 Reference case is a reduction in the projected carbon dioxide (CO2) emissions from electric generators, even </a:t>
            </a:r>
            <a:r>
              <a:rPr lang="en-US" dirty="0" smtClean="0"/>
              <a:t>without the </a:t>
            </a:r>
            <a:r>
              <a:rPr lang="en-US" dirty="0"/>
              <a:t>Clean Power Plan (CPP). </a:t>
            </a:r>
            <a:r>
              <a:rPr lang="en-US" dirty="0" smtClean="0"/>
              <a:t>In </a:t>
            </a:r>
            <a:r>
              <a:rPr lang="en-US" dirty="0"/>
              <a:t>2020, projected electric power sector CO2 emissions are 1.72 billion metric tons, which is 120 million metric tons (7%) lower than the projected level of CO2 emissions in the AEO2017 Reference case without the CPP.</a:t>
            </a:r>
          </a:p>
          <a:p>
            <a:r>
              <a:rPr lang="en-US" dirty="0" smtClean="0"/>
              <a:t>By </a:t>
            </a:r>
            <a:r>
              <a:rPr lang="en-US" dirty="0"/>
              <a:t>2030, most of the additional planned coal unit retirements have occurred, and in the absence of the CPP, projected CO2 emissions stabilize in the Reference case at about 1.71 billion metric tons, which is 143 million metric tons (8%) below the AEO2017 Reference case without the </a:t>
            </a:r>
            <a:r>
              <a:rPr lang="en-US" dirty="0" smtClean="0"/>
              <a:t>CPP for that year. </a:t>
            </a:r>
            <a:endParaRPr lang="en-US" dirty="0"/>
          </a:p>
          <a:p>
            <a:r>
              <a:rPr lang="en-US" dirty="0" smtClean="0"/>
              <a:t>Over </a:t>
            </a:r>
            <a:r>
              <a:rPr lang="en-US" dirty="0"/>
              <a:t>the long term, greater renewables growth in the AEO2018 Reference case results in electric power sector emissions growing at a slower rate, reaching 1.78 billion metric tons in 2050, which is 242 million metric tons (12%) below the level for that year in the AEO2017 Reference case without the CPP.</a:t>
            </a:r>
          </a:p>
          <a:p>
            <a:endParaRPr lang="en-US" dirty="0"/>
          </a:p>
        </p:txBody>
      </p:sp>
      <p:sp>
        <p:nvSpPr>
          <p:cNvPr id="2" name="Title 1"/>
          <p:cNvSpPr>
            <a:spLocks noGrp="1"/>
          </p:cNvSpPr>
          <p:nvPr>
            <p:ph type="title"/>
          </p:nvPr>
        </p:nvSpPr>
        <p:spPr/>
        <p:txBody>
          <a:bodyPr/>
          <a:lstStyle/>
          <a:p>
            <a:r>
              <a:rPr lang="en-US" dirty="0"/>
              <a:t>—because of </a:t>
            </a:r>
            <a:r>
              <a:rPr lang="en-US" dirty="0" smtClean="0"/>
              <a:t>lower </a:t>
            </a:r>
            <a:r>
              <a:rPr lang="en-US" dirty="0"/>
              <a:t>projected levels for coal-fired generation even without the </a:t>
            </a:r>
            <a:r>
              <a:rPr lang="en-US" dirty="0" smtClean="0"/>
              <a:t>Clean Power Plan policy</a:t>
            </a:r>
            <a:endParaRPr lang="en-US" dirty="0"/>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10708704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22707" y="6419088"/>
            <a:ext cx="448141" cy="365125"/>
          </a:xfrm>
        </p:spPr>
        <p:txBody>
          <a:bodyPr/>
          <a:lstStyle/>
          <a:p>
            <a:fld id="{2D80C5C9-96E0-47EC-B500-37C5FE284639}" type="slidenum">
              <a:rPr lang="en-US" smtClean="0"/>
              <a:pPr/>
              <a:t>103</a:t>
            </a:fld>
            <a:endParaRPr lang="en-US" dirty="0"/>
          </a:p>
        </p:txBody>
      </p:sp>
      <p:sp>
        <p:nvSpPr>
          <p:cNvPr id="14" name="Title 13"/>
          <p:cNvSpPr>
            <a:spLocks noGrp="1"/>
          </p:cNvSpPr>
          <p:nvPr>
            <p:ph type="title"/>
          </p:nvPr>
        </p:nvSpPr>
        <p:spPr/>
        <p:txBody>
          <a:bodyPr/>
          <a:lstStyle/>
          <a:p>
            <a:r>
              <a:rPr lang="en-US" dirty="0"/>
              <a:t>Combined cycle, wind, and solar </a:t>
            </a:r>
            <a:r>
              <a:rPr lang="en-US" dirty="0" smtClean="0"/>
              <a:t>photovoltaic </a:t>
            </a:r>
            <a:r>
              <a:rPr lang="en-US" dirty="0"/>
              <a:t>generation have the most favorable cost characteristics—</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
        <p:nvSpPr>
          <p:cNvPr id="26" name="Rectangle 25"/>
          <p:cNvSpPr/>
          <p:nvPr/>
        </p:nvSpPr>
        <p:spPr>
          <a:xfrm>
            <a:off x="6909573" y="1689100"/>
            <a:ext cx="2071817" cy="738664"/>
          </a:xfrm>
          <a:prstGeom prst="rect">
            <a:avLst/>
          </a:prstGeom>
        </p:spPr>
        <p:txBody>
          <a:bodyPr wrap="square">
            <a:spAutoFit/>
          </a:bodyPr>
          <a:lstStyle/>
          <a:p>
            <a:pPr>
              <a:defRPr sz="1400" b="0" i="0" u="none" strike="noStrike" kern="1200" spc="0" baseline="0">
                <a:solidFill>
                  <a:srgbClr val="000000">
                    <a:lumMod val="65000"/>
                    <a:lumOff val="35000"/>
                  </a:srgbClr>
                </a:solidFill>
                <a:latin typeface="+mn-lt"/>
                <a:ea typeface="+mn-ea"/>
                <a:cs typeface="+mn-cs"/>
              </a:defRPr>
            </a:pPr>
            <a:r>
              <a:rPr lang="en-US" b="1" dirty="0"/>
              <a:t>C</a:t>
            </a:r>
            <a:r>
              <a:rPr lang="en-US" b="1" dirty="0" smtClean="0"/>
              <a:t>apacity </a:t>
            </a:r>
            <a:r>
              <a:rPr lang="en-US" b="1" dirty="0"/>
              <a:t>additions, 2018-2022</a:t>
            </a:r>
          </a:p>
          <a:p>
            <a:pPr>
              <a:defRPr sz="1400" b="0" i="0" u="none" strike="noStrike" kern="1200" spc="0" baseline="0">
                <a:solidFill>
                  <a:srgbClr val="000000">
                    <a:lumMod val="65000"/>
                    <a:lumOff val="35000"/>
                  </a:srgbClr>
                </a:solidFill>
                <a:latin typeface="+mn-lt"/>
                <a:ea typeface="+mn-ea"/>
                <a:cs typeface="+mn-cs"/>
              </a:defRPr>
            </a:pPr>
            <a:r>
              <a:rPr lang="en-US" dirty="0" smtClean="0"/>
              <a:t>gigawatts </a:t>
            </a:r>
            <a:endParaRPr lang="en-US" dirty="0"/>
          </a:p>
        </p:txBody>
      </p:sp>
      <p:graphicFrame>
        <p:nvGraphicFramePr>
          <p:cNvPr id="18" name="Content Placeholder 17"/>
          <p:cNvGraphicFramePr>
            <a:graphicFrameLocks noGrp="1"/>
          </p:cNvGraphicFramePr>
          <p:nvPr>
            <p:ph sz="quarter" idx="13"/>
            <p:extLst/>
          </p:nvPr>
        </p:nvGraphicFramePr>
        <p:xfrm>
          <a:off x="6614984" y="1571877"/>
          <a:ext cx="2306766" cy="392278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9" name="Content Placeholder 18"/>
          <p:cNvGraphicFramePr>
            <a:graphicFrameLocks noGrp="1"/>
          </p:cNvGraphicFramePr>
          <p:nvPr>
            <p:ph sz="quarter" idx="12"/>
            <p:extLst/>
          </p:nvPr>
        </p:nvGraphicFramePr>
        <p:xfrm>
          <a:off x="320675" y="1604920"/>
          <a:ext cx="6588898" cy="3920557"/>
        </p:xfrm>
        <a:graphic>
          <a:graphicData uri="http://schemas.openxmlformats.org/drawingml/2006/chart">
            <c:chart xmlns:c="http://schemas.openxmlformats.org/drawingml/2006/chart" xmlns:r="http://schemas.openxmlformats.org/officeDocument/2006/relationships" r:id="rId13"/>
          </a:graphicData>
        </a:graphic>
      </p:graphicFrame>
      <p:grpSp>
        <p:nvGrpSpPr>
          <p:cNvPr id="20" name="Group 19"/>
          <p:cNvGrpSpPr/>
          <p:nvPr/>
        </p:nvGrpSpPr>
        <p:grpSpPr>
          <a:xfrm>
            <a:off x="527222" y="5621879"/>
            <a:ext cx="8159578" cy="356741"/>
            <a:chOff x="161550" y="331342"/>
            <a:chExt cx="2127003" cy="470164"/>
          </a:xfrm>
        </p:grpSpPr>
        <p:grpSp>
          <p:nvGrpSpPr>
            <p:cNvPr id="22" name="Group 21"/>
            <p:cNvGrpSpPr/>
            <p:nvPr/>
          </p:nvGrpSpPr>
          <p:grpSpPr>
            <a:xfrm>
              <a:off x="161550" y="331342"/>
              <a:ext cx="2127003" cy="338310"/>
              <a:chOff x="154292" y="62785"/>
              <a:chExt cx="2031459" cy="345556"/>
            </a:xfrm>
          </p:grpSpPr>
          <p:sp>
            <p:nvSpPr>
              <p:cNvPr id="27" name="TextBox 1"/>
              <p:cNvSpPr txBox="1"/>
              <p:nvPr/>
            </p:nvSpPr>
            <p:spPr>
              <a:xfrm>
                <a:off x="1467635" y="62785"/>
                <a:ext cx="718116" cy="34555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dirty="0"/>
                  <a:t>Levelized avoided cost of electricity (LACE)</a:t>
                </a:r>
              </a:p>
            </p:txBody>
          </p:sp>
          <p:grpSp>
            <p:nvGrpSpPr>
              <p:cNvPr id="28" name="Group 27"/>
              <p:cNvGrpSpPr/>
              <p:nvPr/>
            </p:nvGrpSpPr>
            <p:grpSpPr>
              <a:xfrm>
                <a:off x="154292" y="158912"/>
                <a:ext cx="1313343" cy="172165"/>
                <a:chOff x="110750" y="155581"/>
                <a:chExt cx="1375115" cy="168556"/>
              </a:xfrm>
            </p:grpSpPr>
            <p:sp>
              <p:nvSpPr>
                <p:cNvPr id="29" name="Rectangle 28"/>
                <p:cNvSpPr/>
                <p:nvPr/>
              </p:nvSpPr>
              <p:spPr>
                <a:xfrm>
                  <a:off x="1419388" y="163013"/>
                  <a:ext cx="66477" cy="1611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30" name="Group 29"/>
                <p:cNvGrpSpPr/>
                <p:nvPr/>
              </p:nvGrpSpPr>
              <p:grpSpPr>
                <a:xfrm>
                  <a:off x="110750" y="155581"/>
                  <a:ext cx="785545" cy="160303"/>
                  <a:chOff x="110750" y="155581"/>
                  <a:chExt cx="785552" cy="160303"/>
                </a:xfrm>
              </p:grpSpPr>
              <p:grpSp>
                <p:nvGrpSpPr>
                  <p:cNvPr id="31" name="Group 30"/>
                  <p:cNvGrpSpPr/>
                  <p:nvPr/>
                </p:nvGrpSpPr>
                <p:grpSpPr>
                  <a:xfrm>
                    <a:off x="110750" y="164703"/>
                    <a:ext cx="64880" cy="147501"/>
                    <a:chOff x="82960" y="161287"/>
                    <a:chExt cx="48392" cy="130987"/>
                  </a:xfrm>
                </p:grpSpPr>
                <p:sp>
                  <p:nvSpPr>
                    <p:cNvPr id="34" name="Rectangle 33"/>
                    <p:cNvSpPr/>
                    <p:nvPr/>
                  </p:nvSpPr>
                  <p:spPr>
                    <a:xfrm>
                      <a:off x="82960" y="161287"/>
                      <a:ext cx="48392" cy="13098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nvGrpSpPr>
                  <p:cNvPr id="32" name="Group 31"/>
                  <p:cNvGrpSpPr/>
                  <p:nvPr/>
                </p:nvGrpSpPr>
                <p:grpSpPr>
                  <a:xfrm>
                    <a:off x="816414" y="155581"/>
                    <a:ext cx="79888" cy="160303"/>
                    <a:chOff x="816414" y="155581"/>
                    <a:chExt cx="79888" cy="160303"/>
                  </a:xfrm>
                </p:grpSpPr>
                <p:sp>
                  <p:nvSpPr>
                    <p:cNvPr id="33" name="Rectangle 32"/>
                    <p:cNvSpPr/>
                    <p:nvPr/>
                  </p:nvSpPr>
                  <p:spPr>
                    <a:xfrm>
                      <a:off x="816414" y="155581"/>
                      <a:ext cx="79888" cy="160303"/>
                    </a:xfrm>
                    <a:prstGeom prst="rect">
                      <a:avLst/>
                    </a:prstGeom>
                    <a:pattFill prst="wdUpDiag">
                      <a:fgClr>
                        <a:schemeClr val="accent1">
                          <a:lumMod val="5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solidFill>
                          <a:sysClr val="windowText" lastClr="000000"/>
                        </a:solidFill>
                      </a:endParaRPr>
                    </a:p>
                  </p:txBody>
                </p:sp>
              </p:grpSp>
            </p:grpSp>
          </p:grpSp>
        </p:grpSp>
        <p:sp>
          <p:nvSpPr>
            <p:cNvPr id="23" name="TextBox 3"/>
            <p:cNvSpPr txBox="1"/>
            <p:nvPr/>
          </p:nvSpPr>
          <p:spPr>
            <a:xfrm>
              <a:off x="226429" y="345311"/>
              <a:ext cx="583789" cy="326031"/>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dirty="0"/>
                <a:t>Levelized cost of electricity (LCOE)</a:t>
              </a:r>
            </a:p>
          </p:txBody>
        </p:sp>
        <p:sp>
          <p:nvSpPr>
            <p:cNvPr id="24" name="TextBox 3"/>
            <p:cNvSpPr txBox="1"/>
            <p:nvPr/>
          </p:nvSpPr>
          <p:spPr>
            <a:xfrm>
              <a:off x="947093" y="345311"/>
              <a:ext cx="523092" cy="456195"/>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dirty="0"/>
                <a:t>LCOE</a:t>
              </a:r>
              <a:r>
                <a:rPr lang="en-US" baseline="0" dirty="0"/>
                <a:t> </a:t>
              </a:r>
              <a:r>
                <a:rPr lang="en-US" dirty="0" smtClean="0"/>
                <a:t>including </a:t>
              </a:r>
              <a:r>
                <a:rPr lang="en-US" dirty="0"/>
                <a:t>tax credits</a:t>
              </a:r>
            </a:p>
          </p:txBody>
        </p:sp>
      </p:grpSp>
    </p:spTree>
    <p:extLst>
      <p:ext uri="{BB962C8B-B14F-4D97-AF65-F5344CB8AC3E}">
        <p14:creationId xmlns:p14="http://schemas.microsoft.com/office/powerpoint/2010/main" val="369097062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22707" y="6419088"/>
            <a:ext cx="448141" cy="365125"/>
          </a:xfrm>
        </p:spPr>
        <p:txBody>
          <a:bodyPr/>
          <a:lstStyle/>
          <a:p>
            <a:fld id="{2D80C5C9-96E0-47EC-B500-37C5FE284639}" type="slidenum">
              <a:rPr lang="en-US" smtClean="0"/>
              <a:pPr/>
              <a:t>104</a:t>
            </a:fld>
            <a:endParaRPr lang="en-US" dirty="0"/>
          </a:p>
        </p:txBody>
      </p:sp>
      <p:sp>
        <p:nvSpPr>
          <p:cNvPr id="4" name="Text Placeholder 3"/>
          <p:cNvSpPr>
            <a:spLocks noGrp="1"/>
          </p:cNvSpPr>
          <p:nvPr>
            <p:ph type="body" sz="quarter" idx="12"/>
          </p:nvPr>
        </p:nvSpPr>
        <p:spPr/>
        <p:txBody>
          <a:bodyPr/>
          <a:lstStyle/>
          <a:p>
            <a:r>
              <a:rPr lang="en-US" dirty="0" smtClean="0"/>
              <a:t>Comparisons </a:t>
            </a:r>
            <a:r>
              <a:rPr lang="en-US" dirty="0"/>
              <a:t>of levelized cost of electricity (LCOE) across technologies can be misleading because different technologies serve different market segments.</a:t>
            </a:r>
          </a:p>
          <a:p>
            <a:r>
              <a:rPr lang="en-US" dirty="0" smtClean="0"/>
              <a:t>The levelized </a:t>
            </a:r>
            <a:r>
              <a:rPr lang="en-US" dirty="0"/>
              <a:t>avoided cost of electricity (LACE) is a measure of what it would cost to generate the electricity that is otherwise displaced by a new generation project.</a:t>
            </a:r>
          </a:p>
          <a:p>
            <a:r>
              <a:rPr lang="en-US" dirty="0" smtClean="0"/>
              <a:t>Overlap </a:t>
            </a:r>
            <a:r>
              <a:rPr lang="en-US" dirty="0"/>
              <a:t>in the levelized cost and levelized avoided cost indicates favorable economics for new builds for that technology.</a:t>
            </a:r>
          </a:p>
          <a:p>
            <a:r>
              <a:rPr lang="en-US" dirty="0" smtClean="0"/>
              <a:t>Wind </a:t>
            </a:r>
            <a:r>
              <a:rPr lang="en-US" dirty="0"/>
              <a:t>plants entering service in 2022 that started construction in 2018 will receive an inflation-adjusted federal production tax credit of $</a:t>
            </a:r>
            <a:r>
              <a:rPr lang="en-US" dirty="0" smtClean="0"/>
              <a:t>14/megawatthour</a:t>
            </a:r>
            <a:r>
              <a:rPr lang="en-US" dirty="0"/>
              <a:t>; solar plants entering service in 2022 will receive a 26% federal investment tax credit, assuming a two-year construction lead time.</a:t>
            </a:r>
          </a:p>
          <a:p>
            <a:pPr marL="0" indent="0">
              <a:buNone/>
            </a:pPr>
            <a:r>
              <a:rPr lang="en-US" dirty="0"/>
              <a:t>See more information in </a:t>
            </a:r>
            <a:r>
              <a:rPr lang="en-US" dirty="0">
                <a:hlinkClick r:id="rId3"/>
              </a:rPr>
              <a:t>EIA’s LCOE/LACE report </a:t>
            </a:r>
            <a:r>
              <a:rPr lang="en-US" dirty="0"/>
              <a:t>on EIA’s website.</a:t>
            </a:r>
          </a:p>
          <a:p>
            <a:pPr marL="0" indent="0">
              <a:buNone/>
            </a:pPr>
            <a:endParaRPr lang="en-US" dirty="0"/>
          </a:p>
        </p:txBody>
      </p:sp>
      <p:sp>
        <p:nvSpPr>
          <p:cNvPr id="2" name="Title 1"/>
          <p:cNvSpPr>
            <a:spLocks noGrp="1"/>
          </p:cNvSpPr>
          <p:nvPr>
            <p:ph type="title"/>
          </p:nvPr>
        </p:nvSpPr>
        <p:spPr/>
        <p:txBody>
          <a:bodyPr/>
          <a:lstStyle/>
          <a:p>
            <a:r>
              <a:rPr lang="en-US" dirty="0"/>
              <a:t>—when the levelized cost and levelized avoided cost of electricity are considered together</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45235112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Transportation</a:t>
            </a:r>
            <a:endParaRPr lang="en-US" dirty="0"/>
          </a:p>
        </p:txBody>
      </p:sp>
      <p:sp>
        <p:nvSpPr>
          <p:cNvPr id="11" name="Text Placeholder 10"/>
          <p:cNvSpPr>
            <a:spLocks noGrp="1"/>
          </p:cNvSpPr>
          <p:nvPr>
            <p:ph type="body" sz="quarter" idx="13"/>
          </p:nvPr>
        </p:nvSpPr>
        <p:spPr/>
        <p:txBody>
          <a:bodyPr/>
          <a:lstStyle/>
          <a:p>
            <a:r>
              <a:rPr lang="en-US" dirty="0"/>
              <a:t>Transportation energy consumption peaks in 2017 in the Reference case because rising fuel efficiency outweighs increases in total travel and freight movements, but the trend begins to reverse in the second half of the projection period.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304" y="1404090"/>
            <a:ext cx="1635184" cy="1680606"/>
          </a:xfrm>
          <a:prstGeom prst="rect">
            <a:avLst/>
          </a:prstGeom>
        </p:spPr>
      </p:pic>
    </p:spTree>
    <p:extLst>
      <p:ext uri="{BB962C8B-B14F-4D97-AF65-F5344CB8AC3E}">
        <p14:creationId xmlns:p14="http://schemas.microsoft.com/office/powerpoint/2010/main" val="411395488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269668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31252" y="6419088"/>
            <a:ext cx="439596" cy="365125"/>
          </a:xfrm>
        </p:spPr>
        <p:txBody>
          <a:bodyPr/>
          <a:lstStyle/>
          <a:p>
            <a:fld id="{2D80C5C9-96E0-47EC-B500-37C5FE284639}" type="slidenum">
              <a:rPr lang="en-US" smtClean="0"/>
              <a:pPr/>
              <a:t>107</a:t>
            </a:fld>
            <a:endParaRPr lang="en-US" dirty="0"/>
          </a:p>
        </p:txBody>
      </p:sp>
      <p:sp>
        <p:nvSpPr>
          <p:cNvPr id="14" name="Title 13"/>
          <p:cNvSpPr>
            <a:spLocks noGrp="1"/>
          </p:cNvSpPr>
          <p:nvPr>
            <p:ph type="title"/>
          </p:nvPr>
        </p:nvSpPr>
        <p:spPr/>
        <p:txBody>
          <a:bodyPr/>
          <a:lstStyle/>
          <a:p>
            <a:r>
              <a:rPr lang="en-US" dirty="0"/>
              <a:t>Transportation energy consumption declines between 2019 and 2035 in the Reference case—</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24" name="Content Placeholder 23"/>
          <p:cNvGraphicFramePr>
            <a:graphicFrameLocks noGrp="1"/>
          </p:cNvGraphicFramePr>
          <p:nvPr>
            <p:ph sz="quarter" idx="12"/>
            <p:extLst/>
          </p:nvPr>
        </p:nvGraphicFramePr>
        <p:xfrm>
          <a:off x="4626228" y="1719675"/>
          <a:ext cx="4299369" cy="449103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9" name="Content Placeholder 28"/>
          <p:cNvGraphicFramePr>
            <a:graphicFrameLocks noGrp="1"/>
          </p:cNvGraphicFramePr>
          <p:nvPr>
            <p:ph sz="quarter" idx="13"/>
            <p:extLst/>
          </p:nvPr>
        </p:nvGraphicFramePr>
        <p:xfrm>
          <a:off x="432385" y="1731320"/>
          <a:ext cx="4105275" cy="4491038"/>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176275808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14161" y="6419088"/>
            <a:ext cx="456687" cy="365125"/>
          </a:xfrm>
        </p:spPr>
        <p:txBody>
          <a:bodyPr/>
          <a:lstStyle/>
          <a:p>
            <a:fld id="{2D80C5C9-96E0-47EC-B500-37C5FE284639}" type="slidenum">
              <a:rPr lang="en-US" smtClean="0"/>
              <a:pPr/>
              <a:t>108</a:t>
            </a:fld>
            <a:endParaRPr lang="en-US" dirty="0"/>
          </a:p>
        </p:txBody>
      </p:sp>
      <p:sp>
        <p:nvSpPr>
          <p:cNvPr id="2" name="Text Placeholder 1"/>
          <p:cNvSpPr>
            <a:spLocks noGrp="1"/>
          </p:cNvSpPr>
          <p:nvPr>
            <p:ph type="body" sz="quarter" idx="12"/>
          </p:nvPr>
        </p:nvSpPr>
        <p:spPr/>
        <p:txBody>
          <a:bodyPr/>
          <a:lstStyle/>
          <a:p>
            <a:pPr lvl="0"/>
            <a:r>
              <a:rPr lang="en-US" dirty="0"/>
              <a:t>Increases in fuel economy standards temper growth in motor gasoline consumption, which decreases by 31% between 2017 and 2050.</a:t>
            </a:r>
          </a:p>
          <a:p>
            <a:pPr lvl="0"/>
            <a:r>
              <a:rPr lang="en-US" dirty="0"/>
              <a:t>Increases in fuel economy standards result in heavy-duty vehicle energy consumption and related diesel use ending at approximately the same level in 2050 as in 2017, despite rising economic activity that </a:t>
            </a:r>
            <a:r>
              <a:rPr lang="en-US" dirty="0" smtClean="0"/>
              <a:t>increases the demand for </a:t>
            </a:r>
            <a:r>
              <a:rPr lang="en-US" dirty="0"/>
              <a:t>freight truck </a:t>
            </a:r>
            <a:r>
              <a:rPr lang="en-US" dirty="0" smtClean="0"/>
              <a:t>travel. </a:t>
            </a:r>
            <a:endParaRPr lang="en-US" dirty="0"/>
          </a:p>
          <a:p>
            <a:pPr lvl="0"/>
            <a:r>
              <a:rPr lang="en-US" dirty="0"/>
              <a:t>Excluding electricity </a:t>
            </a:r>
            <a:r>
              <a:rPr lang="en-US" dirty="0" smtClean="0"/>
              <a:t>and </a:t>
            </a:r>
            <a:r>
              <a:rPr lang="en-US" dirty="0"/>
              <a:t>other transportation fuels, which </a:t>
            </a:r>
            <a:r>
              <a:rPr lang="en-US" dirty="0" smtClean="0"/>
              <a:t>are at comparatively </a:t>
            </a:r>
            <a:r>
              <a:rPr lang="en-US" dirty="0"/>
              <a:t>low </a:t>
            </a:r>
            <a:r>
              <a:rPr lang="en-US" dirty="0" smtClean="0"/>
              <a:t>levels in 2017, </a:t>
            </a:r>
            <a:r>
              <a:rPr lang="en-US" dirty="0"/>
              <a:t>jet fuel consumption grows more than any other transportation fuel over the projection period, rising 64% from 2017 to 2050, as growth in air transportation outpaces increases in aircraft energy efficiency.</a:t>
            </a:r>
          </a:p>
          <a:p>
            <a:pPr lvl="0"/>
            <a:r>
              <a:rPr lang="en-US" dirty="0"/>
              <a:t>Motor gasoline and distillate fuel oil’s combined share of total </a:t>
            </a:r>
            <a:r>
              <a:rPr lang="en-US" dirty="0" smtClean="0"/>
              <a:t>transportation energy </a:t>
            </a:r>
            <a:r>
              <a:rPr lang="en-US" dirty="0"/>
              <a:t>consumption decreases from 84% in 2017 to about 70% in 2050 as the use of alternative fuels increases.</a:t>
            </a:r>
          </a:p>
          <a:p>
            <a:r>
              <a:rPr lang="en-US" dirty="0" smtClean="0"/>
              <a:t>Continued </a:t>
            </a:r>
            <a:r>
              <a:rPr lang="en-US" dirty="0"/>
              <a:t>growth in on-road travel demand increases energy consumption later in the projection period, because current fuel economy and greenhouse gas standards require no additional efficiency increases for new vehicles after 2025 for light-duty vehicles and after 2027 for heavy-duty vehicles.</a:t>
            </a:r>
          </a:p>
          <a:p>
            <a:endParaRPr lang="en-US" dirty="0"/>
          </a:p>
        </p:txBody>
      </p:sp>
      <p:sp>
        <p:nvSpPr>
          <p:cNvPr id="14" name="Title 13"/>
          <p:cNvSpPr>
            <a:spLocks noGrp="1"/>
          </p:cNvSpPr>
          <p:nvPr>
            <p:ph type="title"/>
          </p:nvPr>
        </p:nvSpPr>
        <p:spPr/>
        <p:txBody>
          <a:bodyPr/>
          <a:lstStyle/>
          <a:p>
            <a:r>
              <a:rPr lang="en-US" dirty="0"/>
              <a:t>—because increases in fuel economy more than offset growth in vehicle miles traveled </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96281465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14161" y="6419088"/>
            <a:ext cx="456687" cy="365125"/>
          </a:xfrm>
        </p:spPr>
        <p:txBody>
          <a:bodyPr/>
          <a:lstStyle/>
          <a:p>
            <a:fld id="{2D80C5C9-96E0-47EC-B500-37C5FE284639}" type="slidenum">
              <a:rPr lang="en-US" smtClean="0"/>
              <a:pPr/>
              <a:t>109</a:t>
            </a:fld>
            <a:endParaRPr lang="en-US" dirty="0"/>
          </a:p>
        </p:txBody>
      </p:sp>
      <p:sp>
        <p:nvSpPr>
          <p:cNvPr id="14" name="Title 13"/>
          <p:cNvSpPr>
            <a:spLocks noGrp="1"/>
          </p:cNvSpPr>
          <p:nvPr>
            <p:ph type="title"/>
          </p:nvPr>
        </p:nvSpPr>
        <p:spPr/>
        <p:txBody>
          <a:bodyPr/>
          <a:lstStyle/>
          <a:p>
            <a:r>
              <a:rPr lang="en-US" dirty="0"/>
              <a:t>Passenger travel increases across all transportation modes in the Reference case through 2050—</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
        <p:nvSpPr>
          <p:cNvPr id="2" name="TextBox 1"/>
          <p:cNvSpPr txBox="1"/>
          <p:nvPr/>
        </p:nvSpPr>
        <p:spPr>
          <a:xfrm>
            <a:off x="155727" y="1647035"/>
            <a:ext cx="2787686" cy="523220"/>
          </a:xfrm>
          <a:prstGeom prst="rect">
            <a:avLst/>
          </a:prstGeom>
          <a:noFill/>
        </p:spPr>
        <p:txBody>
          <a:bodyPr wrap="none" rtlCol="0">
            <a:spAutoFit/>
          </a:bodyPr>
          <a:lstStyle/>
          <a:p>
            <a:r>
              <a:rPr lang="en-US" sz="1400" b="1" dirty="0" smtClean="0"/>
              <a:t>Transportation travel statistics</a:t>
            </a:r>
            <a:endParaRPr lang="en-US" sz="1400" dirty="0"/>
          </a:p>
          <a:p>
            <a:endParaRPr lang="en-US" sz="1400" dirty="0"/>
          </a:p>
        </p:txBody>
      </p:sp>
      <p:graphicFrame>
        <p:nvGraphicFramePr>
          <p:cNvPr id="18" name="Content Placeholder 17"/>
          <p:cNvGraphicFramePr>
            <a:graphicFrameLocks noGrp="1"/>
          </p:cNvGraphicFramePr>
          <p:nvPr>
            <p:ph sz="quarter" idx="12"/>
            <p:extLst>
              <p:ext uri="{D42A27DB-BD31-4B8C-83A1-F6EECF244321}">
                <p14:modId xmlns:p14="http://schemas.microsoft.com/office/powerpoint/2010/main" val="483760834"/>
              </p:ext>
            </p:extLst>
          </p:nvPr>
        </p:nvGraphicFramePr>
        <p:xfrm>
          <a:off x="238125" y="1689100"/>
          <a:ext cx="2743200" cy="449103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19" name="Content Placeholder 18"/>
          <p:cNvGraphicFramePr>
            <a:graphicFrameLocks noGrp="1"/>
          </p:cNvGraphicFramePr>
          <p:nvPr>
            <p:ph sz="quarter" idx="13"/>
            <p:extLst>
              <p:ext uri="{D42A27DB-BD31-4B8C-83A1-F6EECF244321}">
                <p14:modId xmlns:p14="http://schemas.microsoft.com/office/powerpoint/2010/main" val="2105286899"/>
              </p:ext>
            </p:extLst>
          </p:nvPr>
        </p:nvGraphicFramePr>
        <p:xfrm>
          <a:off x="3063723" y="1689100"/>
          <a:ext cx="2743200" cy="4491038"/>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20" name="Content Placeholder 19"/>
          <p:cNvGraphicFramePr>
            <a:graphicFrameLocks noGrp="1"/>
          </p:cNvGraphicFramePr>
          <p:nvPr>
            <p:ph sz="quarter" idx="14"/>
            <p:extLst>
              <p:ext uri="{D42A27DB-BD31-4B8C-83A1-F6EECF244321}">
                <p14:modId xmlns:p14="http://schemas.microsoft.com/office/powerpoint/2010/main" val="3554159328"/>
              </p:ext>
            </p:extLst>
          </p:nvPr>
        </p:nvGraphicFramePr>
        <p:xfrm>
          <a:off x="6197600" y="1689100"/>
          <a:ext cx="2743200" cy="4491038"/>
        </p:xfrm>
        <a:graphic>
          <a:graphicData uri="http://schemas.openxmlformats.org/drawingml/2006/chart">
            <c:chart xmlns:c="http://schemas.openxmlformats.org/drawingml/2006/chart" xmlns:r="http://schemas.openxmlformats.org/officeDocument/2006/relationships" r:id="rId15"/>
          </a:graphicData>
        </a:graphic>
      </p:graphicFrame>
    </p:spTree>
    <p:extLst>
      <p:ext uri="{BB962C8B-B14F-4D97-AF65-F5344CB8AC3E}">
        <p14:creationId xmlns:p14="http://schemas.microsoft.com/office/powerpoint/2010/main" val="2192692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11</a:t>
            </a:fld>
            <a:endParaRPr lang="en-US" dirty="0"/>
          </a:p>
        </p:txBody>
      </p:sp>
      <p:sp>
        <p:nvSpPr>
          <p:cNvPr id="7" name="Text Placeholder 6"/>
          <p:cNvSpPr>
            <a:spLocks noGrp="1"/>
          </p:cNvSpPr>
          <p:nvPr>
            <p:ph type="body" sz="quarter" idx="13"/>
          </p:nvPr>
        </p:nvSpPr>
        <p:spPr/>
        <p:txBody>
          <a:bodyPr/>
          <a:lstStyle/>
          <a:p>
            <a:pPr eaLnBrk="0" hangingPunct="0"/>
            <a:r>
              <a:rPr lang="en-US" b="1" dirty="0" smtClean="0">
                <a:solidFill>
                  <a:sysClr val="windowText" lastClr="000000"/>
                </a:solidFill>
                <a:latin typeface="Arial" panose="020B0604020202020204" pitchFamily="34" charset="0"/>
                <a:ea typeface="Times New Roman" charset="0"/>
                <a:cs typeface="Arial" panose="020B0604020202020204" pitchFamily="34" charset="0"/>
              </a:rPr>
              <a:t>Total energy consumption</a:t>
            </a:r>
          </a:p>
          <a:p>
            <a:pPr eaLnBrk="0" hangingPunct="0"/>
            <a:r>
              <a:rPr lang="en-US" dirty="0" smtClean="0">
                <a:solidFill>
                  <a:sysClr val="windowText" lastClr="000000"/>
                </a:solidFill>
                <a:latin typeface="Arial" panose="020B0604020202020204" pitchFamily="34" charset="0"/>
                <a:ea typeface="Times New Roman" charset="0"/>
                <a:cs typeface="Arial" panose="020B0604020202020204" pitchFamily="34" charset="0"/>
              </a:rPr>
              <a:t>quadrillion British thermal units</a:t>
            </a:r>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9" name="Text Placeholder 8"/>
          <p:cNvSpPr>
            <a:spLocks noGrp="1"/>
          </p:cNvSpPr>
          <p:nvPr>
            <p:ph type="body" sz="quarter" idx="15"/>
          </p:nvPr>
        </p:nvSpPr>
        <p:spPr/>
        <p:txBody>
          <a:bodyPr/>
          <a:lstStyle/>
          <a:p>
            <a:endParaRPr lang="en-US" dirty="0"/>
          </a:p>
        </p:txBody>
      </p:sp>
      <p:sp>
        <p:nvSpPr>
          <p:cNvPr id="5" name="Title 4"/>
          <p:cNvSpPr>
            <a:spLocks noGrp="1"/>
          </p:cNvSpPr>
          <p:nvPr>
            <p:ph type="title"/>
          </p:nvPr>
        </p:nvSpPr>
        <p:spPr/>
        <p:txBody>
          <a:bodyPr/>
          <a:lstStyle/>
          <a:p>
            <a:r>
              <a:rPr lang="en-US" dirty="0"/>
              <a:t>Energy consumption is bounded by the High and Low Economic Growth cases—</a:t>
            </a:r>
          </a:p>
        </p:txBody>
      </p:sp>
      <p:graphicFrame>
        <p:nvGraphicFramePr>
          <p:cNvPr id="10" name="Chart Placeholder 9"/>
          <p:cNvGraphicFramePr>
            <a:graphicFrameLocks noGrp="1"/>
          </p:cNvGraphicFramePr>
          <p:nvPr>
            <p:ph type="chart" sz="quarter" idx="12"/>
            <p:extLst>
              <p:ext uri="{D42A27DB-BD31-4B8C-83A1-F6EECF244321}">
                <p14:modId xmlns:p14="http://schemas.microsoft.com/office/powerpoint/2010/main" val="527372491"/>
              </p:ext>
            </p:extLst>
          </p:nvPr>
        </p:nvGraphicFramePr>
        <p:xfrm>
          <a:off x="231775" y="2286000"/>
          <a:ext cx="8683625" cy="3622675"/>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241800254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05615" y="6419088"/>
            <a:ext cx="465233" cy="365125"/>
          </a:xfrm>
        </p:spPr>
        <p:txBody>
          <a:bodyPr/>
          <a:lstStyle/>
          <a:p>
            <a:fld id="{2D80C5C9-96E0-47EC-B500-37C5FE284639}" type="slidenum">
              <a:rPr lang="en-US" smtClean="0"/>
              <a:pPr/>
              <a:t>110</a:t>
            </a:fld>
            <a:endParaRPr lang="en-US" dirty="0"/>
          </a:p>
        </p:txBody>
      </p:sp>
      <p:sp>
        <p:nvSpPr>
          <p:cNvPr id="2" name="Text Placeholder 1"/>
          <p:cNvSpPr>
            <a:spLocks noGrp="1"/>
          </p:cNvSpPr>
          <p:nvPr>
            <p:ph type="body" sz="quarter" idx="12"/>
          </p:nvPr>
        </p:nvSpPr>
        <p:spPr/>
        <p:txBody>
          <a:bodyPr/>
          <a:lstStyle/>
          <a:p>
            <a:pPr lvl="0"/>
            <a:r>
              <a:rPr lang="en-US" dirty="0"/>
              <a:t>Light-duty vehicle miles traveled increase by 18% in the Reference case, growing from 2.8 trillion miles in 2017 to 3.3 trillion miles in 2050 as a result of rising incomes and growing population.</a:t>
            </a:r>
          </a:p>
          <a:p>
            <a:r>
              <a:rPr lang="en-US" dirty="0" smtClean="0"/>
              <a:t>Truck </a:t>
            </a:r>
            <a:r>
              <a:rPr lang="en-US" dirty="0"/>
              <a:t>vehicle miles traveled, the dominant mode of freight movement, grow by nearly 50%, from 384 billion miles in 2017 to 569 billion miles in 2050 as a result of increased economic activity. Freight rail </a:t>
            </a:r>
            <a:r>
              <a:rPr lang="en-US" dirty="0" smtClean="0"/>
              <a:t>ton miles </a:t>
            </a:r>
            <a:r>
              <a:rPr lang="en-US" dirty="0"/>
              <a:t>grow by 27% over the same period, led primarily by rising industrial output. However, U.S. coal shipments, which are </a:t>
            </a:r>
            <a:r>
              <a:rPr lang="en-US" dirty="0" smtClean="0"/>
              <a:t>mainly via </a:t>
            </a:r>
            <a:r>
              <a:rPr lang="en-US" dirty="0"/>
              <a:t>rail, remain relatively flat.</a:t>
            </a:r>
          </a:p>
          <a:p>
            <a:r>
              <a:rPr lang="en-US" dirty="0" smtClean="0"/>
              <a:t>Air </a:t>
            </a:r>
            <a:r>
              <a:rPr lang="en-US" dirty="0"/>
              <a:t>travel doubles from 0.9 trillion revenue passenger miles to 1.9 trillion revenue passenger miles between 2017 and 2050 in the Reference case because of an increased demand for personal travel.</a:t>
            </a:r>
          </a:p>
          <a:p>
            <a:r>
              <a:rPr lang="en-US" dirty="0" smtClean="0"/>
              <a:t>Domestic </a:t>
            </a:r>
            <a:r>
              <a:rPr lang="en-US" dirty="0"/>
              <a:t>marine shipments decline modestly over the projection period, continuing a historical trend related to logistical and economic competition with other freight modes.</a:t>
            </a:r>
          </a:p>
          <a:p>
            <a:endParaRPr lang="en-US" dirty="0"/>
          </a:p>
        </p:txBody>
      </p:sp>
      <p:sp>
        <p:nvSpPr>
          <p:cNvPr id="14" name="Title 13"/>
          <p:cNvSpPr>
            <a:spLocks noGrp="1"/>
          </p:cNvSpPr>
          <p:nvPr>
            <p:ph type="title"/>
          </p:nvPr>
        </p:nvSpPr>
        <p:spPr/>
        <p:txBody>
          <a:bodyPr/>
          <a:lstStyle/>
          <a:p>
            <a:r>
              <a:rPr lang="en-US" dirty="0"/>
              <a:t>—and total freight movement increases </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237132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48344" y="6419088"/>
            <a:ext cx="422504" cy="365125"/>
          </a:xfrm>
        </p:spPr>
        <p:txBody>
          <a:bodyPr/>
          <a:lstStyle/>
          <a:p>
            <a:fld id="{2D80C5C9-96E0-47EC-B500-37C5FE284639}" type="slidenum">
              <a:rPr lang="en-US" smtClean="0"/>
              <a:pPr/>
              <a:t>111</a:t>
            </a:fld>
            <a:endParaRPr lang="en-US" dirty="0"/>
          </a:p>
        </p:txBody>
      </p:sp>
      <p:sp>
        <p:nvSpPr>
          <p:cNvPr id="14" name="Title 13"/>
          <p:cNvSpPr>
            <a:spLocks noGrp="1"/>
          </p:cNvSpPr>
          <p:nvPr>
            <p:ph type="title"/>
          </p:nvPr>
        </p:nvSpPr>
        <p:spPr/>
        <p:txBody>
          <a:bodyPr/>
          <a:lstStyle/>
          <a:p>
            <a:r>
              <a:rPr lang="en-US" dirty="0"/>
              <a:t>Fuel economy of all on-road vehicles increases in the Reference case—</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8" name="Content Placeholder 17"/>
          <p:cNvGraphicFramePr>
            <a:graphicFrameLocks noGrp="1"/>
          </p:cNvGraphicFramePr>
          <p:nvPr>
            <p:ph sz="quarter" idx="12"/>
            <p:extLst/>
          </p:nvPr>
        </p:nvGraphicFramePr>
        <p:xfrm>
          <a:off x="238125" y="1689100"/>
          <a:ext cx="4105275" cy="449103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19" name="Content Placeholder 18"/>
          <p:cNvGraphicFramePr>
            <a:graphicFrameLocks noGrp="1"/>
          </p:cNvGraphicFramePr>
          <p:nvPr>
            <p:ph sz="quarter" idx="13"/>
            <p:extLst/>
          </p:nvPr>
        </p:nvGraphicFramePr>
        <p:xfrm>
          <a:off x="4816475" y="1689100"/>
          <a:ext cx="4105275" cy="4491038"/>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405325027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05615" y="6419088"/>
            <a:ext cx="465233" cy="365125"/>
          </a:xfrm>
        </p:spPr>
        <p:txBody>
          <a:bodyPr/>
          <a:lstStyle/>
          <a:p>
            <a:fld id="{2D80C5C9-96E0-47EC-B500-37C5FE284639}" type="slidenum">
              <a:rPr lang="en-US" smtClean="0"/>
              <a:pPr/>
              <a:t>112</a:t>
            </a:fld>
            <a:endParaRPr lang="en-US" dirty="0"/>
          </a:p>
        </p:txBody>
      </p:sp>
      <p:sp>
        <p:nvSpPr>
          <p:cNvPr id="2" name="Text Placeholder 1"/>
          <p:cNvSpPr>
            <a:spLocks noGrp="1"/>
          </p:cNvSpPr>
          <p:nvPr>
            <p:ph type="body" sz="quarter" idx="12"/>
          </p:nvPr>
        </p:nvSpPr>
        <p:spPr/>
        <p:txBody>
          <a:bodyPr/>
          <a:lstStyle/>
          <a:p>
            <a:pPr lvl="0"/>
            <a:r>
              <a:rPr lang="en-US" dirty="0"/>
              <a:t>Fuel economy of light-duty vehicles </a:t>
            </a:r>
            <a:r>
              <a:rPr lang="en-US" dirty="0" smtClean="0"/>
              <a:t>from </a:t>
            </a:r>
            <a:r>
              <a:rPr lang="en-US" dirty="0"/>
              <a:t>2017 to 2050 increases by 66% for cars and by 60% for light trucks. </a:t>
            </a:r>
            <a:r>
              <a:rPr lang="en-US" dirty="0" smtClean="0"/>
              <a:t>The </a:t>
            </a:r>
            <a:r>
              <a:rPr lang="en-US" dirty="0"/>
              <a:t>combined fuel efficiency increases by 68% by 2050 as newer, more fuel-efficient vehicles enter the market, including a higher share of cars, which are more efficient than light trucks.  </a:t>
            </a:r>
          </a:p>
          <a:p>
            <a:pPr lvl="0"/>
            <a:r>
              <a:rPr lang="en-US" dirty="0"/>
              <a:t>Fuel economy of the heavy-duty vehicles </a:t>
            </a:r>
            <a:r>
              <a:rPr lang="en-US" dirty="0" smtClean="0"/>
              <a:t>improves </a:t>
            </a:r>
            <a:r>
              <a:rPr lang="en-US" dirty="0"/>
              <a:t>across all weight classes as the second phase of heavy-duty vehicle efficiency and greenhouse gas standards takes full effect in </a:t>
            </a:r>
            <a:r>
              <a:rPr lang="en-US" dirty="0" smtClean="0"/>
              <a:t>2027.</a:t>
            </a:r>
            <a:r>
              <a:rPr lang="en-US" dirty="0"/>
              <a:t> </a:t>
            </a:r>
          </a:p>
          <a:p>
            <a:pPr lvl="0"/>
            <a:r>
              <a:rPr lang="en-US" dirty="0"/>
              <a:t>Gains in fuel economy offset increases in on-road travel for both light-duty and heavy-duty vehicles. These gains keep heavy-duty vehicle energy consumption relatively flat and decrease light-duty vehicle energy consumption. After 2039, increasing vehicle travel outweighs fuel economy improvements, leading to increases in fuel demand.</a:t>
            </a:r>
          </a:p>
          <a:p>
            <a:endParaRPr lang="en-US" dirty="0"/>
          </a:p>
        </p:txBody>
      </p:sp>
      <p:sp>
        <p:nvSpPr>
          <p:cNvPr id="14" name="Title 13"/>
          <p:cNvSpPr>
            <a:spLocks noGrp="1"/>
          </p:cNvSpPr>
          <p:nvPr>
            <p:ph type="title"/>
          </p:nvPr>
        </p:nvSpPr>
        <p:spPr/>
        <p:txBody>
          <a:bodyPr/>
          <a:lstStyle/>
          <a:p>
            <a:r>
              <a:rPr lang="en-US" dirty="0"/>
              <a:t>—across all vehicle types through the projection period</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97625036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48344" y="6419088"/>
            <a:ext cx="422504" cy="365125"/>
          </a:xfrm>
        </p:spPr>
        <p:txBody>
          <a:bodyPr/>
          <a:lstStyle/>
          <a:p>
            <a:fld id="{2D80C5C9-96E0-47EC-B500-37C5FE284639}" type="slidenum">
              <a:rPr lang="en-US" smtClean="0"/>
              <a:pPr/>
              <a:t>113</a:t>
            </a:fld>
            <a:endParaRPr lang="en-US" dirty="0"/>
          </a:p>
        </p:txBody>
      </p:sp>
      <p:sp>
        <p:nvSpPr>
          <p:cNvPr id="14" name="Title 13"/>
          <p:cNvSpPr>
            <a:spLocks noGrp="1"/>
          </p:cNvSpPr>
          <p:nvPr>
            <p:ph type="title"/>
          </p:nvPr>
        </p:nvSpPr>
        <p:spPr/>
        <p:txBody>
          <a:bodyPr/>
          <a:lstStyle/>
          <a:p>
            <a:r>
              <a:rPr lang="en-US" dirty="0" smtClean="0"/>
              <a:t>Light-duty vehicle </a:t>
            </a:r>
            <a:r>
              <a:rPr lang="en-US" dirty="0"/>
              <a:t>fuel economy improves </a:t>
            </a:r>
            <a:r>
              <a:rPr lang="en-US" dirty="0" smtClean="0"/>
              <a:t>as sales </a:t>
            </a:r>
            <a:r>
              <a:rPr lang="en-US" dirty="0"/>
              <a:t>of more fuel-efficient </a:t>
            </a:r>
            <a:r>
              <a:rPr lang="en-US" dirty="0" smtClean="0"/>
              <a:t>cars grow </a:t>
            </a:r>
            <a:r>
              <a:rPr lang="en-US" dirty="0"/>
              <a:t>and as electrified powertrains gain market </a:t>
            </a:r>
            <a:r>
              <a:rPr lang="en-US" dirty="0" smtClean="0"/>
              <a:t>share—</a:t>
            </a:r>
            <a:endParaRPr lang="en-US" dirty="0"/>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6" name="Content Placeholder 15"/>
          <p:cNvGraphicFramePr>
            <a:graphicFrameLocks noGrp="1"/>
          </p:cNvGraphicFramePr>
          <p:nvPr>
            <p:ph sz="quarter" idx="12"/>
            <p:extLst>
              <p:ext uri="{D42A27DB-BD31-4B8C-83A1-F6EECF244321}">
                <p14:modId xmlns:p14="http://schemas.microsoft.com/office/powerpoint/2010/main" val="1032971451"/>
              </p:ext>
            </p:extLst>
          </p:nvPr>
        </p:nvGraphicFramePr>
        <p:xfrm>
          <a:off x="238124" y="1689100"/>
          <a:ext cx="4851461" cy="449103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0" name="Content Placeholder 19"/>
          <p:cNvGraphicFramePr>
            <a:graphicFrameLocks noGrp="1"/>
          </p:cNvGraphicFramePr>
          <p:nvPr>
            <p:ph sz="quarter" idx="13"/>
            <p:extLst/>
          </p:nvPr>
        </p:nvGraphicFramePr>
        <p:xfrm>
          <a:off x="4791660" y="1689100"/>
          <a:ext cx="4130090" cy="4491038"/>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71023925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39798" y="6419088"/>
            <a:ext cx="431050" cy="365125"/>
          </a:xfrm>
        </p:spPr>
        <p:txBody>
          <a:bodyPr/>
          <a:lstStyle/>
          <a:p>
            <a:fld id="{2D80C5C9-96E0-47EC-B500-37C5FE284639}" type="slidenum">
              <a:rPr lang="en-US" smtClean="0"/>
              <a:pPr/>
              <a:t>114</a:t>
            </a:fld>
            <a:endParaRPr lang="en-US" dirty="0"/>
          </a:p>
        </p:txBody>
      </p:sp>
      <p:sp>
        <p:nvSpPr>
          <p:cNvPr id="2" name="Text Placeholder 1"/>
          <p:cNvSpPr>
            <a:spLocks noGrp="1"/>
          </p:cNvSpPr>
          <p:nvPr>
            <p:ph type="body" sz="quarter" idx="12"/>
          </p:nvPr>
        </p:nvSpPr>
        <p:spPr/>
        <p:txBody>
          <a:bodyPr/>
          <a:lstStyle/>
          <a:p>
            <a:pPr lvl="0"/>
            <a:r>
              <a:rPr lang="en-US" dirty="0"/>
              <a:t>Combined sales of new electric, plug-in hybrid electric, and hybrid vehicles grow in market share from 4% in 2017 to 19% in 2050 in the Reference case.</a:t>
            </a:r>
          </a:p>
          <a:p>
            <a:r>
              <a:rPr lang="en-US" dirty="0" smtClean="0"/>
              <a:t>The </a:t>
            </a:r>
            <a:r>
              <a:rPr lang="en-US" dirty="0"/>
              <a:t>combined share of sales attributable to gasoline and flex-fuel vehicles (which use gasoline blended with up to 85% ethanol) declines from 95% in 2017 to 78% in 2050 because of the growth in the sales of electric vehicles.</a:t>
            </a:r>
          </a:p>
          <a:p>
            <a:pPr lvl="0"/>
            <a:r>
              <a:rPr lang="en-US" dirty="0" smtClean="0"/>
              <a:t>Passenger </a:t>
            </a:r>
            <a:r>
              <a:rPr lang="en-US" dirty="0"/>
              <a:t>cars gain market share relative to light-duty trucks because of their higher fuel efficiency in periods when motor gasoline prices are projected to increase and because crossover vehicles, often classified as passenger cars, increase in availability and popularity</a:t>
            </a:r>
            <a:r>
              <a:rPr lang="en-US" dirty="0" smtClean="0"/>
              <a:t>.</a:t>
            </a:r>
            <a:r>
              <a:rPr lang="en-US" dirty="0"/>
              <a:t> </a:t>
            </a:r>
          </a:p>
          <a:p>
            <a:pPr lvl="0"/>
            <a:r>
              <a:rPr lang="en-US" dirty="0"/>
              <a:t>New vehicles of all fuel types show significant improvements in fuel economy because of compliance with increasing fuel economy standards. New vehicle fuel economy rises by 45% from 2017 to 2050.</a:t>
            </a:r>
          </a:p>
          <a:p>
            <a:endParaRPr lang="en-US" dirty="0"/>
          </a:p>
        </p:txBody>
      </p:sp>
      <p:sp>
        <p:nvSpPr>
          <p:cNvPr id="14" name="Title 13"/>
          <p:cNvSpPr>
            <a:spLocks noGrp="1"/>
          </p:cNvSpPr>
          <p:nvPr>
            <p:ph type="title"/>
          </p:nvPr>
        </p:nvSpPr>
        <p:spPr/>
        <p:txBody>
          <a:bodyPr/>
          <a:lstStyle/>
          <a:p>
            <a:r>
              <a:rPr lang="en-US" dirty="0"/>
              <a:t>—but gasoline vehicles remain the dominant vehicle type through </a:t>
            </a:r>
            <a:r>
              <a:rPr lang="en-US" dirty="0" smtClean="0"/>
              <a:t>2050 in the Reference case</a:t>
            </a:r>
            <a:endParaRPr lang="en-US" dirty="0"/>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89166391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573685" y="6451441"/>
            <a:ext cx="570315" cy="324146"/>
          </a:xfrm>
        </p:spPr>
        <p:txBody>
          <a:bodyPr/>
          <a:lstStyle/>
          <a:p>
            <a:fld id="{2D80C5C9-96E0-47EC-B500-37C5FE284639}" type="slidenum">
              <a:rPr lang="en-US" smtClean="0"/>
              <a:pPr/>
              <a:t>115</a:t>
            </a:fld>
            <a:endParaRPr lang="en-US" dirty="0"/>
          </a:p>
        </p:txBody>
      </p:sp>
      <p:sp>
        <p:nvSpPr>
          <p:cNvPr id="14" name="Title 13"/>
          <p:cNvSpPr>
            <a:spLocks noGrp="1"/>
          </p:cNvSpPr>
          <p:nvPr>
            <p:ph type="title"/>
          </p:nvPr>
        </p:nvSpPr>
        <p:spPr/>
        <p:txBody>
          <a:bodyPr/>
          <a:lstStyle/>
          <a:p>
            <a:r>
              <a:rPr lang="en-US" dirty="0"/>
              <a:t>Sales of electric and plug-in hybrid electric light-duty vehicles increase in the Reference case— </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6" name="Content Placeholder 15"/>
          <p:cNvGraphicFramePr>
            <a:graphicFrameLocks noGrp="1"/>
          </p:cNvGraphicFramePr>
          <p:nvPr>
            <p:ph sz="quarter" idx="12"/>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283113282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14161" y="6419088"/>
            <a:ext cx="456687" cy="365125"/>
          </a:xfrm>
        </p:spPr>
        <p:txBody>
          <a:bodyPr/>
          <a:lstStyle/>
          <a:p>
            <a:fld id="{2D80C5C9-96E0-47EC-B500-37C5FE284639}" type="slidenum">
              <a:rPr lang="en-US" smtClean="0"/>
              <a:pPr/>
              <a:t>116</a:t>
            </a:fld>
            <a:endParaRPr lang="en-US" dirty="0"/>
          </a:p>
        </p:txBody>
      </p:sp>
      <p:sp>
        <p:nvSpPr>
          <p:cNvPr id="2" name="Text Placeholder 1"/>
          <p:cNvSpPr>
            <a:spLocks noGrp="1"/>
          </p:cNvSpPr>
          <p:nvPr>
            <p:ph type="body" sz="quarter" idx="12"/>
          </p:nvPr>
        </p:nvSpPr>
        <p:spPr/>
        <p:txBody>
          <a:bodyPr/>
          <a:lstStyle/>
          <a:p>
            <a:pPr lvl="0"/>
            <a:r>
              <a:rPr lang="en-US" dirty="0"/>
              <a:t>Battery-electric vehicle (BEV) sales increase from less than 1% of total </a:t>
            </a:r>
            <a:r>
              <a:rPr lang="en-US" dirty="0" smtClean="0"/>
              <a:t>U.S. vehicle </a:t>
            </a:r>
            <a:r>
              <a:rPr lang="en-US" dirty="0"/>
              <a:t>sales </a:t>
            </a:r>
            <a:r>
              <a:rPr lang="en-US" dirty="0" smtClean="0"/>
              <a:t>in </a:t>
            </a:r>
            <a:r>
              <a:rPr lang="en-US" dirty="0"/>
              <a:t>2017 to 12% in 2050. Plug-in </a:t>
            </a:r>
            <a:r>
              <a:rPr lang="en-US" dirty="0" smtClean="0"/>
              <a:t>hybrid electric </a:t>
            </a:r>
            <a:r>
              <a:rPr lang="en-US" dirty="0"/>
              <a:t>vehicle (PHEV) sales increase from less than 1% to 2% over the same period. </a:t>
            </a:r>
          </a:p>
          <a:p>
            <a:pPr lvl="0"/>
            <a:r>
              <a:rPr lang="en-US" dirty="0"/>
              <a:t>California’s Zero-Emission Vehicle </a:t>
            </a:r>
            <a:r>
              <a:rPr lang="en-US" dirty="0" smtClean="0"/>
              <a:t>regulation</a:t>
            </a:r>
            <a:r>
              <a:rPr lang="en-US" dirty="0"/>
              <a:t>, which has been adopted by nine additional states, requires a minimum percentage of vehicle sales of electric and plug-in hybrid vehicles. In 2025, the year the regulation and new federal fuel economy standards go into full effect, projected sales of BEV and PHEV vehicles reach 1.1 million, or about 7% of projected total vehicle sales in the Reference case</a:t>
            </a:r>
            <a:r>
              <a:rPr lang="en-US" dirty="0" smtClean="0"/>
              <a:t>.</a:t>
            </a:r>
            <a:r>
              <a:rPr lang="en-US" dirty="0"/>
              <a:t> </a:t>
            </a:r>
          </a:p>
          <a:p>
            <a:pPr lvl="0"/>
            <a:r>
              <a:rPr lang="en-US" dirty="0"/>
              <a:t>Sales of the </a:t>
            </a:r>
            <a:r>
              <a:rPr lang="en-US" dirty="0" smtClean="0"/>
              <a:t>longer-ranged </a:t>
            </a:r>
            <a:r>
              <a:rPr lang="en-US" dirty="0"/>
              <a:t>200- and 300-mile electric vehicles grow over the entire projection period, tempering sales of the shorter-range 100-mile electric vehicles and plug-in </a:t>
            </a:r>
            <a:r>
              <a:rPr lang="en-US" dirty="0" smtClean="0"/>
              <a:t>hybrid electric </a:t>
            </a:r>
            <a:r>
              <a:rPr lang="en-US" dirty="0"/>
              <a:t>vehicles.</a:t>
            </a:r>
          </a:p>
          <a:p>
            <a:endParaRPr lang="en-US" dirty="0"/>
          </a:p>
        </p:txBody>
      </p:sp>
      <p:sp>
        <p:nvSpPr>
          <p:cNvPr id="14" name="Title 13"/>
          <p:cNvSpPr>
            <a:spLocks noGrp="1"/>
          </p:cNvSpPr>
          <p:nvPr>
            <p:ph type="title"/>
          </p:nvPr>
        </p:nvSpPr>
        <p:spPr/>
        <p:txBody>
          <a:bodyPr/>
          <a:lstStyle/>
          <a:p>
            <a:r>
              <a:rPr lang="en-US" dirty="0"/>
              <a:t>—driven by state policies, more models offering longer </a:t>
            </a:r>
            <a:r>
              <a:rPr lang="en-US" dirty="0" smtClean="0"/>
              <a:t>driving-range capabilities</a:t>
            </a:r>
            <a:r>
              <a:rPr lang="en-US" dirty="0"/>
              <a:t>, and battery cost reductions</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59683875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573685" y="6442814"/>
            <a:ext cx="570315" cy="324146"/>
          </a:xfrm>
        </p:spPr>
        <p:txBody>
          <a:bodyPr/>
          <a:lstStyle/>
          <a:p>
            <a:fld id="{2D80C5C9-96E0-47EC-B500-37C5FE284639}" type="slidenum">
              <a:rPr lang="en-US" smtClean="0"/>
              <a:pPr/>
              <a:t>117</a:t>
            </a:fld>
            <a:endParaRPr lang="en-US" dirty="0"/>
          </a:p>
        </p:txBody>
      </p:sp>
      <p:sp>
        <p:nvSpPr>
          <p:cNvPr id="14" name="Title 13"/>
          <p:cNvSpPr>
            <a:spLocks noGrp="1"/>
          </p:cNvSpPr>
          <p:nvPr>
            <p:ph type="title"/>
          </p:nvPr>
        </p:nvSpPr>
        <p:spPr/>
        <p:txBody>
          <a:bodyPr/>
          <a:lstStyle/>
          <a:p>
            <a:r>
              <a:rPr lang="en-US" dirty="0"/>
              <a:t>Consumption of total non-major transportation fuels </a:t>
            </a:r>
            <a:r>
              <a:rPr lang="en-US" dirty="0" smtClean="0"/>
              <a:t>grows </a:t>
            </a:r>
            <a:r>
              <a:rPr lang="en-US" dirty="0"/>
              <a:t>considerably in the Reference case between 2017 and 2050—</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5" name="Content Placeholder 14"/>
          <p:cNvGraphicFramePr>
            <a:graphicFrameLocks noGrp="1"/>
          </p:cNvGraphicFramePr>
          <p:nvPr>
            <p:ph sz="quarter" idx="12"/>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71018185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31252" y="6419088"/>
            <a:ext cx="439596" cy="365125"/>
          </a:xfrm>
        </p:spPr>
        <p:txBody>
          <a:bodyPr/>
          <a:lstStyle/>
          <a:p>
            <a:fld id="{2D80C5C9-96E0-47EC-B500-37C5FE284639}" type="slidenum">
              <a:rPr lang="en-US" smtClean="0"/>
              <a:pPr/>
              <a:t>118</a:t>
            </a:fld>
            <a:endParaRPr lang="en-US" dirty="0"/>
          </a:p>
        </p:txBody>
      </p:sp>
      <p:sp>
        <p:nvSpPr>
          <p:cNvPr id="2" name="Text Placeholder 1"/>
          <p:cNvSpPr>
            <a:spLocks noGrp="1"/>
          </p:cNvSpPr>
          <p:nvPr>
            <p:ph type="body" sz="quarter" idx="12"/>
          </p:nvPr>
        </p:nvSpPr>
        <p:spPr/>
        <p:txBody>
          <a:bodyPr/>
          <a:lstStyle/>
          <a:p>
            <a:pPr lvl="0"/>
            <a:r>
              <a:rPr lang="en-US" dirty="0"/>
              <a:t>Electricity use in the transportation sector increases sharply after 2020 in the Reference case because of the projected rise in the sale of new light-duty vehicles that are electric and plug-in hybrid-electric.</a:t>
            </a:r>
          </a:p>
          <a:p>
            <a:pPr lvl="0"/>
            <a:r>
              <a:rPr lang="en-US" dirty="0"/>
              <a:t>Natural gas consumption increases over the entire projection period because of growing use in heavy-duty vehicles and freight rail.</a:t>
            </a:r>
          </a:p>
          <a:p>
            <a:pPr lvl="0"/>
            <a:r>
              <a:rPr lang="en-US" dirty="0" smtClean="0"/>
              <a:t>New </a:t>
            </a:r>
            <a:r>
              <a:rPr lang="en-US" dirty="0"/>
              <a:t>limits on the air pollutants associated with the International Convention for the Prevention of Pollution by Ships (MARPOL) lead to some switching from residual fuel oil to liquefied natural gas in maritime vessels during later years of the projection period.</a:t>
            </a:r>
          </a:p>
          <a:p>
            <a:endParaRPr lang="en-US" dirty="0"/>
          </a:p>
        </p:txBody>
      </p:sp>
      <p:sp>
        <p:nvSpPr>
          <p:cNvPr id="14" name="Title 13"/>
          <p:cNvSpPr>
            <a:spLocks noGrp="1"/>
          </p:cNvSpPr>
          <p:nvPr>
            <p:ph type="title"/>
          </p:nvPr>
        </p:nvSpPr>
        <p:spPr/>
        <p:txBody>
          <a:bodyPr/>
          <a:lstStyle/>
          <a:p>
            <a:r>
              <a:rPr lang="en-US" dirty="0"/>
              <a:t>—because of </a:t>
            </a:r>
            <a:r>
              <a:rPr lang="en-US" dirty="0" smtClean="0"/>
              <a:t>the </a:t>
            </a:r>
            <a:r>
              <a:rPr lang="en-US" dirty="0"/>
              <a:t>increased use of electricity and natural gas</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53919435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Buildings</a:t>
            </a:r>
            <a:endParaRPr lang="en-US" dirty="0"/>
          </a:p>
        </p:txBody>
      </p:sp>
      <p:sp>
        <p:nvSpPr>
          <p:cNvPr id="11" name="Text Placeholder 10"/>
          <p:cNvSpPr>
            <a:spLocks noGrp="1"/>
          </p:cNvSpPr>
          <p:nvPr>
            <p:ph type="body" sz="quarter" idx="13"/>
          </p:nvPr>
        </p:nvSpPr>
        <p:spPr/>
        <p:txBody>
          <a:bodyPr/>
          <a:lstStyle/>
          <a:p>
            <a:r>
              <a:rPr lang="en-US" dirty="0"/>
              <a:t>Delivered energy consumption in the buildings sector is expected to grow gradually from 2017 to 2050 in the Reference case based in part on currently established efficiency standards and incentives. Distributed solar capacity is anticipated to grow throughout the projection period based on near-term incentives, declining costs, and demographic factors.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304" y="1404090"/>
            <a:ext cx="1635184" cy="1680606"/>
          </a:xfrm>
          <a:prstGeom prst="rect">
            <a:avLst/>
          </a:prstGeom>
        </p:spPr>
      </p:pic>
    </p:spTree>
    <p:extLst>
      <p:ext uri="{BB962C8B-B14F-4D97-AF65-F5344CB8AC3E}">
        <p14:creationId xmlns:p14="http://schemas.microsoft.com/office/powerpoint/2010/main" val="38152222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12</a:t>
            </a:fld>
            <a:endParaRPr lang="en-US" dirty="0"/>
          </a:p>
        </p:txBody>
      </p:sp>
      <p:sp>
        <p:nvSpPr>
          <p:cNvPr id="7" name="Text Placeholder 6"/>
          <p:cNvSpPr>
            <a:spLocks noGrp="1"/>
          </p:cNvSpPr>
          <p:nvPr>
            <p:ph type="body" sz="quarter" idx="12"/>
          </p:nvPr>
        </p:nvSpPr>
        <p:spPr/>
        <p:txBody>
          <a:bodyPr/>
          <a:lstStyle/>
          <a:p>
            <a:pPr lvl="0"/>
            <a:r>
              <a:rPr lang="en-US" dirty="0" smtClean="0"/>
              <a:t>In </a:t>
            </a:r>
            <a:r>
              <a:rPr lang="en-US" dirty="0"/>
              <a:t>the Reference case, from 2017 to 2050, projected gross domestic product (GDP) grows annually at a rate of 2.0%, while projected energy consumption grows at 0.4</a:t>
            </a:r>
            <a:r>
              <a:rPr lang="en-US" dirty="0" smtClean="0"/>
              <a:t>%/year </a:t>
            </a:r>
            <a:r>
              <a:rPr lang="en-US" dirty="0"/>
              <a:t>and surpasses its 2007 peak by 2033. </a:t>
            </a:r>
          </a:p>
          <a:p>
            <a:r>
              <a:rPr lang="en-US" dirty="0"/>
              <a:t>In the High Economic Growth case, GDP grows by 2.6%/year from 2017 to 2050, while energy consumption grows by 0.7%. In the Low Economic Growth case, in which GDP grows 1.5% annually, energy consumption is essentially flat. </a:t>
            </a:r>
          </a:p>
          <a:p>
            <a:r>
              <a:rPr lang="en-US" dirty="0"/>
              <a:t>By 2050, total energy consumption in the High Economic Growth case and Low Economic Growth case ranges from 10% more than and 10% less than, respectively, the Reference case.</a:t>
            </a:r>
          </a:p>
          <a:p>
            <a:pPr eaLnBrk="0" hangingPunct="0"/>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 —and the spread of values increases in the last decade of the projection</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13482051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0386144"/>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14611" y="6419088"/>
            <a:ext cx="456237" cy="365125"/>
          </a:xfrm>
        </p:spPr>
        <p:txBody>
          <a:bodyPr/>
          <a:lstStyle/>
          <a:p>
            <a:fld id="{2D80C5C9-96E0-47EC-B500-37C5FE284639}" type="slidenum">
              <a:rPr lang="en-US" smtClean="0"/>
              <a:pPr/>
              <a:t>121</a:t>
            </a:fld>
            <a:endParaRPr lang="en-US" dirty="0"/>
          </a:p>
        </p:txBody>
      </p:sp>
      <p:sp>
        <p:nvSpPr>
          <p:cNvPr id="14" name="Title 13"/>
          <p:cNvSpPr>
            <a:spLocks noGrp="1"/>
          </p:cNvSpPr>
          <p:nvPr>
            <p:ph type="title"/>
          </p:nvPr>
        </p:nvSpPr>
        <p:spPr/>
        <p:txBody>
          <a:bodyPr/>
          <a:lstStyle/>
          <a:p>
            <a:r>
              <a:rPr lang="en-US" dirty="0"/>
              <a:t>Residential and commercial energy consumption grows gradually from 2017 to 2050—</a:t>
            </a:r>
          </a:p>
        </p:txBody>
      </p:sp>
      <p:grpSp>
        <p:nvGrpSpPr>
          <p:cNvPr id="13" name="Group 12"/>
          <p:cNvGrpSpPr/>
          <p:nvPr/>
        </p:nvGrpSpPr>
        <p:grpSpPr>
          <a:xfrm>
            <a:off x="282522" y="62013"/>
            <a:ext cx="8596846" cy="655390"/>
            <a:chOff x="282522" y="62013"/>
            <a:chExt cx="8596846" cy="655390"/>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32" name="Content Placeholder 31"/>
          <p:cNvGraphicFramePr>
            <a:graphicFrameLocks noGrp="1"/>
          </p:cNvGraphicFramePr>
          <p:nvPr>
            <p:ph sz="quarter" idx="13"/>
            <p:extLst/>
          </p:nvPr>
        </p:nvGraphicFramePr>
        <p:xfrm>
          <a:off x="4816475" y="1689100"/>
          <a:ext cx="4105275" cy="4389120"/>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34" name="Content Placeholder 33"/>
          <p:cNvGraphicFramePr>
            <a:graphicFrameLocks noGrp="1"/>
          </p:cNvGraphicFramePr>
          <p:nvPr>
            <p:ph sz="quarter" idx="12"/>
            <p:extLst/>
          </p:nvPr>
        </p:nvGraphicFramePr>
        <p:xfrm>
          <a:off x="238125" y="1689100"/>
          <a:ext cx="4105275" cy="4389120"/>
        </p:xfrm>
        <a:graphic>
          <a:graphicData uri="http://schemas.openxmlformats.org/drawingml/2006/chart">
            <c:chart xmlns:c="http://schemas.openxmlformats.org/drawingml/2006/chart" xmlns:r="http://schemas.openxmlformats.org/officeDocument/2006/relationships" r:id="rId14"/>
          </a:graphicData>
        </a:graphic>
      </p:graphicFrame>
      <p:sp>
        <p:nvSpPr>
          <p:cNvPr id="21" name="TextBox 1"/>
          <p:cNvSpPr txBox="1"/>
          <p:nvPr/>
        </p:nvSpPr>
        <p:spPr bwMode="auto">
          <a:xfrm>
            <a:off x="1803570" y="6023588"/>
            <a:ext cx="5454051" cy="227342"/>
          </a:xfrm>
          <a:prstGeom prst="rect">
            <a:avLst/>
          </a:prstGeom>
          <a:solidFill>
            <a:schemeClr val="bg1"/>
          </a:solidFill>
          <a:ln w="9525">
            <a:noFill/>
            <a:miter lim="800000"/>
            <a:headEnd/>
            <a:tailEnd/>
          </a:ln>
        </p:spPr>
        <p:txBody>
          <a:bodyPr wrap="square" lIns="27432" tIns="27432" rIns="27432" bIns="27432"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eaLnBrk="0" hangingPunct="0"/>
            <a:r>
              <a:rPr lang="en-US" sz="1400" i="0" dirty="0">
                <a:solidFill>
                  <a:schemeClr val="tx2"/>
                </a:solidFill>
                <a:latin typeface="+mn-lt"/>
                <a:ea typeface="Times New Roman" charset="0"/>
                <a:cs typeface="Times New Roman" charset="0"/>
              </a:rPr>
              <a:t>electricity     </a:t>
            </a:r>
            <a:r>
              <a:rPr lang="en-US" sz="1400" i="0" dirty="0">
                <a:solidFill>
                  <a:schemeClr val="accent1"/>
                </a:solidFill>
                <a:latin typeface="+mn-lt"/>
                <a:ea typeface="Times New Roman" charset="0"/>
                <a:cs typeface="Times New Roman" charset="0"/>
              </a:rPr>
              <a:t>natural gas     </a:t>
            </a:r>
            <a:r>
              <a:rPr lang="en-US" sz="1400" i="0" dirty="0" smtClean="0">
                <a:solidFill>
                  <a:schemeClr val="accent6"/>
                </a:solidFill>
                <a:latin typeface="+mn-lt"/>
                <a:ea typeface="Times New Roman" charset="0"/>
                <a:cs typeface="Times New Roman" charset="0"/>
              </a:rPr>
              <a:t>petroleum </a:t>
            </a:r>
            <a:r>
              <a:rPr lang="en-US" sz="1400" i="0" dirty="0">
                <a:solidFill>
                  <a:schemeClr val="accent6"/>
                </a:solidFill>
                <a:latin typeface="+mn-lt"/>
                <a:ea typeface="Times New Roman" charset="0"/>
                <a:cs typeface="Times New Roman" charset="0"/>
              </a:rPr>
              <a:t>and other liquids     </a:t>
            </a:r>
            <a:r>
              <a:rPr lang="en-US" sz="1400" i="0" dirty="0">
                <a:solidFill>
                  <a:schemeClr val="bg1">
                    <a:lumMod val="50000"/>
                  </a:schemeClr>
                </a:solidFill>
                <a:latin typeface="+mn-lt"/>
                <a:ea typeface="Times New Roman" charset="0"/>
                <a:cs typeface="Times New Roman" charset="0"/>
              </a:rPr>
              <a:t>other</a:t>
            </a:r>
          </a:p>
        </p:txBody>
      </p:sp>
    </p:spTree>
    <p:extLst>
      <p:ext uri="{BB962C8B-B14F-4D97-AF65-F5344CB8AC3E}">
        <p14:creationId xmlns:p14="http://schemas.microsoft.com/office/powerpoint/2010/main" val="387756589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22707" y="6419088"/>
            <a:ext cx="448141" cy="365125"/>
          </a:xfrm>
        </p:spPr>
        <p:txBody>
          <a:bodyPr/>
          <a:lstStyle/>
          <a:p>
            <a:fld id="{2D80C5C9-96E0-47EC-B500-37C5FE284639}" type="slidenum">
              <a:rPr lang="en-US" smtClean="0"/>
              <a:pPr/>
              <a:t>122</a:t>
            </a:fld>
            <a:endParaRPr lang="en-US" dirty="0"/>
          </a:p>
        </p:txBody>
      </p:sp>
      <p:sp>
        <p:nvSpPr>
          <p:cNvPr id="2" name="Text Placeholder 1"/>
          <p:cNvSpPr>
            <a:spLocks noGrp="1"/>
          </p:cNvSpPr>
          <p:nvPr>
            <p:ph type="body" sz="quarter" idx="12"/>
          </p:nvPr>
        </p:nvSpPr>
        <p:spPr/>
        <p:txBody>
          <a:bodyPr/>
          <a:lstStyle/>
          <a:p>
            <a:pPr lvl="0"/>
            <a:r>
              <a:rPr lang="en-US" dirty="0"/>
              <a:t>Energy delivered to the buildings sector (residential and commercial) grows 0.3%/year from 2017 to 2050 in the Reference case, accounting for 27% of total U.S. delivered energy in 2017 and 26% in 2050.</a:t>
            </a:r>
          </a:p>
          <a:p>
            <a:pPr lvl="0"/>
            <a:r>
              <a:rPr lang="en-US" dirty="0" smtClean="0"/>
              <a:t>In </a:t>
            </a:r>
            <a:r>
              <a:rPr lang="en-US" dirty="0"/>
              <a:t>the buildings sector, efficiency gains, increases in distributed generation, and regional shifts in the population partially offset the impacts of growth in population, number of households, and commercial floorspace</a:t>
            </a:r>
            <a:r>
              <a:rPr lang="en-US" dirty="0" smtClean="0"/>
              <a:t>.</a:t>
            </a:r>
            <a:r>
              <a:rPr lang="en-US" dirty="0"/>
              <a:t> </a:t>
            </a:r>
          </a:p>
          <a:p>
            <a:pPr lvl="0"/>
            <a:r>
              <a:rPr lang="en-US" dirty="0"/>
              <a:t>Electricity accounts for most of U.S. buildings energy consumption growth in all AEO2018 cases, followed by natural gas. Consumption of delivered electricity would be even higher if not for the expected growth in distributed generation sources, particularly rooftop solar panels</a:t>
            </a:r>
            <a:r>
              <a:rPr lang="en-US" dirty="0" smtClean="0"/>
              <a:t>.</a:t>
            </a:r>
            <a:endParaRPr lang="en-US" dirty="0"/>
          </a:p>
          <a:p>
            <a:pPr lvl="0"/>
            <a:r>
              <a:rPr lang="en-US" dirty="0"/>
              <a:t>Growth in commercial sector natural gas use later in the projection period reflects increased </a:t>
            </a:r>
            <a:r>
              <a:rPr lang="en-US" dirty="0" smtClean="0"/>
              <a:t>use </a:t>
            </a:r>
            <a:r>
              <a:rPr lang="en-US" dirty="0"/>
              <a:t>of combined heat and power in the sector.</a:t>
            </a:r>
          </a:p>
          <a:p>
            <a:endParaRPr lang="en-US" dirty="0"/>
          </a:p>
        </p:txBody>
      </p:sp>
      <p:sp>
        <p:nvSpPr>
          <p:cNvPr id="14" name="Title 13"/>
          <p:cNvSpPr>
            <a:spLocks noGrp="1"/>
          </p:cNvSpPr>
          <p:nvPr>
            <p:ph type="title"/>
          </p:nvPr>
        </p:nvSpPr>
        <p:spPr/>
        <p:txBody>
          <a:bodyPr/>
          <a:lstStyle/>
          <a:p>
            <a:r>
              <a:rPr lang="en-US" dirty="0"/>
              <a:t>—led by modest electricity consumption growth in </a:t>
            </a:r>
            <a:r>
              <a:rPr lang="en-US" dirty="0" smtClean="0"/>
              <a:t>the </a:t>
            </a:r>
            <a:r>
              <a:rPr lang="en-US" dirty="0"/>
              <a:t>residential and commercial sectors</a:t>
            </a:r>
          </a:p>
        </p:txBody>
      </p:sp>
      <p:grpSp>
        <p:nvGrpSpPr>
          <p:cNvPr id="13" name="Group 12"/>
          <p:cNvGrpSpPr/>
          <p:nvPr/>
        </p:nvGrpSpPr>
        <p:grpSpPr>
          <a:xfrm>
            <a:off x="282522" y="62013"/>
            <a:ext cx="8596846" cy="655390"/>
            <a:chOff x="282522" y="62013"/>
            <a:chExt cx="8596846" cy="655390"/>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63775908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14611" y="6419088"/>
            <a:ext cx="456237" cy="365125"/>
          </a:xfrm>
        </p:spPr>
        <p:txBody>
          <a:bodyPr/>
          <a:lstStyle/>
          <a:p>
            <a:fld id="{2D80C5C9-96E0-47EC-B500-37C5FE284639}" type="slidenum">
              <a:rPr lang="en-US" smtClean="0"/>
              <a:pPr/>
              <a:t>123</a:t>
            </a:fld>
            <a:endParaRPr lang="en-US" dirty="0"/>
          </a:p>
        </p:txBody>
      </p:sp>
      <p:sp>
        <p:nvSpPr>
          <p:cNvPr id="14" name="Title 13"/>
          <p:cNvSpPr>
            <a:spLocks noGrp="1"/>
          </p:cNvSpPr>
          <p:nvPr>
            <p:ph type="title"/>
          </p:nvPr>
        </p:nvSpPr>
        <p:spPr/>
        <p:txBody>
          <a:bodyPr/>
          <a:lstStyle/>
          <a:p>
            <a:r>
              <a:rPr lang="en-US" dirty="0"/>
              <a:t>Residential electricity use per household decreases for most end uses—</a:t>
            </a:r>
          </a:p>
        </p:txBody>
      </p:sp>
      <p:grpSp>
        <p:nvGrpSpPr>
          <p:cNvPr id="13" name="Group 12"/>
          <p:cNvGrpSpPr/>
          <p:nvPr/>
        </p:nvGrpSpPr>
        <p:grpSpPr>
          <a:xfrm>
            <a:off x="282522" y="62013"/>
            <a:ext cx="8596846" cy="655390"/>
            <a:chOff x="282522" y="62013"/>
            <a:chExt cx="8596846" cy="655390"/>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5" name="Content Placeholder 14"/>
          <p:cNvGraphicFramePr>
            <a:graphicFrameLocks noGrp="1"/>
          </p:cNvGraphicFramePr>
          <p:nvPr>
            <p:ph sz="quarter" idx="12"/>
            <p:extLst>
              <p:ext uri="{D42A27DB-BD31-4B8C-83A1-F6EECF244321}">
                <p14:modId xmlns:p14="http://schemas.microsoft.com/office/powerpoint/2010/main" val="3091496721"/>
              </p:ext>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150576060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48344" y="6419088"/>
            <a:ext cx="422504" cy="365125"/>
          </a:xfrm>
        </p:spPr>
        <p:txBody>
          <a:bodyPr/>
          <a:lstStyle/>
          <a:p>
            <a:fld id="{2D80C5C9-96E0-47EC-B500-37C5FE284639}" type="slidenum">
              <a:rPr lang="en-US" smtClean="0"/>
              <a:pPr/>
              <a:t>124</a:t>
            </a:fld>
            <a:endParaRPr lang="en-US" dirty="0"/>
          </a:p>
        </p:txBody>
      </p:sp>
      <p:sp>
        <p:nvSpPr>
          <p:cNvPr id="2" name="Text Placeholder 1"/>
          <p:cNvSpPr>
            <a:spLocks noGrp="1"/>
          </p:cNvSpPr>
          <p:nvPr>
            <p:ph type="body" sz="quarter" idx="12"/>
          </p:nvPr>
        </p:nvSpPr>
        <p:spPr/>
        <p:txBody>
          <a:bodyPr/>
          <a:lstStyle/>
          <a:p>
            <a:pPr lvl="0"/>
            <a:r>
              <a:rPr lang="en-US" dirty="0"/>
              <a:t>Electricity use per household decreases in the Reference case </a:t>
            </a:r>
            <a:r>
              <a:rPr lang="en-US" dirty="0" smtClean="0"/>
              <a:t>through 2050, </a:t>
            </a:r>
            <a:r>
              <a:rPr lang="en-US" dirty="0"/>
              <a:t>even as the number of homes grows 0.8%/year and the average size of homes grows 0.4%/year. </a:t>
            </a:r>
            <a:r>
              <a:rPr lang="en-US" dirty="0" smtClean="0"/>
              <a:t>In total, the </a:t>
            </a:r>
            <a:r>
              <a:rPr lang="en-US" dirty="0"/>
              <a:t>use of purchased electricity per household decreases from 12,000 </a:t>
            </a:r>
            <a:r>
              <a:rPr lang="en-US" dirty="0" smtClean="0"/>
              <a:t>kilowatthours </a:t>
            </a:r>
            <a:r>
              <a:rPr lang="en-US" dirty="0"/>
              <a:t>(kWh) in 2017 to 10,000 kWh in 2050. </a:t>
            </a:r>
          </a:p>
          <a:p>
            <a:r>
              <a:rPr lang="en-US" dirty="0" smtClean="0"/>
              <a:t>Continued </a:t>
            </a:r>
            <a:r>
              <a:rPr lang="en-US" dirty="0"/>
              <a:t>population shifts to warmer parts of the United States lower heating demand and increase cooling demand in all cases in the residential sector</a:t>
            </a:r>
            <a:r>
              <a:rPr lang="en-US" dirty="0" smtClean="0"/>
              <a:t>. Heating </a:t>
            </a:r>
            <a:r>
              <a:rPr lang="en-US" dirty="0"/>
              <a:t>and cooling demand are also affected by efficiency improvements. </a:t>
            </a:r>
          </a:p>
          <a:p>
            <a:pPr lvl="0"/>
            <a:r>
              <a:rPr lang="en-US" dirty="0" smtClean="0"/>
              <a:t>By </a:t>
            </a:r>
            <a:r>
              <a:rPr lang="en-US" dirty="0"/>
              <a:t>2050, the average household uses less than half as much electricity for lighting as it did in 2017, as more </a:t>
            </a:r>
            <a:r>
              <a:rPr lang="en-US" dirty="0" smtClean="0"/>
              <a:t>energy-efficient, </a:t>
            </a:r>
            <a:r>
              <a:rPr lang="en-US" dirty="0"/>
              <a:t>light-emitting diodes </a:t>
            </a:r>
            <a:r>
              <a:rPr lang="en-US" dirty="0" smtClean="0"/>
              <a:t>replace </a:t>
            </a:r>
            <a:r>
              <a:rPr lang="en-US" dirty="0"/>
              <a:t>incandescent bulbs and compact fluorescent </a:t>
            </a:r>
            <a:r>
              <a:rPr lang="en-US" dirty="0" smtClean="0"/>
              <a:t>lamps.</a:t>
            </a:r>
            <a:endParaRPr lang="en-US" dirty="0"/>
          </a:p>
          <a:p>
            <a:pPr lvl="0"/>
            <a:r>
              <a:rPr lang="en-US" dirty="0" smtClean="0"/>
              <a:t>Energy </a:t>
            </a:r>
            <a:r>
              <a:rPr lang="en-US" dirty="0"/>
              <a:t>efficiency standards tighten for other uses, such as dehumidifiers, ceiling fans, pool pumps, and other miscellaneous loads, which lowers energy consumption per household in these end uses. However, increased adoption of electronic devices contributes to growth in residential use of electricity.</a:t>
            </a:r>
          </a:p>
          <a:p>
            <a:pPr lvl="0"/>
            <a:r>
              <a:rPr lang="en-US" dirty="0" smtClean="0"/>
              <a:t>Residential </a:t>
            </a:r>
            <a:r>
              <a:rPr lang="en-US" dirty="0"/>
              <a:t>on-site electricity generation, mostly from photovoltaic solar panels, lowers total delivered electricity purchased from the electric </a:t>
            </a:r>
            <a:r>
              <a:rPr lang="en-US" dirty="0" smtClean="0"/>
              <a:t>grid over the projection period.</a:t>
            </a:r>
            <a:endParaRPr lang="en-US" dirty="0"/>
          </a:p>
          <a:p>
            <a:endParaRPr lang="en-US" dirty="0"/>
          </a:p>
        </p:txBody>
      </p:sp>
      <p:sp>
        <p:nvSpPr>
          <p:cNvPr id="14" name="Title 13"/>
          <p:cNvSpPr>
            <a:spLocks noGrp="1"/>
          </p:cNvSpPr>
          <p:nvPr>
            <p:ph type="title"/>
          </p:nvPr>
        </p:nvSpPr>
        <p:spPr/>
        <p:txBody>
          <a:bodyPr/>
          <a:lstStyle/>
          <a:p>
            <a:r>
              <a:rPr lang="en-US" dirty="0"/>
              <a:t>—as a result of increases in appliance energy efficiency standards and building energy codes</a:t>
            </a:r>
          </a:p>
        </p:txBody>
      </p:sp>
      <p:grpSp>
        <p:nvGrpSpPr>
          <p:cNvPr id="13" name="Group 12"/>
          <p:cNvGrpSpPr/>
          <p:nvPr/>
        </p:nvGrpSpPr>
        <p:grpSpPr>
          <a:xfrm>
            <a:off x="282522" y="62013"/>
            <a:ext cx="8596846" cy="655390"/>
            <a:chOff x="282522" y="62013"/>
            <a:chExt cx="8596846" cy="655390"/>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219176195"/>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14611" y="6419088"/>
            <a:ext cx="456237" cy="365125"/>
          </a:xfrm>
        </p:spPr>
        <p:txBody>
          <a:bodyPr/>
          <a:lstStyle/>
          <a:p>
            <a:fld id="{2D80C5C9-96E0-47EC-B500-37C5FE284639}" type="slidenum">
              <a:rPr lang="en-US" smtClean="0"/>
              <a:pPr/>
              <a:t>125</a:t>
            </a:fld>
            <a:endParaRPr lang="en-US" dirty="0"/>
          </a:p>
        </p:txBody>
      </p:sp>
      <p:sp>
        <p:nvSpPr>
          <p:cNvPr id="14" name="Title 13"/>
          <p:cNvSpPr>
            <a:spLocks noGrp="1"/>
          </p:cNvSpPr>
          <p:nvPr>
            <p:ph type="title"/>
          </p:nvPr>
        </p:nvSpPr>
        <p:spPr/>
        <p:txBody>
          <a:bodyPr/>
          <a:lstStyle/>
          <a:p>
            <a:r>
              <a:rPr lang="en-US" dirty="0"/>
              <a:t>Commercial electricity use per square foot of commercial floorspace falls—</a:t>
            </a:r>
          </a:p>
        </p:txBody>
      </p:sp>
      <p:grpSp>
        <p:nvGrpSpPr>
          <p:cNvPr id="13" name="Group 12"/>
          <p:cNvGrpSpPr/>
          <p:nvPr/>
        </p:nvGrpSpPr>
        <p:grpSpPr>
          <a:xfrm>
            <a:off x="282522" y="62013"/>
            <a:ext cx="8596846" cy="655390"/>
            <a:chOff x="282522" y="62013"/>
            <a:chExt cx="8596846" cy="655390"/>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6" name="Content Placeholder 15"/>
          <p:cNvGraphicFramePr>
            <a:graphicFrameLocks noGrp="1"/>
          </p:cNvGraphicFramePr>
          <p:nvPr>
            <p:ph sz="quarter" idx="12"/>
            <p:extLst>
              <p:ext uri="{D42A27DB-BD31-4B8C-83A1-F6EECF244321}">
                <p14:modId xmlns:p14="http://schemas.microsoft.com/office/powerpoint/2010/main" val="2778176207"/>
              </p:ext>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1244411470"/>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22707" y="6419088"/>
            <a:ext cx="448141" cy="365125"/>
          </a:xfrm>
        </p:spPr>
        <p:txBody>
          <a:bodyPr/>
          <a:lstStyle/>
          <a:p>
            <a:fld id="{2D80C5C9-96E0-47EC-B500-37C5FE284639}" type="slidenum">
              <a:rPr lang="en-US" smtClean="0"/>
              <a:pPr/>
              <a:t>126</a:t>
            </a:fld>
            <a:endParaRPr lang="en-US" dirty="0"/>
          </a:p>
        </p:txBody>
      </p:sp>
      <p:sp>
        <p:nvSpPr>
          <p:cNvPr id="2" name="Text Placeholder 1"/>
          <p:cNvSpPr>
            <a:spLocks noGrp="1"/>
          </p:cNvSpPr>
          <p:nvPr>
            <p:ph type="body" sz="quarter" idx="12"/>
          </p:nvPr>
        </p:nvSpPr>
        <p:spPr/>
        <p:txBody>
          <a:bodyPr/>
          <a:lstStyle/>
          <a:p>
            <a:pPr lvl="0"/>
            <a:r>
              <a:rPr lang="en-US" dirty="0"/>
              <a:t>Electricity used for </a:t>
            </a:r>
            <a:r>
              <a:rPr lang="en-US" dirty="0" smtClean="0"/>
              <a:t>commercial HVAC </a:t>
            </a:r>
            <a:r>
              <a:rPr lang="en-US" dirty="0"/>
              <a:t>equipment (heating, ventilation, and cooling) drops by more than one-third from 2017 to 2050 in the Reference case because of increases in energy efficiency and a continued population shift toward warmer parts of the country in the South and West. </a:t>
            </a:r>
            <a:r>
              <a:rPr lang="en-US" dirty="0" smtClean="0"/>
              <a:t>Commercial </a:t>
            </a:r>
            <a:r>
              <a:rPr lang="en-US" dirty="0"/>
              <a:t>floorspace in the United States grows by 1% annually between 2017 and 2050.</a:t>
            </a:r>
          </a:p>
          <a:p>
            <a:r>
              <a:rPr lang="en-US" dirty="0" smtClean="0"/>
              <a:t>Although </a:t>
            </a:r>
            <a:r>
              <a:rPr lang="en-US" dirty="0"/>
              <a:t>the United States has no federally-mandated commercial building energy code, </a:t>
            </a:r>
            <a:r>
              <a:rPr lang="en-US" dirty="0" smtClean="0"/>
              <a:t>state- </a:t>
            </a:r>
            <a:r>
              <a:rPr lang="en-US" dirty="0"/>
              <a:t>and </a:t>
            </a:r>
            <a:r>
              <a:rPr lang="en-US" dirty="0" smtClean="0"/>
              <a:t>local-level building </a:t>
            </a:r>
            <a:r>
              <a:rPr lang="en-US" dirty="0"/>
              <a:t>codes reduce energy used for heating and cooling.</a:t>
            </a:r>
          </a:p>
          <a:p>
            <a:r>
              <a:rPr lang="en-US" dirty="0" smtClean="0"/>
              <a:t>Lighting </a:t>
            </a:r>
            <a:r>
              <a:rPr lang="en-US" dirty="0"/>
              <a:t>standards and the increased efficiency of light-emitting </a:t>
            </a:r>
            <a:r>
              <a:rPr lang="en-US" dirty="0" smtClean="0"/>
              <a:t>diode </a:t>
            </a:r>
            <a:r>
              <a:rPr lang="en-US" dirty="0"/>
              <a:t>(LED) </a:t>
            </a:r>
            <a:r>
              <a:rPr lang="en-US" dirty="0" smtClean="0"/>
              <a:t>bulbs result </a:t>
            </a:r>
            <a:r>
              <a:rPr lang="en-US" dirty="0"/>
              <a:t>in a 56% decrease in lighting intensity between 2017 and 2050 in the Reference </a:t>
            </a:r>
            <a:r>
              <a:rPr lang="en-US" dirty="0" smtClean="0"/>
              <a:t>case, as </a:t>
            </a:r>
            <a:r>
              <a:rPr lang="en-US" dirty="0"/>
              <a:t>LEDs </a:t>
            </a:r>
            <a:r>
              <a:rPr lang="en-US" dirty="0" smtClean="0"/>
              <a:t>displace </a:t>
            </a:r>
            <a:r>
              <a:rPr lang="en-US" dirty="0"/>
              <a:t>linear fluorescent lighting as the dominant commercial lighting technology. </a:t>
            </a:r>
          </a:p>
          <a:p>
            <a:r>
              <a:rPr lang="en-US" dirty="0"/>
              <a:t>Office equipment and other uses, such as information technology network and telecommunications equipment, are major contributors to growth in commercial sector electricity consumption in all cases.</a:t>
            </a:r>
          </a:p>
          <a:p>
            <a:r>
              <a:rPr lang="en-US" dirty="0" smtClean="0"/>
              <a:t>Commercial on-site electricity generation, mostly from solar photovoltaic panels and combined heat and power systems, lowers total delivered electricity purchased from the electric grid.</a:t>
            </a:r>
          </a:p>
          <a:p>
            <a:endParaRPr lang="en-US" dirty="0"/>
          </a:p>
        </p:txBody>
      </p:sp>
      <p:sp>
        <p:nvSpPr>
          <p:cNvPr id="14" name="Title 13"/>
          <p:cNvSpPr>
            <a:spLocks noGrp="1"/>
          </p:cNvSpPr>
          <p:nvPr>
            <p:ph type="title"/>
          </p:nvPr>
        </p:nvSpPr>
        <p:spPr/>
        <p:txBody>
          <a:bodyPr/>
          <a:lstStyle/>
          <a:p>
            <a:r>
              <a:rPr lang="en-US" dirty="0"/>
              <a:t>—as a result of adopting efficient LED lighting and the changing needs for space heating</a:t>
            </a:r>
          </a:p>
        </p:txBody>
      </p:sp>
      <p:grpSp>
        <p:nvGrpSpPr>
          <p:cNvPr id="13" name="Group 12"/>
          <p:cNvGrpSpPr/>
          <p:nvPr/>
        </p:nvGrpSpPr>
        <p:grpSpPr>
          <a:xfrm>
            <a:off x="282522" y="62013"/>
            <a:ext cx="8596846" cy="655390"/>
            <a:chOff x="282522" y="62013"/>
            <a:chExt cx="8596846" cy="655390"/>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46475118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39217" y="6427715"/>
            <a:ext cx="480301" cy="365125"/>
          </a:xfrm>
        </p:spPr>
        <p:txBody>
          <a:bodyPr/>
          <a:lstStyle/>
          <a:p>
            <a:fld id="{2D80C5C9-96E0-47EC-B500-37C5FE284639}" type="slidenum">
              <a:rPr lang="en-US" smtClean="0"/>
              <a:pPr/>
              <a:t>127</a:t>
            </a:fld>
            <a:endParaRPr lang="en-US" dirty="0"/>
          </a:p>
        </p:txBody>
      </p:sp>
      <p:sp>
        <p:nvSpPr>
          <p:cNvPr id="14" name="Title 13"/>
          <p:cNvSpPr>
            <a:spLocks noGrp="1"/>
          </p:cNvSpPr>
          <p:nvPr>
            <p:ph type="title"/>
          </p:nvPr>
        </p:nvSpPr>
        <p:spPr/>
        <p:txBody>
          <a:bodyPr/>
          <a:lstStyle/>
          <a:p>
            <a:r>
              <a:rPr lang="en-US" dirty="0"/>
              <a:t>Energy efficiency incentives and standards contribute to rapid adoption of LED and CFL lighting in the near term—</a:t>
            </a:r>
          </a:p>
        </p:txBody>
      </p:sp>
      <p:grpSp>
        <p:nvGrpSpPr>
          <p:cNvPr id="13" name="Group 12"/>
          <p:cNvGrpSpPr/>
          <p:nvPr/>
        </p:nvGrpSpPr>
        <p:grpSpPr>
          <a:xfrm>
            <a:off x="282522" y="62013"/>
            <a:ext cx="8596846" cy="655390"/>
            <a:chOff x="282522" y="62013"/>
            <a:chExt cx="8596846" cy="655390"/>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ontent Placeholder 16"/>
          <p:cNvGraphicFramePr>
            <a:graphicFrameLocks noGrp="1"/>
          </p:cNvGraphicFramePr>
          <p:nvPr>
            <p:ph sz="quarter" idx="12"/>
            <p:extLst/>
          </p:nvPr>
        </p:nvGraphicFramePr>
        <p:xfrm>
          <a:off x="238125" y="1689100"/>
          <a:ext cx="3954313" cy="449103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18" name="Content Placeholder 17"/>
          <p:cNvGraphicFramePr>
            <a:graphicFrameLocks noGrp="1"/>
          </p:cNvGraphicFramePr>
          <p:nvPr>
            <p:ph sz="quarter" idx="13"/>
            <p:extLst/>
          </p:nvPr>
        </p:nvGraphicFramePr>
        <p:xfrm>
          <a:off x="4192438" y="1689100"/>
          <a:ext cx="4729313" cy="4491038"/>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252971167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48344" y="6419088"/>
            <a:ext cx="422504" cy="365125"/>
          </a:xfrm>
        </p:spPr>
        <p:txBody>
          <a:bodyPr/>
          <a:lstStyle/>
          <a:p>
            <a:fld id="{2D80C5C9-96E0-47EC-B500-37C5FE284639}" type="slidenum">
              <a:rPr lang="en-US" smtClean="0"/>
              <a:pPr/>
              <a:t>128</a:t>
            </a:fld>
            <a:endParaRPr lang="en-US" dirty="0"/>
          </a:p>
        </p:txBody>
      </p:sp>
      <p:sp>
        <p:nvSpPr>
          <p:cNvPr id="2" name="Text Placeholder 1"/>
          <p:cNvSpPr>
            <a:spLocks noGrp="1"/>
          </p:cNvSpPr>
          <p:nvPr>
            <p:ph type="body" sz="quarter" idx="12"/>
          </p:nvPr>
        </p:nvSpPr>
        <p:spPr/>
        <p:txBody>
          <a:bodyPr/>
          <a:lstStyle/>
          <a:p>
            <a:pPr lvl="0"/>
            <a:r>
              <a:rPr lang="en-US" dirty="0"/>
              <a:t>Light-emitting </a:t>
            </a:r>
            <a:r>
              <a:rPr lang="en-US" dirty="0" smtClean="0"/>
              <a:t>diode </a:t>
            </a:r>
            <a:r>
              <a:rPr lang="en-US" dirty="0"/>
              <a:t>(LED) adoption increases rapidly over the projection period. By 2050, LEDs meet most lighting demand in buildings across all cases. </a:t>
            </a:r>
          </a:p>
          <a:p>
            <a:pPr lvl="0"/>
            <a:r>
              <a:rPr lang="en-US" dirty="0" smtClean="0"/>
              <a:t>The </a:t>
            </a:r>
            <a:r>
              <a:rPr lang="en-US" dirty="0"/>
              <a:t>use of compact fluorescent lamp (CFL) bulbs in residential buildings declines as the adoption of LED bulbs increases, </a:t>
            </a:r>
            <a:r>
              <a:rPr lang="en-US" dirty="0" smtClean="0"/>
              <a:t>a shift driven </a:t>
            </a:r>
            <a:r>
              <a:rPr lang="en-US" dirty="0"/>
              <a:t>by lower LED prices and the gradual elimination of CFL subsidies through 2019. </a:t>
            </a:r>
          </a:p>
          <a:p>
            <a:pPr lvl="0"/>
            <a:r>
              <a:rPr lang="en-US" dirty="0" smtClean="0"/>
              <a:t>Utility </a:t>
            </a:r>
            <a:r>
              <a:rPr lang="en-US" dirty="0"/>
              <a:t>and state energy-efficiency program incentives account for up to 30% of the cost for CFLs in 2014 and up to 55% of the cost for LEDs until </a:t>
            </a:r>
            <a:r>
              <a:rPr lang="en-US" dirty="0" smtClean="0"/>
              <a:t>2019. </a:t>
            </a:r>
            <a:endParaRPr lang="en-US" dirty="0"/>
          </a:p>
          <a:p>
            <a:pPr lvl="0"/>
            <a:r>
              <a:rPr lang="en-US" dirty="0" smtClean="0"/>
              <a:t>Efficiency </a:t>
            </a:r>
            <a:r>
              <a:rPr lang="en-US" dirty="0"/>
              <a:t>requirements under the Energy Independence and Security Act (EISA), which eliminate inefficient incandescent bulbs from general use after 2020, also bolster the adoption of LED lighting. </a:t>
            </a:r>
          </a:p>
          <a:p>
            <a:pPr lvl="0"/>
            <a:r>
              <a:rPr lang="en-US" dirty="0" smtClean="0"/>
              <a:t>LED </a:t>
            </a:r>
            <a:r>
              <a:rPr lang="en-US" dirty="0"/>
              <a:t>prices decrease over the projection period, </a:t>
            </a:r>
            <a:r>
              <a:rPr lang="en-US" dirty="0" smtClean="0"/>
              <a:t>leading to further adoption</a:t>
            </a:r>
            <a:r>
              <a:rPr lang="en-US" dirty="0"/>
              <a:t>. The purchase price of a typical LED light bulb decreases by about 70% between 2015 and 2050.</a:t>
            </a:r>
          </a:p>
          <a:p>
            <a:endParaRPr lang="en-US" dirty="0"/>
          </a:p>
        </p:txBody>
      </p:sp>
      <p:sp>
        <p:nvSpPr>
          <p:cNvPr id="14" name="Title 13"/>
          <p:cNvSpPr>
            <a:spLocks noGrp="1"/>
          </p:cNvSpPr>
          <p:nvPr>
            <p:ph type="title"/>
          </p:nvPr>
        </p:nvSpPr>
        <p:spPr/>
        <p:txBody>
          <a:bodyPr/>
          <a:lstStyle/>
          <a:p>
            <a:r>
              <a:rPr lang="en-US" dirty="0"/>
              <a:t>—while lower costs associated with LEDs increase consumer use in later years</a:t>
            </a:r>
          </a:p>
        </p:txBody>
      </p:sp>
      <p:grpSp>
        <p:nvGrpSpPr>
          <p:cNvPr id="13" name="Group 12"/>
          <p:cNvGrpSpPr/>
          <p:nvPr/>
        </p:nvGrpSpPr>
        <p:grpSpPr>
          <a:xfrm>
            <a:off x="282522" y="62013"/>
            <a:ext cx="8596846" cy="655390"/>
            <a:chOff x="282522" y="62013"/>
            <a:chExt cx="8596846" cy="655390"/>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468236919"/>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14611" y="6419088"/>
            <a:ext cx="456237" cy="365125"/>
          </a:xfrm>
        </p:spPr>
        <p:txBody>
          <a:bodyPr/>
          <a:lstStyle/>
          <a:p>
            <a:fld id="{2D80C5C9-96E0-47EC-B500-37C5FE284639}" type="slidenum">
              <a:rPr lang="en-US" smtClean="0"/>
              <a:pPr/>
              <a:t>129</a:t>
            </a:fld>
            <a:endParaRPr lang="en-US" dirty="0"/>
          </a:p>
        </p:txBody>
      </p:sp>
      <p:sp>
        <p:nvSpPr>
          <p:cNvPr id="14" name="Title 13"/>
          <p:cNvSpPr>
            <a:spLocks noGrp="1"/>
          </p:cNvSpPr>
          <p:nvPr>
            <p:ph type="title"/>
          </p:nvPr>
        </p:nvSpPr>
        <p:spPr/>
        <p:txBody>
          <a:bodyPr/>
          <a:lstStyle/>
          <a:p>
            <a:r>
              <a:rPr lang="en-US" dirty="0"/>
              <a:t>Solar </a:t>
            </a:r>
            <a:r>
              <a:rPr lang="en-US" dirty="0" smtClean="0"/>
              <a:t>photovoltaic </a:t>
            </a:r>
            <a:r>
              <a:rPr lang="en-US" dirty="0"/>
              <a:t>adoption grows between 2017 and 2050— </a:t>
            </a:r>
          </a:p>
        </p:txBody>
      </p:sp>
      <p:grpSp>
        <p:nvGrpSpPr>
          <p:cNvPr id="13" name="Group 12"/>
          <p:cNvGrpSpPr/>
          <p:nvPr/>
        </p:nvGrpSpPr>
        <p:grpSpPr>
          <a:xfrm>
            <a:off x="282522" y="62013"/>
            <a:ext cx="8596846" cy="655390"/>
            <a:chOff x="282522" y="62013"/>
            <a:chExt cx="8596846" cy="655390"/>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21" name="Content Placeholder 20"/>
          <p:cNvGraphicFramePr>
            <a:graphicFrameLocks noGrp="1"/>
          </p:cNvGraphicFramePr>
          <p:nvPr>
            <p:ph sz="quarter" idx="12"/>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3188426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Placeholder 9"/>
          <p:cNvGraphicFramePr>
            <a:graphicFrameLocks noGrp="1"/>
          </p:cNvGraphicFramePr>
          <p:nvPr>
            <p:ph sz="quarter" idx="12"/>
            <p:extLst/>
          </p:nvPr>
        </p:nvGraphicFramePr>
        <p:xfrm>
          <a:off x="4581525" y="1606964"/>
          <a:ext cx="4105275" cy="4491038"/>
        </p:xfrm>
        <a:graphic>
          <a:graphicData uri="http://schemas.openxmlformats.org/drawingml/2006/chart">
            <c:chart xmlns:c="http://schemas.openxmlformats.org/drawingml/2006/chart" xmlns:r="http://schemas.openxmlformats.org/officeDocument/2006/relationships" r:id="rId3"/>
          </a:graphicData>
        </a:graphic>
      </p:graphicFrame>
      <p:sp>
        <p:nvSpPr>
          <p:cNvPr id="3" name="Slide Number Placeholder 2"/>
          <p:cNvSpPr>
            <a:spLocks noGrp="1"/>
          </p:cNvSpPr>
          <p:nvPr>
            <p:ph type="sldNum" sz="quarter" idx="4"/>
          </p:nvPr>
        </p:nvSpPr>
        <p:spPr/>
        <p:txBody>
          <a:bodyPr/>
          <a:lstStyle/>
          <a:p>
            <a:fld id="{2D80C5C9-96E0-47EC-B500-37C5FE284639}" type="slidenum">
              <a:rPr lang="en-US" smtClean="0"/>
              <a:pPr/>
              <a:t>13</a:t>
            </a:fld>
            <a:endParaRPr lang="en-US" dirty="0"/>
          </a:p>
        </p:txBody>
      </p:sp>
      <p:sp>
        <p:nvSpPr>
          <p:cNvPr id="2" name="Title 1"/>
          <p:cNvSpPr>
            <a:spLocks noGrp="1"/>
          </p:cNvSpPr>
          <p:nvPr>
            <p:ph type="title"/>
          </p:nvPr>
        </p:nvSpPr>
        <p:spPr/>
        <p:txBody>
          <a:bodyPr/>
          <a:lstStyle/>
          <a:p>
            <a:r>
              <a:rPr lang="en-US" dirty="0"/>
              <a:t>The </a:t>
            </a:r>
            <a:r>
              <a:rPr lang="en-US" dirty="0" smtClean="0"/>
              <a:t>fuel </a:t>
            </a:r>
            <a:r>
              <a:rPr lang="en-US" dirty="0"/>
              <a:t>mix </a:t>
            </a:r>
            <a:r>
              <a:rPr lang="en-US" dirty="0" smtClean="0"/>
              <a:t>of U.S</a:t>
            </a:r>
            <a:r>
              <a:rPr lang="en-US" dirty="0"/>
              <a:t>. </a:t>
            </a:r>
            <a:r>
              <a:rPr lang="en-US" dirty="0" smtClean="0"/>
              <a:t>consumption changes </a:t>
            </a:r>
            <a:r>
              <a:rPr lang="en-US" dirty="0"/>
              <a:t>over the projection period in the Reference case—</a:t>
            </a:r>
          </a:p>
        </p:txBody>
      </p:sp>
      <p:graphicFrame>
        <p:nvGraphicFramePr>
          <p:cNvPr id="11" name="Content Placeholder 10"/>
          <p:cNvGraphicFramePr>
            <a:graphicFrameLocks noGrp="1"/>
          </p:cNvGraphicFramePr>
          <p:nvPr>
            <p:ph sz="quarter" idx="13"/>
            <p:extLst/>
          </p:nvPr>
        </p:nvGraphicFramePr>
        <p:xfrm>
          <a:off x="343680" y="1606964"/>
          <a:ext cx="4105275" cy="4491038"/>
        </p:xfrm>
        <a:graphic>
          <a:graphicData uri="http://schemas.openxmlformats.org/drawingml/2006/chart">
            <c:chart xmlns:c="http://schemas.openxmlformats.org/drawingml/2006/chart" xmlns:r="http://schemas.openxmlformats.org/officeDocument/2006/relationships" r:id="rId4"/>
          </a:graphicData>
        </a:graphic>
      </p:graphicFrame>
      <p:grpSp>
        <p:nvGrpSpPr>
          <p:cNvPr id="17" name="Group 16"/>
          <p:cNvGrpSpPr/>
          <p:nvPr/>
        </p:nvGrpSpPr>
        <p:grpSpPr>
          <a:xfrm>
            <a:off x="1295570" y="63335"/>
            <a:ext cx="7592950" cy="665276"/>
            <a:chOff x="1295570" y="63335"/>
            <a:chExt cx="7592950" cy="665276"/>
          </a:xfrm>
        </p:grpSpPr>
        <p:pic>
          <p:nvPicPr>
            <p:cNvPr id="18" name="Picture 17" descr="greyicon_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9" name="Picture 18" descr="greyicon_4.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20" name="Picture 19" descr="greyicon_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21" name="Picture 20" descr="greyicon_6.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22" name="Picture 21" descr="greyicon_7.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23" name="Picture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24" name="Picture 2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25" name="Picture 2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99223332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39798" y="6419088"/>
            <a:ext cx="431050" cy="365125"/>
          </a:xfrm>
        </p:spPr>
        <p:txBody>
          <a:bodyPr/>
          <a:lstStyle/>
          <a:p>
            <a:fld id="{2D80C5C9-96E0-47EC-B500-37C5FE284639}" type="slidenum">
              <a:rPr lang="en-US" smtClean="0"/>
              <a:pPr/>
              <a:t>130</a:t>
            </a:fld>
            <a:endParaRPr lang="en-US" dirty="0"/>
          </a:p>
        </p:txBody>
      </p:sp>
      <p:sp>
        <p:nvSpPr>
          <p:cNvPr id="2" name="Text Placeholder 1"/>
          <p:cNvSpPr>
            <a:spLocks noGrp="1"/>
          </p:cNvSpPr>
          <p:nvPr>
            <p:ph type="body" sz="quarter" idx="12"/>
          </p:nvPr>
        </p:nvSpPr>
        <p:spPr/>
        <p:txBody>
          <a:bodyPr/>
          <a:lstStyle/>
          <a:p>
            <a:pPr lvl="0"/>
            <a:r>
              <a:rPr lang="en-US" dirty="0"/>
              <a:t>In the Reference case, most distributed solar capacity growth occurs in the residential sector, which increases by 9</a:t>
            </a:r>
            <a:r>
              <a:rPr lang="en-US" dirty="0" smtClean="0"/>
              <a:t>%/year from </a:t>
            </a:r>
            <a:r>
              <a:rPr lang="en-US" dirty="0"/>
              <a:t>2017 through </a:t>
            </a:r>
            <a:r>
              <a:rPr lang="en-US" dirty="0" smtClean="0"/>
              <a:t>2050, compared </a:t>
            </a:r>
            <a:r>
              <a:rPr lang="en-US" dirty="0"/>
              <a:t>with 6</a:t>
            </a:r>
            <a:r>
              <a:rPr lang="en-US" dirty="0" smtClean="0"/>
              <a:t>%/year growth </a:t>
            </a:r>
            <a:r>
              <a:rPr lang="en-US" dirty="0"/>
              <a:t>in the commercial sector.</a:t>
            </a:r>
          </a:p>
          <a:p>
            <a:r>
              <a:rPr lang="en-US" dirty="0" smtClean="0"/>
              <a:t>Rising </a:t>
            </a:r>
            <a:r>
              <a:rPr lang="en-US" dirty="0"/>
              <a:t>incomes, declining technology costs, and social influences contribute to continued adoption of residential photovoltaic (PV), despite the phase-out and expiration of federal solar investment tax credits between 2019 and 2022. </a:t>
            </a:r>
          </a:p>
          <a:p>
            <a:pPr lvl="0"/>
            <a:r>
              <a:rPr lang="en-US" dirty="0" smtClean="0"/>
              <a:t>Stable </a:t>
            </a:r>
            <a:r>
              <a:rPr lang="en-US" dirty="0"/>
              <a:t>retail electricity rates and economic considerations lead to slower but steady PV adoption by commercial consumers, as declining system costs offset the phasedown in the federal business investment tax credit from 30% in 2019 to 10% in 2022.     </a:t>
            </a:r>
          </a:p>
          <a:p>
            <a:pPr lvl="0"/>
            <a:r>
              <a:rPr lang="en-US" dirty="0" smtClean="0"/>
              <a:t>Adoption </a:t>
            </a:r>
            <a:r>
              <a:rPr lang="en-US" dirty="0"/>
              <a:t>of other distributed generation technologies, such as small wind and combined heat and power (mostly in the commercial sector</a:t>
            </a:r>
            <a:r>
              <a:rPr lang="en-US" dirty="0" smtClean="0"/>
              <a:t>), </a:t>
            </a:r>
            <a:r>
              <a:rPr lang="en-US" dirty="0"/>
              <a:t>grows more slowly and reaches about 16 gigawatts (GW) of capacity by 2050 in the Reference case.</a:t>
            </a:r>
          </a:p>
          <a:p>
            <a:pPr lvl="0"/>
            <a:r>
              <a:rPr lang="en-US" dirty="0" smtClean="0"/>
              <a:t>The </a:t>
            </a:r>
            <a:r>
              <a:rPr lang="en-US" dirty="0"/>
              <a:t>more robust economic assumptions in the High Economic Growth case lead to an additional 20 GW of solar PV capacity and an additional 1 GW of non-solar capacity by 2050 in the buildings sectors.</a:t>
            </a:r>
          </a:p>
          <a:p>
            <a:endParaRPr lang="en-US" dirty="0"/>
          </a:p>
        </p:txBody>
      </p:sp>
      <p:sp>
        <p:nvSpPr>
          <p:cNvPr id="14" name="Title 13"/>
          <p:cNvSpPr>
            <a:spLocks noGrp="1"/>
          </p:cNvSpPr>
          <p:nvPr>
            <p:ph type="title"/>
          </p:nvPr>
        </p:nvSpPr>
        <p:spPr/>
        <p:txBody>
          <a:bodyPr/>
          <a:lstStyle/>
          <a:p>
            <a:r>
              <a:rPr lang="en-US" dirty="0"/>
              <a:t>—with residential growth outpacing commercial growth </a:t>
            </a:r>
          </a:p>
        </p:txBody>
      </p:sp>
      <p:grpSp>
        <p:nvGrpSpPr>
          <p:cNvPr id="13" name="Group 12"/>
          <p:cNvGrpSpPr/>
          <p:nvPr/>
        </p:nvGrpSpPr>
        <p:grpSpPr>
          <a:xfrm>
            <a:off x="282522" y="62013"/>
            <a:ext cx="8596846" cy="655390"/>
            <a:chOff x="282522" y="62013"/>
            <a:chExt cx="8596846" cy="655390"/>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2975307701"/>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a:t>
            </a:r>
            <a:endParaRPr lang="en-US" dirty="0"/>
          </a:p>
        </p:txBody>
      </p:sp>
      <p:sp>
        <p:nvSpPr>
          <p:cNvPr id="11" name="Text Placeholder 10"/>
          <p:cNvSpPr>
            <a:spLocks noGrp="1"/>
          </p:cNvSpPr>
          <p:nvPr>
            <p:ph type="body" sz="quarter" idx="13"/>
          </p:nvPr>
        </p:nvSpPr>
        <p:spPr/>
        <p:txBody>
          <a:bodyPr/>
          <a:lstStyle/>
          <a:p>
            <a:r>
              <a:rPr lang="en-US" dirty="0"/>
              <a:t>With economic growth and relatively low energy prices, energy consumption in the industrial sector increases between 2017 and 2050 across all cases. Consumption of all energy sources except coal increases significantly. Energy intensity declines across all cases as a result of technological improvements.</a:t>
            </a:r>
          </a:p>
          <a:p>
            <a:pPr lvl="0"/>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304" y="1404090"/>
            <a:ext cx="1635184" cy="1680605"/>
          </a:xfrm>
          <a:prstGeom prst="rect">
            <a:avLst/>
          </a:prstGeom>
        </p:spPr>
      </p:pic>
    </p:spTree>
    <p:extLst>
      <p:ext uri="{BB962C8B-B14F-4D97-AF65-F5344CB8AC3E}">
        <p14:creationId xmlns:p14="http://schemas.microsoft.com/office/powerpoint/2010/main" val="67207600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167348663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14611" y="6419088"/>
            <a:ext cx="456237" cy="365125"/>
          </a:xfrm>
        </p:spPr>
        <p:txBody>
          <a:bodyPr/>
          <a:lstStyle/>
          <a:p>
            <a:fld id="{2D80C5C9-96E0-47EC-B500-37C5FE284639}" type="slidenum">
              <a:rPr lang="en-US" smtClean="0"/>
              <a:pPr/>
              <a:t>133</a:t>
            </a:fld>
            <a:endParaRPr lang="en-US" dirty="0"/>
          </a:p>
        </p:txBody>
      </p:sp>
      <p:sp>
        <p:nvSpPr>
          <p:cNvPr id="4" name="Title 3"/>
          <p:cNvSpPr>
            <a:spLocks noGrp="1"/>
          </p:cNvSpPr>
          <p:nvPr>
            <p:ph type="title"/>
          </p:nvPr>
        </p:nvSpPr>
        <p:spPr/>
        <p:txBody>
          <a:bodyPr/>
          <a:lstStyle/>
          <a:p>
            <a:r>
              <a:rPr lang="en-US" dirty="0"/>
              <a:t>Industrial delivered energy consumption grows in all cases—</a:t>
            </a:r>
          </a:p>
        </p:txBody>
      </p:sp>
      <p:grpSp>
        <p:nvGrpSpPr>
          <p:cNvPr id="13" name="Group 12"/>
          <p:cNvGrpSpPr/>
          <p:nvPr/>
        </p:nvGrpSpPr>
        <p:grpSpPr>
          <a:xfrm>
            <a:off x="282522" y="60070"/>
            <a:ext cx="8596846" cy="634859"/>
            <a:chOff x="282522" y="60070"/>
            <a:chExt cx="8596846" cy="634859"/>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4" name="Content Placeholder 13"/>
          <p:cNvGraphicFramePr>
            <a:graphicFrameLocks noGrp="1"/>
          </p:cNvGraphicFramePr>
          <p:nvPr>
            <p:ph sz="quarter" idx="12"/>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5"/>
          </a:graphicData>
        </a:graphic>
      </p:graphicFrame>
    </p:spTree>
    <p:extLst>
      <p:ext uri="{BB962C8B-B14F-4D97-AF65-F5344CB8AC3E}">
        <p14:creationId xmlns:p14="http://schemas.microsoft.com/office/powerpoint/2010/main" val="223905390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566484" y="6419088"/>
            <a:ext cx="504364" cy="365125"/>
          </a:xfrm>
        </p:spPr>
        <p:txBody>
          <a:bodyPr/>
          <a:lstStyle/>
          <a:p>
            <a:fld id="{2D80C5C9-96E0-47EC-B500-37C5FE284639}" type="slidenum">
              <a:rPr lang="en-US" smtClean="0"/>
              <a:pPr/>
              <a:t>134</a:t>
            </a:fld>
            <a:endParaRPr lang="en-US" dirty="0"/>
          </a:p>
        </p:txBody>
      </p:sp>
      <p:sp>
        <p:nvSpPr>
          <p:cNvPr id="4" name="Title 3"/>
          <p:cNvSpPr>
            <a:spLocks noGrp="1"/>
          </p:cNvSpPr>
          <p:nvPr>
            <p:ph type="title"/>
          </p:nvPr>
        </p:nvSpPr>
        <p:spPr/>
        <p:txBody>
          <a:bodyPr/>
          <a:lstStyle/>
          <a:p>
            <a:r>
              <a:rPr lang="en-US" dirty="0"/>
              <a:t>— driven by economic growth and relatively low energy prices </a:t>
            </a:r>
          </a:p>
        </p:txBody>
      </p:sp>
      <p:grpSp>
        <p:nvGrpSpPr>
          <p:cNvPr id="13" name="Group 12"/>
          <p:cNvGrpSpPr/>
          <p:nvPr/>
        </p:nvGrpSpPr>
        <p:grpSpPr>
          <a:xfrm>
            <a:off x="282522" y="60070"/>
            <a:ext cx="8596846" cy="634859"/>
            <a:chOff x="282522" y="60070"/>
            <a:chExt cx="8596846" cy="634859"/>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
        <p:nvSpPr>
          <p:cNvPr id="2" name="Text Placeholder 1"/>
          <p:cNvSpPr>
            <a:spLocks noGrp="1"/>
          </p:cNvSpPr>
          <p:nvPr>
            <p:ph type="body" sz="quarter" idx="12"/>
          </p:nvPr>
        </p:nvSpPr>
        <p:spPr/>
        <p:txBody>
          <a:bodyPr/>
          <a:lstStyle/>
          <a:p>
            <a:pPr lvl="0"/>
            <a:r>
              <a:rPr lang="en-US" dirty="0"/>
              <a:t>Reference case industrial delivered energy consumption is projected to grow 38%, from 25 quadrillion British thermal units (Btu) to 34 </a:t>
            </a:r>
            <a:r>
              <a:rPr lang="en-US" dirty="0" smtClean="0"/>
              <a:t>quadrillion Btu</a:t>
            </a:r>
            <a:r>
              <a:rPr lang="en-US" dirty="0"/>
              <a:t>, between 2017 and 2050.</a:t>
            </a:r>
          </a:p>
          <a:p>
            <a:r>
              <a:rPr lang="en-US" dirty="0" smtClean="0"/>
              <a:t>Industrial </a:t>
            </a:r>
            <a:r>
              <a:rPr lang="en-US" dirty="0"/>
              <a:t>energy consumption is highest in the High Economic Growth case in 2050, reaching 40 quadrillion Btu, an increase of 61% from the 2017 levels, as more energy is used to produce products such as steel, fabricated metal products, and paper. </a:t>
            </a:r>
          </a:p>
          <a:p>
            <a:pPr lvl="0"/>
            <a:r>
              <a:rPr lang="en-US" dirty="0" smtClean="0"/>
              <a:t>Energy </a:t>
            </a:r>
            <a:r>
              <a:rPr lang="en-US" dirty="0"/>
              <a:t>consumption in the High Oil Price case exceeds energy consumption in other cases before 2040 as a result of higher demand for U.S. products and greater amounts of energy used for natural gas liquefaction.</a:t>
            </a:r>
          </a:p>
          <a:p>
            <a:pPr marL="0" indent="0">
              <a:buNone/>
            </a:pPr>
            <a:r>
              <a:rPr lang="en-US" b="1" dirty="0"/>
              <a:t/>
            </a:r>
            <a:br>
              <a:rPr lang="en-US" b="1" dirty="0"/>
            </a:br>
            <a:r>
              <a:rPr lang="en-US" b="1" dirty="0"/>
              <a:t> </a:t>
            </a:r>
            <a:endParaRPr lang="en-US" dirty="0"/>
          </a:p>
        </p:txBody>
      </p:sp>
    </p:spTree>
    <p:extLst>
      <p:ext uri="{BB962C8B-B14F-4D97-AF65-F5344CB8AC3E}">
        <p14:creationId xmlns:p14="http://schemas.microsoft.com/office/powerpoint/2010/main" val="421941471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597069" y="6419088"/>
            <a:ext cx="473779" cy="365125"/>
          </a:xfrm>
        </p:spPr>
        <p:txBody>
          <a:bodyPr/>
          <a:lstStyle/>
          <a:p>
            <a:fld id="{2D80C5C9-96E0-47EC-B500-37C5FE284639}" type="slidenum">
              <a:rPr lang="en-US" smtClean="0"/>
              <a:pPr/>
              <a:t>135</a:t>
            </a:fld>
            <a:endParaRPr lang="en-US" dirty="0"/>
          </a:p>
        </p:txBody>
      </p:sp>
      <p:sp>
        <p:nvSpPr>
          <p:cNvPr id="14" name="Title 13"/>
          <p:cNvSpPr>
            <a:spLocks noGrp="1"/>
          </p:cNvSpPr>
          <p:nvPr>
            <p:ph type="title"/>
          </p:nvPr>
        </p:nvSpPr>
        <p:spPr/>
        <p:txBody>
          <a:bodyPr/>
          <a:lstStyle/>
          <a:p>
            <a:r>
              <a:rPr lang="en-US" dirty="0"/>
              <a:t>Industrial sector energy consumption increases at a similar rate for most fuels in the Reference case—</a:t>
            </a:r>
          </a:p>
        </p:txBody>
      </p:sp>
      <p:grpSp>
        <p:nvGrpSpPr>
          <p:cNvPr id="13" name="Group 12"/>
          <p:cNvGrpSpPr/>
          <p:nvPr/>
        </p:nvGrpSpPr>
        <p:grpSpPr>
          <a:xfrm>
            <a:off x="282522" y="60070"/>
            <a:ext cx="8596846" cy="634859"/>
            <a:chOff x="282522" y="60070"/>
            <a:chExt cx="8596846" cy="634859"/>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ontent Placeholder 16"/>
          <p:cNvGraphicFramePr>
            <a:graphicFrameLocks noGrp="1"/>
          </p:cNvGraphicFramePr>
          <p:nvPr>
            <p:ph sz="quarter" idx="12"/>
            <p:extLst/>
          </p:nvPr>
        </p:nvGraphicFramePr>
        <p:xfrm>
          <a:off x="231819" y="1689100"/>
          <a:ext cx="4314302" cy="4491038"/>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19" name="Content Placeholder 18"/>
          <p:cNvGraphicFramePr>
            <a:graphicFrameLocks noGrp="1"/>
          </p:cNvGraphicFramePr>
          <p:nvPr>
            <p:ph sz="quarter" idx="13"/>
            <p:extLst/>
          </p:nvPr>
        </p:nvGraphicFramePr>
        <p:xfrm>
          <a:off x="4816475" y="1689100"/>
          <a:ext cx="4105275" cy="4491038"/>
        </p:xfrm>
        <a:graphic>
          <a:graphicData uri="http://schemas.openxmlformats.org/drawingml/2006/chart">
            <c:chart xmlns:c="http://schemas.openxmlformats.org/drawingml/2006/chart" xmlns:r="http://schemas.openxmlformats.org/officeDocument/2006/relationships" r:id="rId16"/>
          </a:graphicData>
        </a:graphic>
      </p:graphicFrame>
    </p:spTree>
    <p:extLst>
      <p:ext uri="{BB962C8B-B14F-4D97-AF65-F5344CB8AC3E}">
        <p14:creationId xmlns:p14="http://schemas.microsoft.com/office/powerpoint/2010/main" val="4276547745"/>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566484" y="6419088"/>
            <a:ext cx="504364" cy="365125"/>
          </a:xfrm>
        </p:spPr>
        <p:txBody>
          <a:bodyPr/>
          <a:lstStyle/>
          <a:p>
            <a:fld id="{2D80C5C9-96E0-47EC-B500-37C5FE284639}" type="slidenum">
              <a:rPr lang="en-US" smtClean="0"/>
              <a:pPr/>
              <a:t>136</a:t>
            </a:fld>
            <a:endParaRPr lang="en-US" dirty="0"/>
          </a:p>
        </p:txBody>
      </p:sp>
      <p:sp>
        <p:nvSpPr>
          <p:cNvPr id="4" name="Title 3"/>
          <p:cNvSpPr>
            <a:spLocks noGrp="1"/>
          </p:cNvSpPr>
          <p:nvPr>
            <p:ph type="title"/>
          </p:nvPr>
        </p:nvSpPr>
        <p:spPr/>
        <p:txBody>
          <a:bodyPr/>
          <a:lstStyle/>
          <a:p>
            <a:r>
              <a:rPr lang="en-US" dirty="0"/>
              <a:t>—and bulk chemicals and nonmanufacturing are the fastest-growing industries</a:t>
            </a:r>
          </a:p>
        </p:txBody>
      </p:sp>
      <p:grpSp>
        <p:nvGrpSpPr>
          <p:cNvPr id="13" name="Group 12"/>
          <p:cNvGrpSpPr/>
          <p:nvPr/>
        </p:nvGrpSpPr>
        <p:grpSpPr>
          <a:xfrm>
            <a:off x="282522" y="60070"/>
            <a:ext cx="8596846" cy="634859"/>
            <a:chOff x="282522" y="60070"/>
            <a:chExt cx="8596846" cy="634859"/>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
        <p:nvSpPr>
          <p:cNvPr id="2" name="Text Placeholder 1"/>
          <p:cNvSpPr>
            <a:spLocks noGrp="1"/>
          </p:cNvSpPr>
          <p:nvPr>
            <p:ph type="body" sz="quarter" idx="12"/>
          </p:nvPr>
        </p:nvSpPr>
        <p:spPr/>
        <p:txBody>
          <a:bodyPr/>
          <a:lstStyle/>
          <a:p>
            <a:pPr lvl="0"/>
            <a:r>
              <a:rPr lang="en-US" dirty="0"/>
              <a:t>Total industrial delivered energy consumption grows 1% per year from 2017 to 2050 in the Reference case. All fuels have a similar </a:t>
            </a:r>
            <a:r>
              <a:rPr lang="en-US" dirty="0" smtClean="0"/>
              <a:t>annual growth </a:t>
            </a:r>
            <a:r>
              <a:rPr lang="en-US" dirty="0"/>
              <a:t>rate (1%, ±0.5%), with the exception of coal, which remains relatively flat through the projection period. Overall energy consumption in the industrial sector grows more slowly than economic growth because of efficiency gains. </a:t>
            </a:r>
          </a:p>
          <a:p>
            <a:r>
              <a:rPr lang="en-US" dirty="0" smtClean="0"/>
              <a:t>Natural </a:t>
            </a:r>
            <a:r>
              <a:rPr lang="en-US" dirty="0"/>
              <a:t>gas (used for heat and power in many industries) and petroleum (a feedstock for bulk chemicals) account for the majority of delivered industrial energy consumption. Hydrocarbon gas liquids </a:t>
            </a:r>
            <a:r>
              <a:rPr lang="en-US" dirty="0" smtClean="0"/>
              <a:t>such </a:t>
            </a:r>
            <a:r>
              <a:rPr lang="en-US" dirty="0"/>
              <a:t>as ethane, propane, and butane are used as feedstock for bulk chemical production and are a major source of growth in industrial use of petroleum.  </a:t>
            </a:r>
          </a:p>
          <a:p>
            <a:r>
              <a:rPr lang="en-US" dirty="0" smtClean="0"/>
              <a:t>The </a:t>
            </a:r>
            <a:r>
              <a:rPr lang="en-US" dirty="0"/>
              <a:t>bulk chemicals industry constitutes about 30% of total industrial energy consumption through the projection period and is one the fastest growing </a:t>
            </a:r>
            <a:r>
              <a:rPr lang="en-US" dirty="0" smtClean="0"/>
              <a:t>energy-intensive </a:t>
            </a:r>
            <a:r>
              <a:rPr lang="en-US" dirty="0"/>
              <a:t>industries, exceeding consumption of 10 quadrillion British thermal units in the Reference case by 2029. </a:t>
            </a:r>
          </a:p>
          <a:p>
            <a:r>
              <a:rPr lang="en-US" dirty="0" smtClean="0"/>
              <a:t>Nonmanufacturing </a:t>
            </a:r>
            <a:r>
              <a:rPr lang="en-US" dirty="0"/>
              <a:t>industries’ energy consumption grows at more than 1% per year from 2017 to 2050 as a result of relatively fast consumption growth in the mining and construction industries. Agriculture energy consumption growth is much slower.</a:t>
            </a:r>
          </a:p>
          <a:p>
            <a:pPr marL="0" indent="0">
              <a:buNone/>
            </a:pPr>
            <a:r>
              <a:rPr lang="en-US" b="1" dirty="0"/>
              <a:t/>
            </a:r>
            <a:br>
              <a:rPr lang="en-US" b="1" dirty="0"/>
            </a:br>
            <a:r>
              <a:rPr lang="en-US" b="1" dirty="0"/>
              <a:t> </a:t>
            </a:r>
            <a:endParaRPr lang="en-US" dirty="0"/>
          </a:p>
        </p:txBody>
      </p:sp>
    </p:spTree>
    <p:extLst>
      <p:ext uri="{BB962C8B-B14F-4D97-AF65-F5344CB8AC3E}">
        <p14:creationId xmlns:p14="http://schemas.microsoft.com/office/powerpoint/2010/main" val="984885280"/>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588523" y="6419088"/>
            <a:ext cx="482325" cy="365125"/>
          </a:xfrm>
        </p:spPr>
        <p:txBody>
          <a:bodyPr/>
          <a:lstStyle/>
          <a:p>
            <a:fld id="{2D80C5C9-96E0-47EC-B500-37C5FE284639}" type="slidenum">
              <a:rPr lang="en-US" smtClean="0"/>
              <a:pPr/>
              <a:t>137</a:t>
            </a:fld>
            <a:endParaRPr lang="en-US" dirty="0"/>
          </a:p>
        </p:txBody>
      </p:sp>
      <p:sp>
        <p:nvSpPr>
          <p:cNvPr id="14" name="Title 13"/>
          <p:cNvSpPr>
            <a:spLocks noGrp="1"/>
          </p:cNvSpPr>
          <p:nvPr>
            <p:ph type="title"/>
          </p:nvPr>
        </p:nvSpPr>
        <p:spPr/>
        <p:txBody>
          <a:bodyPr/>
          <a:lstStyle/>
          <a:p>
            <a:r>
              <a:rPr lang="en-US" dirty="0"/>
              <a:t>In the Reference case, energy intensities decline in most energy-intensive industries—</a:t>
            </a:r>
          </a:p>
        </p:txBody>
      </p:sp>
      <p:grpSp>
        <p:nvGrpSpPr>
          <p:cNvPr id="13" name="Group 12"/>
          <p:cNvGrpSpPr/>
          <p:nvPr/>
        </p:nvGrpSpPr>
        <p:grpSpPr>
          <a:xfrm>
            <a:off x="282522" y="60070"/>
            <a:ext cx="8596846" cy="634859"/>
            <a:chOff x="282522" y="60070"/>
            <a:chExt cx="8596846" cy="634859"/>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ontent Placeholder 16"/>
          <p:cNvGraphicFramePr>
            <a:graphicFrameLocks noGrp="1"/>
          </p:cNvGraphicFramePr>
          <p:nvPr>
            <p:ph sz="quarter" idx="12"/>
            <p:extLst>
              <p:ext uri="{D42A27DB-BD31-4B8C-83A1-F6EECF244321}">
                <p14:modId xmlns:p14="http://schemas.microsoft.com/office/powerpoint/2010/main" val="3694721922"/>
              </p:ext>
            </p:extLst>
          </p:nvPr>
        </p:nvGraphicFramePr>
        <p:xfrm>
          <a:off x="238125" y="1689100"/>
          <a:ext cx="4105275" cy="4491038"/>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19" name="Content Placeholder 18"/>
          <p:cNvGraphicFramePr>
            <a:graphicFrameLocks noGrp="1"/>
          </p:cNvGraphicFramePr>
          <p:nvPr>
            <p:ph sz="quarter" idx="13"/>
            <p:extLst>
              <p:ext uri="{D42A27DB-BD31-4B8C-83A1-F6EECF244321}">
                <p14:modId xmlns:p14="http://schemas.microsoft.com/office/powerpoint/2010/main" val="1285751168"/>
              </p:ext>
            </p:extLst>
          </p:nvPr>
        </p:nvGraphicFramePr>
        <p:xfrm>
          <a:off x="4816475" y="1689100"/>
          <a:ext cx="4105275" cy="4491038"/>
        </p:xfrm>
        <a:graphic>
          <a:graphicData uri="http://schemas.openxmlformats.org/drawingml/2006/chart">
            <c:chart xmlns:c="http://schemas.openxmlformats.org/drawingml/2006/chart" xmlns:r="http://schemas.openxmlformats.org/officeDocument/2006/relationships" r:id="rId16"/>
          </a:graphicData>
        </a:graphic>
      </p:graphicFrame>
    </p:spTree>
    <p:extLst>
      <p:ext uri="{BB962C8B-B14F-4D97-AF65-F5344CB8AC3E}">
        <p14:creationId xmlns:p14="http://schemas.microsoft.com/office/powerpoint/2010/main" val="18810642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566484" y="6419088"/>
            <a:ext cx="504364" cy="365125"/>
          </a:xfrm>
        </p:spPr>
        <p:txBody>
          <a:bodyPr/>
          <a:lstStyle/>
          <a:p>
            <a:fld id="{2D80C5C9-96E0-47EC-B500-37C5FE284639}" type="slidenum">
              <a:rPr lang="en-US" smtClean="0"/>
              <a:pPr/>
              <a:t>138</a:t>
            </a:fld>
            <a:endParaRPr lang="en-US" dirty="0"/>
          </a:p>
        </p:txBody>
      </p:sp>
      <p:sp>
        <p:nvSpPr>
          <p:cNvPr id="4" name="Title 3"/>
          <p:cNvSpPr>
            <a:spLocks noGrp="1"/>
          </p:cNvSpPr>
          <p:nvPr>
            <p:ph type="title"/>
          </p:nvPr>
        </p:nvSpPr>
        <p:spPr/>
        <p:txBody>
          <a:bodyPr/>
          <a:lstStyle/>
          <a:p>
            <a:r>
              <a:rPr lang="en-US" dirty="0"/>
              <a:t>— reflecting efficiency gains in existing capacity and implementation of new, more energy-efficient technologies </a:t>
            </a:r>
          </a:p>
        </p:txBody>
      </p:sp>
      <p:grpSp>
        <p:nvGrpSpPr>
          <p:cNvPr id="13" name="Group 12"/>
          <p:cNvGrpSpPr/>
          <p:nvPr/>
        </p:nvGrpSpPr>
        <p:grpSpPr>
          <a:xfrm>
            <a:off x="282522" y="60070"/>
            <a:ext cx="8596846" cy="634859"/>
            <a:chOff x="282522" y="60070"/>
            <a:chExt cx="8596846" cy="634859"/>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
        <p:nvSpPr>
          <p:cNvPr id="2" name="Text Placeholder 1"/>
          <p:cNvSpPr>
            <a:spLocks noGrp="1"/>
          </p:cNvSpPr>
          <p:nvPr>
            <p:ph type="body" sz="quarter" idx="12"/>
          </p:nvPr>
        </p:nvSpPr>
        <p:spPr/>
        <p:txBody>
          <a:bodyPr/>
          <a:lstStyle/>
          <a:p>
            <a:pPr lvl="0"/>
            <a:r>
              <a:rPr lang="en-US" dirty="0"/>
              <a:t>Energy intensity (consumption per unit of output) in the industrial sector declines by about 0.6</a:t>
            </a:r>
            <a:r>
              <a:rPr lang="en-US" dirty="0" smtClean="0"/>
              <a:t>%/year </a:t>
            </a:r>
            <a:r>
              <a:rPr lang="en-US" dirty="0"/>
              <a:t>from 2017 to 2050 in the Reference case.</a:t>
            </a:r>
          </a:p>
          <a:p>
            <a:r>
              <a:rPr lang="en-US" dirty="0" smtClean="0"/>
              <a:t>For </a:t>
            </a:r>
            <a:r>
              <a:rPr lang="en-US" dirty="0"/>
              <a:t>manufacturing, energy intensity declines as a result of increases in energy efficiency in new capital equipment as well as a shift in the share of production away from energy-intensive industries toward non-energy intensive industries, such as metal-based durables, over time. </a:t>
            </a:r>
          </a:p>
          <a:p>
            <a:r>
              <a:rPr lang="en-US" dirty="0" smtClean="0"/>
              <a:t>Energy-intensive </a:t>
            </a:r>
            <a:r>
              <a:rPr lang="en-US" dirty="0"/>
              <a:t>industries account for about 65% of total industrial energy consumption throughout the projection period in the Reference case, even though they almost always account for less than 25% of U.S. industrial output. </a:t>
            </a:r>
          </a:p>
          <a:p>
            <a:r>
              <a:rPr lang="en-US" dirty="0" smtClean="0"/>
              <a:t>Non-energy intensive </a:t>
            </a:r>
            <a:r>
              <a:rPr lang="en-US" dirty="0"/>
              <a:t>manufacturing industries exhibit the greatest relative decline in energy use per unit of output—nearly 30% over the projection period—about three times greater than the declines in other</a:t>
            </a:r>
            <a:r>
              <a:rPr lang="en-US" i="1" dirty="0"/>
              <a:t> </a:t>
            </a:r>
            <a:r>
              <a:rPr lang="en-US" dirty="0"/>
              <a:t>industrial sectors. </a:t>
            </a:r>
          </a:p>
          <a:p>
            <a:pPr marL="0" indent="0">
              <a:buNone/>
            </a:pPr>
            <a:r>
              <a:rPr lang="en-US" dirty="0"/>
              <a:t/>
            </a:r>
            <a:br>
              <a:rPr lang="en-US" dirty="0"/>
            </a:br>
            <a:r>
              <a:rPr lang="en-US" dirty="0"/>
              <a:t> </a:t>
            </a:r>
          </a:p>
          <a:p>
            <a:pPr marL="0" indent="0">
              <a:buNone/>
            </a:pPr>
            <a:r>
              <a:rPr lang="en-US" b="1" dirty="0"/>
              <a:t/>
            </a:r>
            <a:br>
              <a:rPr lang="en-US" b="1" dirty="0"/>
            </a:br>
            <a:r>
              <a:rPr lang="en-US" b="1" dirty="0"/>
              <a:t> </a:t>
            </a:r>
            <a:endParaRPr lang="en-US" dirty="0"/>
          </a:p>
        </p:txBody>
      </p:sp>
    </p:spTree>
    <p:extLst>
      <p:ext uri="{BB962C8B-B14F-4D97-AF65-F5344CB8AC3E}">
        <p14:creationId xmlns:p14="http://schemas.microsoft.com/office/powerpoint/2010/main" val="2987940648"/>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14611" y="6419088"/>
            <a:ext cx="456237" cy="365125"/>
          </a:xfrm>
        </p:spPr>
        <p:txBody>
          <a:bodyPr/>
          <a:lstStyle/>
          <a:p>
            <a:fld id="{2D80C5C9-96E0-47EC-B500-37C5FE284639}" type="slidenum">
              <a:rPr lang="en-US" smtClean="0"/>
              <a:pPr/>
              <a:t>139</a:t>
            </a:fld>
            <a:endParaRPr lang="en-US" dirty="0"/>
          </a:p>
        </p:txBody>
      </p:sp>
      <p:sp>
        <p:nvSpPr>
          <p:cNvPr id="4" name="Title 3"/>
          <p:cNvSpPr>
            <a:spLocks noGrp="1"/>
          </p:cNvSpPr>
          <p:nvPr>
            <p:ph type="title"/>
          </p:nvPr>
        </p:nvSpPr>
        <p:spPr/>
        <p:txBody>
          <a:bodyPr/>
          <a:lstStyle/>
          <a:p>
            <a:r>
              <a:rPr lang="en-US" dirty="0"/>
              <a:t>Electricity generated by industrial combined heat and power technologies grows in the Reference case—</a:t>
            </a:r>
          </a:p>
        </p:txBody>
      </p:sp>
      <p:grpSp>
        <p:nvGrpSpPr>
          <p:cNvPr id="13" name="Group 12"/>
          <p:cNvGrpSpPr/>
          <p:nvPr/>
        </p:nvGrpSpPr>
        <p:grpSpPr>
          <a:xfrm>
            <a:off x="282522" y="60070"/>
            <a:ext cx="8596846" cy="634859"/>
            <a:chOff x="282522" y="60070"/>
            <a:chExt cx="8596846" cy="634859"/>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8" name="Content Placeholder 17"/>
          <p:cNvGraphicFramePr>
            <a:graphicFrameLocks noGrp="1"/>
          </p:cNvGraphicFramePr>
          <p:nvPr>
            <p:ph sz="quarter" idx="12"/>
            <p:extLst>
              <p:ext uri="{D42A27DB-BD31-4B8C-83A1-F6EECF244321}">
                <p14:modId xmlns:p14="http://schemas.microsoft.com/office/powerpoint/2010/main" val="2624000740"/>
              </p:ext>
            </p:extLst>
          </p:nvPr>
        </p:nvGraphicFramePr>
        <p:xfrm>
          <a:off x="209114" y="1689100"/>
          <a:ext cx="4105275" cy="4491038"/>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19" name="Content Placeholder 18"/>
          <p:cNvGraphicFramePr>
            <a:graphicFrameLocks noGrp="1"/>
          </p:cNvGraphicFramePr>
          <p:nvPr>
            <p:ph sz="quarter" idx="13"/>
            <p:extLst>
              <p:ext uri="{D42A27DB-BD31-4B8C-83A1-F6EECF244321}">
                <p14:modId xmlns:p14="http://schemas.microsoft.com/office/powerpoint/2010/main" val="3784046036"/>
              </p:ext>
            </p:extLst>
          </p:nvPr>
        </p:nvGraphicFramePr>
        <p:xfrm>
          <a:off x="4649639" y="1689100"/>
          <a:ext cx="4272112" cy="4491038"/>
        </p:xfrm>
        <a:graphic>
          <a:graphicData uri="http://schemas.openxmlformats.org/drawingml/2006/chart">
            <c:chart xmlns:c="http://schemas.openxmlformats.org/drawingml/2006/chart" xmlns:r="http://schemas.openxmlformats.org/officeDocument/2006/relationships" r:id="rId16"/>
          </a:graphicData>
        </a:graphic>
      </p:graphicFrame>
      <p:sp>
        <p:nvSpPr>
          <p:cNvPr id="2" name="Rectangle 1"/>
          <p:cNvSpPr/>
          <p:nvPr/>
        </p:nvSpPr>
        <p:spPr>
          <a:xfrm>
            <a:off x="282522" y="1689100"/>
            <a:ext cx="4572000" cy="523220"/>
          </a:xfrm>
          <a:prstGeom prst="rect">
            <a:avLst/>
          </a:prstGeom>
        </p:spPr>
        <p:txBody>
          <a:bodyPr>
            <a:spAutoFit/>
          </a:bodyPr>
          <a:lstStyle/>
          <a:p>
            <a:pPr>
              <a:defRPr sz="1400" b="0"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b="1" dirty="0"/>
              <a:t>Combined heat and power </a:t>
            </a:r>
            <a:r>
              <a:rPr lang="en-US" b="1" dirty="0" smtClean="0"/>
              <a:t>generation </a:t>
            </a:r>
            <a:r>
              <a:rPr lang="en-US" b="1" dirty="0"/>
              <a:t>by fuel</a:t>
            </a:r>
          </a:p>
          <a:p>
            <a:pPr>
              <a:defRPr sz="1400" b="0"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dirty="0"/>
              <a:t>billion kilowatthours</a:t>
            </a:r>
          </a:p>
        </p:txBody>
      </p:sp>
    </p:spTree>
    <p:extLst>
      <p:ext uri="{BB962C8B-B14F-4D97-AF65-F5344CB8AC3E}">
        <p14:creationId xmlns:p14="http://schemas.microsoft.com/office/powerpoint/2010/main" val="2114308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14</a:t>
            </a:fld>
            <a:endParaRPr lang="en-US" dirty="0"/>
          </a:p>
        </p:txBody>
      </p:sp>
      <p:sp>
        <p:nvSpPr>
          <p:cNvPr id="7" name="Text Placeholder 6"/>
          <p:cNvSpPr>
            <a:spLocks noGrp="1"/>
          </p:cNvSpPr>
          <p:nvPr>
            <p:ph type="body" sz="quarter" idx="12"/>
          </p:nvPr>
        </p:nvSpPr>
        <p:spPr/>
        <p:txBody>
          <a:bodyPr/>
          <a:lstStyle/>
          <a:p>
            <a:pPr lvl="0"/>
            <a:r>
              <a:rPr lang="en-US" dirty="0"/>
              <a:t>Natural gas grows the most on an absolute basis in the Reference case projection and </a:t>
            </a:r>
            <a:r>
              <a:rPr lang="en-US" dirty="0" smtClean="0"/>
              <a:t>nonhydroelectric </a:t>
            </a:r>
            <a:r>
              <a:rPr lang="en-US" dirty="0"/>
              <a:t>renewables grows the most on a percentage basis.</a:t>
            </a:r>
          </a:p>
          <a:p>
            <a:r>
              <a:rPr lang="en-US" dirty="0"/>
              <a:t>The industrial sector </a:t>
            </a:r>
            <a:r>
              <a:rPr lang="en-US" dirty="0" smtClean="0"/>
              <a:t>accounts for </a:t>
            </a:r>
            <a:r>
              <a:rPr lang="en-US" dirty="0"/>
              <a:t>the most growth in natural gas consumption, with expanding use in the chemical </a:t>
            </a:r>
            <a:r>
              <a:rPr lang="en-US" dirty="0" smtClean="0"/>
              <a:t>industries; </a:t>
            </a:r>
            <a:r>
              <a:rPr lang="en-US" dirty="0"/>
              <a:t>for industrial heat and </a:t>
            </a:r>
            <a:r>
              <a:rPr lang="en-US" dirty="0" smtClean="0"/>
              <a:t>power; </a:t>
            </a:r>
            <a:r>
              <a:rPr lang="en-US" dirty="0"/>
              <a:t>and for liquefied natural gas production. Natural gas consumption also increases significantly in the power </a:t>
            </a:r>
            <a:r>
              <a:rPr lang="en-US" dirty="0" smtClean="0"/>
              <a:t>sector </a:t>
            </a:r>
            <a:r>
              <a:rPr lang="en-US" dirty="0"/>
              <a:t>as a result of the scheduled expiration of renewables tax credits in the mid-2020s. </a:t>
            </a:r>
          </a:p>
          <a:p>
            <a:r>
              <a:rPr lang="en-US" dirty="0"/>
              <a:t>A combination of reductions in technology costs and implementation of policies that encourage the use of renewables at the state level (renewable portfolio standards) and at the federal level (production and investment tax credits) </a:t>
            </a:r>
            <a:r>
              <a:rPr lang="en-US" dirty="0" smtClean="0"/>
              <a:t>drives down </a:t>
            </a:r>
            <a:r>
              <a:rPr lang="en-US" dirty="0"/>
              <a:t>the costs of renewables technologies (wind and solar photovoltaic), supporting their expanded adoption.  </a:t>
            </a:r>
          </a:p>
          <a:p>
            <a:pPr eaLnBrk="0" hangingPunct="0"/>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—with natural gas and renewables </a:t>
            </a:r>
            <a:r>
              <a:rPr lang="en-US" dirty="0" smtClean="0"/>
              <a:t>growing the most</a:t>
            </a:r>
            <a:endParaRPr lang="en-US" dirty="0"/>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179383910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14487" y="6419088"/>
            <a:ext cx="504364" cy="365125"/>
          </a:xfrm>
        </p:spPr>
        <p:txBody>
          <a:bodyPr/>
          <a:lstStyle/>
          <a:p>
            <a:fld id="{2D80C5C9-96E0-47EC-B500-37C5FE284639}" type="slidenum">
              <a:rPr lang="en-US" smtClean="0"/>
              <a:pPr/>
              <a:t>140</a:t>
            </a:fld>
            <a:endParaRPr lang="en-US" dirty="0"/>
          </a:p>
        </p:txBody>
      </p:sp>
      <p:sp>
        <p:nvSpPr>
          <p:cNvPr id="4" name="Title 3"/>
          <p:cNvSpPr>
            <a:spLocks noGrp="1"/>
          </p:cNvSpPr>
          <p:nvPr>
            <p:ph type="title"/>
          </p:nvPr>
        </p:nvSpPr>
        <p:spPr/>
        <p:txBody>
          <a:bodyPr/>
          <a:lstStyle/>
          <a:p>
            <a:r>
              <a:rPr lang="en-US" dirty="0"/>
              <a:t>—with most growth occurring in the bulk chemicals and food industries</a:t>
            </a:r>
          </a:p>
        </p:txBody>
      </p:sp>
      <p:grpSp>
        <p:nvGrpSpPr>
          <p:cNvPr id="13" name="Group 12"/>
          <p:cNvGrpSpPr/>
          <p:nvPr/>
        </p:nvGrpSpPr>
        <p:grpSpPr>
          <a:xfrm>
            <a:off x="282522" y="60070"/>
            <a:ext cx="8596846" cy="634859"/>
            <a:chOff x="282522" y="60070"/>
            <a:chExt cx="8596846" cy="634859"/>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
        <p:nvSpPr>
          <p:cNvPr id="2" name="Text Placeholder 1"/>
          <p:cNvSpPr>
            <a:spLocks noGrp="1"/>
          </p:cNvSpPr>
          <p:nvPr>
            <p:ph type="body" sz="quarter" idx="12"/>
          </p:nvPr>
        </p:nvSpPr>
        <p:spPr/>
        <p:txBody>
          <a:bodyPr/>
          <a:lstStyle/>
          <a:p>
            <a:pPr lvl="0"/>
            <a:r>
              <a:rPr lang="en-US" dirty="0"/>
              <a:t>Electricity consumption associated with combined heat and power (CHP) production in the industrial sectors grows from 0.5 quadrillion British thermal units (Btu) in 2017 (more than 10% of total industrial electricity consumption) to 0.8 quadrillion Btu by 2050 (about 15% of total industrial electricity consumption) in the Reference case.</a:t>
            </a:r>
          </a:p>
          <a:p>
            <a:r>
              <a:rPr lang="en-US" dirty="0" smtClean="0"/>
              <a:t>Industrial </a:t>
            </a:r>
            <a:r>
              <a:rPr lang="en-US" dirty="0"/>
              <a:t>CHP is most commonly used in large, steam-intensive industries—for example, the refining industry used CHP for about 40% of its electricity consumption in 2017, paper about 30%, and bulk chemicals about 20%. Continued penetration of CHP within these industries as well as growth in these industries lead to higher use of CHP over the projection period.</a:t>
            </a:r>
          </a:p>
          <a:p>
            <a:pPr lvl="0"/>
            <a:r>
              <a:rPr lang="en-US" dirty="0" smtClean="0"/>
              <a:t>CHP </a:t>
            </a:r>
            <a:r>
              <a:rPr lang="en-US" dirty="0"/>
              <a:t>is most commonly generated with natural gas, but renewables such as black liquor (a byproduct of the pulping process) are used by the paper industry. Other byproduct fuels such as blast furnace gas and still gas are used in the iron and steel industry and the refining industry, respectively.</a:t>
            </a:r>
          </a:p>
          <a:p>
            <a:pPr marL="0" indent="0">
              <a:buNone/>
            </a:pPr>
            <a:r>
              <a:rPr lang="en-US" dirty="0"/>
              <a:t/>
            </a:r>
            <a:br>
              <a:rPr lang="en-US" dirty="0"/>
            </a:br>
            <a:r>
              <a:rPr lang="en-US" dirty="0"/>
              <a:t> </a:t>
            </a:r>
          </a:p>
          <a:p>
            <a:pPr marL="0" indent="0">
              <a:buNone/>
            </a:pPr>
            <a:r>
              <a:rPr lang="en-US" b="1" dirty="0"/>
              <a:t/>
            </a:r>
            <a:br>
              <a:rPr lang="en-US" b="1" dirty="0"/>
            </a:br>
            <a:r>
              <a:rPr lang="en-US" b="1" dirty="0"/>
              <a:t> </a:t>
            </a:r>
            <a:endParaRPr lang="en-US" dirty="0"/>
          </a:p>
        </p:txBody>
      </p:sp>
    </p:spTree>
    <p:extLst>
      <p:ext uri="{BB962C8B-B14F-4D97-AF65-F5344CB8AC3E}">
        <p14:creationId xmlns:p14="http://schemas.microsoft.com/office/powerpoint/2010/main" val="9621920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11" name="Text Placeholder 10"/>
          <p:cNvSpPr>
            <a:spLocks noGrp="1"/>
          </p:cNvSpPr>
          <p:nvPr>
            <p:ph type="body" sz="quarter" idx="13"/>
          </p:nvPr>
        </p:nvSpPr>
        <p:spPr/>
        <p:txBody>
          <a:bodyPr/>
          <a:lstStyle/>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559" y="1379995"/>
            <a:ext cx="1709928" cy="1709928"/>
          </a:xfrm>
          <a:prstGeom prst="rect">
            <a:avLst/>
          </a:prstGeom>
        </p:spPr>
      </p:pic>
    </p:spTree>
    <p:extLst>
      <p:ext uri="{BB962C8B-B14F-4D97-AF65-F5344CB8AC3E}">
        <p14:creationId xmlns:p14="http://schemas.microsoft.com/office/powerpoint/2010/main" val="1620360041"/>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6230594"/>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39798" y="6419088"/>
            <a:ext cx="431050" cy="365125"/>
          </a:xfrm>
        </p:spPr>
        <p:txBody>
          <a:bodyPr/>
          <a:lstStyle/>
          <a:p>
            <a:fld id="{2D80C5C9-96E0-47EC-B500-37C5FE284639}" type="slidenum">
              <a:rPr lang="en-US" smtClean="0"/>
              <a:pPr/>
              <a:t>143</a:t>
            </a:fld>
            <a:endParaRPr lang="en-US" dirty="0"/>
          </a:p>
        </p:txBody>
      </p:sp>
      <p:sp>
        <p:nvSpPr>
          <p:cNvPr id="2" name="Title 1"/>
          <p:cNvSpPr>
            <a:spLocks noGrp="1"/>
          </p:cNvSpPr>
          <p:nvPr>
            <p:ph type="title"/>
          </p:nvPr>
        </p:nvSpPr>
        <p:spPr/>
        <p:txBody>
          <a:bodyPr/>
          <a:lstStyle/>
          <a:p>
            <a:r>
              <a:rPr lang="en-US" dirty="0" smtClean="0"/>
              <a:t>Commonly used acronyms </a:t>
            </a:r>
            <a:r>
              <a:rPr lang="en-US" dirty="0"/>
              <a:t>and abbreviations used in this report</a:t>
            </a:r>
          </a:p>
        </p:txBody>
      </p:sp>
      <p:grpSp>
        <p:nvGrpSpPr>
          <p:cNvPr id="5" name="Group 4"/>
          <p:cNvGrpSpPr/>
          <p:nvPr/>
        </p:nvGrpSpPr>
        <p:grpSpPr>
          <a:xfrm>
            <a:off x="282522" y="60070"/>
            <a:ext cx="7592418" cy="657333"/>
            <a:chOff x="282522" y="60070"/>
            <a:chExt cx="7592418"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8" name="Picture 7"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
        <p:nvSpPr>
          <p:cNvPr id="15" name="Content Placeholder 8"/>
          <p:cNvSpPr txBox="1">
            <a:spLocks/>
          </p:cNvSpPr>
          <p:nvPr/>
        </p:nvSpPr>
        <p:spPr>
          <a:xfrm>
            <a:off x="238259" y="1689101"/>
            <a:ext cx="4105141" cy="4102100"/>
          </a:xfrm>
          <a:prstGeom prst="rect">
            <a:avLst/>
          </a:prstGeom>
        </p:spPr>
        <p:txBody>
          <a:bodyPr/>
          <a:lstStyle>
            <a:lvl1pPr marL="237744" indent="-237744" algn="l" defTabSz="914400" rtl="0" eaLnBrk="1" latinLnBrk="0" hangingPunct="1">
              <a:lnSpc>
                <a:spcPct val="125000"/>
              </a:lnSpc>
              <a:spcBef>
                <a:spcPts val="1600"/>
              </a:spcBef>
              <a:spcAft>
                <a:spcPts val="600"/>
              </a:spcAft>
              <a:buFont typeface="Arial" pitchFamily="34" charset="0"/>
              <a:buChar char="•"/>
              <a:defRPr sz="1400" kern="1200">
                <a:solidFill>
                  <a:schemeClr val="tx1"/>
                </a:solidFill>
                <a:latin typeface="+mn-lt"/>
                <a:ea typeface="+mn-ea"/>
                <a:cs typeface="+mn-cs"/>
              </a:defRPr>
            </a:lvl1pPr>
            <a:lvl2pPr marL="694944" indent="-237744"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2pPr>
            <a:lvl3pPr marL="1088136" indent="-173736"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3pPr>
            <a:lvl4pPr marL="1609344" indent="-237744"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4pPr>
            <a:lvl5pPr marL="2002536" indent="-173736"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600"/>
              </a:lnSpc>
              <a:spcBef>
                <a:spcPts val="600"/>
              </a:spcBef>
              <a:spcAft>
                <a:spcPts val="0"/>
              </a:spcAft>
              <a:buFont typeface="Arial" pitchFamily="34" charset="0"/>
              <a:buNone/>
            </a:pPr>
            <a:r>
              <a:rPr lang="en-US" dirty="0" smtClean="0"/>
              <a:t>AEO = Annual Energy Outlook</a:t>
            </a:r>
          </a:p>
          <a:p>
            <a:pPr marL="0" indent="0">
              <a:lnSpc>
                <a:spcPts val="1600"/>
              </a:lnSpc>
              <a:spcBef>
                <a:spcPts val="600"/>
              </a:spcBef>
              <a:spcAft>
                <a:spcPts val="0"/>
              </a:spcAft>
              <a:buFont typeface="Arial" pitchFamily="34" charset="0"/>
              <a:buNone/>
            </a:pPr>
            <a:r>
              <a:rPr lang="en-US" dirty="0" smtClean="0"/>
              <a:t>b = barrel(s)</a:t>
            </a:r>
          </a:p>
          <a:p>
            <a:pPr marL="0" indent="0">
              <a:lnSpc>
                <a:spcPts val="1600"/>
              </a:lnSpc>
              <a:spcBef>
                <a:spcPts val="600"/>
              </a:spcBef>
              <a:spcAft>
                <a:spcPts val="0"/>
              </a:spcAft>
              <a:buFont typeface="Arial" pitchFamily="34" charset="0"/>
              <a:buNone/>
            </a:pPr>
            <a:r>
              <a:rPr lang="en-US" dirty="0" smtClean="0"/>
              <a:t>BEV = battery-electric vehicle</a:t>
            </a:r>
          </a:p>
          <a:p>
            <a:pPr marL="0" indent="0">
              <a:lnSpc>
                <a:spcPts val="1600"/>
              </a:lnSpc>
              <a:spcBef>
                <a:spcPts val="600"/>
              </a:spcBef>
              <a:spcAft>
                <a:spcPts val="0"/>
              </a:spcAft>
              <a:buFont typeface="Arial" pitchFamily="34" charset="0"/>
              <a:buNone/>
            </a:pPr>
            <a:r>
              <a:rPr lang="en-US" dirty="0" smtClean="0"/>
              <a:t>b/d = barrels per day</a:t>
            </a:r>
          </a:p>
          <a:p>
            <a:pPr marL="0" indent="0">
              <a:lnSpc>
                <a:spcPts val="1600"/>
              </a:lnSpc>
              <a:spcBef>
                <a:spcPts val="600"/>
              </a:spcBef>
              <a:spcAft>
                <a:spcPts val="0"/>
              </a:spcAft>
              <a:buFont typeface="Arial" pitchFamily="34" charset="0"/>
              <a:buNone/>
            </a:pPr>
            <a:r>
              <a:rPr lang="en-US" dirty="0" err="1" smtClean="0"/>
              <a:t>BkWh</a:t>
            </a:r>
            <a:r>
              <a:rPr lang="en-US" dirty="0" smtClean="0"/>
              <a:t> </a:t>
            </a:r>
            <a:r>
              <a:rPr lang="en-US" dirty="0" smtClean="0"/>
              <a:t>= billion kilowatthours</a:t>
            </a:r>
          </a:p>
          <a:p>
            <a:pPr marL="0" indent="0">
              <a:lnSpc>
                <a:spcPts val="1600"/>
              </a:lnSpc>
              <a:spcBef>
                <a:spcPts val="600"/>
              </a:spcBef>
              <a:spcAft>
                <a:spcPts val="0"/>
              </a:spcAft>
              <a:buFont typeface="Arial" pitchFamily="34" charset="0"/>
              <a:buNone/>
            </a:pPr>
            <a:r>
              <a:rPr lang="en-US" dirty="0" smtClean="0"/>
              <a:t>Btu = British thermal unit(s)</a:t>
            </a:r>
          </a:p>
          <a:p>
            <a:pPr marL="0" indent="0">
              <a:lnSpc>
                <a:spcPts val="1600"/>
              </a:lnSpc>
              <a:spcBef>
                <a:spcPts val="600"/>
              </a:spcBef>
              <a:spcAft>
                <a:spcPts val="0"/>
              </a:spcAft>
              <a:buNone/>
            </a:pPr>
            <a:r>
              <a:rPr lang="en-US" dirty="0" smtClean="0"/>
              <a:t>CFL = </a:t>
            </a:r>
            <a:r>
              <a:rPr lang="en-US" dirty="0"/>
              <a:t>compact fluorescent lamp </a:t>
            </a:r>
            <a:endParaRPr lang="en-US" dirty="0" smtClean="0"/>
          </a:p>
          <a:p>
            <a:pPr marL="0" indent="0">
              <a:lnSpc>
                <a:spcPts val="1600"/>
              </a:lnSpc>
              <a:spcBef>
                <a:spcPts val="600"/>
              </a:spcBef>
              <a:spcAft>
                <a:spcPts val="0"/>
              </a:spcAft>
              <a:buFont typeface="Arial" pitchFamily="34" charset="0"/>
              <a:buNone/>
            </a:pPr>
            <a:r>
              <a:rPr lang="en-US" dirty="0" smtClean="0"/>
              <a:t>CHP = combined heat and power</a:t>
            </a:r>
          </a:p>
          <a:p>
            <a:pPr marL="0" indent="0">
              <a:lnSpc>
                <a:spcPts val="1600"/>
              </a:lnSpc>
              <a:spcBef>
                <a:spcPts val="600"/>
              </a:spcBef>
              <a:spcAft>
                <a:spcPts val="0"/>
              </a:spcAft>
              <a:buFont typeface="Arial" pitchFamily="34" charset="0"/>
              <a:buNone/>
            </a:pPr>
            <a:r>
              <a:rPr lang="en-US" dirty="0" smtClean="0"/>
              <a:t>CO2 = carbon dioxide</a:t>
            </a:r>
          </a:p>
          <a:p>
            <a:pPr marL="0" indent="0">
              <a:lnSpc>
                <a:spcPts val="1600"/>
              </a:lnSpc>
              <a:spcBef>
                <a:spcPts val="600"/>
              </a:spcBef>
              <a:spcAft>
                <a:spcPts val="0"/>
              </a:spcAft>
              <a:buFont typeface="Arial" pitchFamily="34" charset="0"/>
              <a:buNone/>
            </a:pPr>
            <a:r>
              <a:rPr lang="en-US" dirty="0" smtClean="0"/>
              <a:t>CPP = Clean Power Plan</a:t>
            </a:r>
          </a:p>
          <a:p>
            <a:pPr marL="0" indent="0">
              <a:lnSpc>
                <a:spcPts val="1600"/>
              </a:lnSpc>
              <a:spcBef>
                <a:spcPts val="600"/>
              </a:spcBef>
              <a:spcAft>
                <a:spcPts val="0"/>
              </a:spcAft>
              <a:buFont typeface="Arial" pitchFamily="34" charset="0"/>
              <a:buNone/>
            </a:pPr>
            <a:r>
              <a:rPr lang="en-US" dirty="0" smtClean="0"/>
              <a:t>EIA = U.S. Energy Information Administration</a:t>
            </a:r>
          </a:p>
          <a:p>
            <a:pPr marL="0" indent="0">
              <a:lnSpc>
                <a:spcPts val="1600"/>
              </a:lnSpc>
              <a:spcBef>
                <a:spcPts val="600"/>
              </a:spcBef>
              <a:spcAft>
                <a:spcPts val="0"/>
              </a:spcAft>
              <a:buNone/>
            </a:pPr>
            <a:r>
              <a:rPr lang="en-US" dirty="0" smtClean="0"/>
              <a:t>gal = gallon</a:t>
            </a:r>
            <a:r>
              <a:rPr lang="en-US" dirty="0"/>
              <a:t>(s</a:t>
            </a:r>
            <a:r>
              <a:rPr lang="en-US" dirty="0" smtClean="0"/>
              <a:t>)</a:t>
            </a:r>
          </a:p>
          <a:p>
            <a:pPr marL="0" indent="0">
              <a:lnSpc>
                <a:spcPts val="1600"/>
              </a:lnSpc>
              <a:spcBef>
                <a:spcPts val="600"/>
              </a:spcBef>
              <a:spcAft>
                <a:spcPts val="0"/>
              </a:spcAft>
              <a:buFont typeface="Arial" pitchFamily="34" charset="0"/>
              <a:buNone/>
            </a:pPr>
            <a:r>
              <a:rPr lang="en-US" dirty="0" smtClean="0"/>
              <a:t>GDP = gross domestic product</a:t>
            </a:r>
          </a:p>
          <a:p>
            <a:pPr marL="0" indent="0">
              <a:lnSpc>
                <a:spcPts val="1600"/>
              </a:lnSpc>
              <a:spcBef>
                <a:spcPts val="600"/>
              </a:spcBef>
              <a:spcAft>
                <a:spcPts val="0"/>
              </a:spcAft>
              <a:buNone/>
            </a:pPr>
            <a:r>
              <a:rPr lang="en-US" dirty="0"/>
              <a:t>GW = </a:t>
            </a:r>
            <a:r>
              <a:rPr lang="en-US" dirty="0" smtClean="0"/>
              <a:t>gigawatt</a:t>
            </a:r>
            <a:r>
              <a:rPr lang="en-US" dirty="0"/>
              <a:t>(s)</a:t>
            </a:r>
          </a:p>
          <a:p>
            <a:pPr marL="0" indent="0">
              <a:lnSpc>
                <a:spcPts val="1600"/>
              </a:lnSpc>
              <a:spcBef>
                <a:spcPts val="600"/>
              </a:spcBef>
              <a:spcAft>
                <a:spcPts val="0"/>
              </a:spcAft>
              <a:buNone/>
            </a:pPr>
            <a:r>
              <a:rPr lang="en-US" dirty="0" smtClean="0"/>
              <a:t>HGL </a:t>
            </a:r>
            <a:r>
              <a:rPr lang="en-US" dirty="0"/>
              <a:t>= hydrocarbon gas </a:t>
            </a:r>
            <a:r>
              <a:rPr lang="en-US" dirty="0" smtClean="0"/>
              <a:t>liquid</a:t>
            </a:r>
            <a:r>
              <a:rPr lang="en-US" dirty="0"/>
              <a:t>(s)</a:t>
            </a:r>
          </a:p>
          <a:p>
            <a:pPr marL="0" indent="0">
              <a:lnSpc>
                <a:spcPts val="1600"/>
              </a:lnSpc>
              <a:spcBef>
                <a:spcPts val="0"/>
              </a:spcBef>
              <a:spcAft>
                <a:spcPts val="0"/>
              </a:spcAft>
              <a:buNone/>
            </a:pPr>
            <a:r>
              <a:rPr lang="en-US" dirty="0"/>
              <a:t>ITC = investment tax credit</a:t>
            </a:r>
          </a:p>
          <a:p>
            <a:pPr marL="0" indent="0">
              <a:lnSpc>
                <a:spcPts val="1600"/>
              </a:lnSpc>
              <a:spcBef>
                <a:spcPts val="0"/>
              </a:spcBef>
              <a:spcAft>
                <a:spcPts val="0"/>
              </a:spcAft>
              <a:buFont typeface="Arial" pitchFamily="34" charset="0"/>
              <a:buNone/>
            </a:pPr>
            <a:endParaRPr lang="en-US" dirty="0"/>
          </a:p>
        </p:txBody>
      </p:sp>
      <p:sp>
        <p:nvSpPr>
          <p:cNvPr id="16" name="Content Placeholder 5"/>
          <p:cNvSpPr txBox="1">
            <a:spLocks/>
          </p:cNvSpPr>
          <p:nvPr/>
        </p:nvSpPr>
        <p:spPr>
          <a:xfrm>
            <a:off x="4520726" y="1689101"/>
            <a:ext cx="4418738" cy="41021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600"/>
              </a:lnSpc>
              <a:spcBef>
                <a:spcPts val="600"/>
              </a:spcBef>
              <a:buFont typeface="Arial" pitchFamily="34" charset="0"/>
              <a:buNone/>
            </a:pPr>
            <a:r>
              <a:rPr lang="en-US" sz="1400" dirty="0" smtClean="0"/>
              <a:t>kWh = kilowatthour(s</a:t>
            </a:r>
            <a:r>
              <a:rPr lang="en-US" sz="1400" dirty="0"/>
              <a:t>)</a:t>
            </a:r>
          </a:p>
          <a:p>
            <a:pPr marL="0" indent="0">
              <a:lnSpc>
                <a:spcPts val="1600"/>
              </a:lnSpc>
              <a:spcBef>
                <a:spcPts val="600"/>
              </a:spcBef>
              <a:buNone/>
            </a:pPr>
            <a:r>
              <a:rPr lang="en-US" sz="1400" dirty="0" smtClean="0"/>
              <a:t>LED = </a:t>
            </a:r>
            <a:r>
              <a:rPr lang="en-US" sz="1400" dirty="0"/>
              <a:t>light-emitting diode </a:t>
            </a:r>
            <a:endParaRPr lang="en-US" sz="1400" dirty="0" smtClean="0"/>
          </a:p>
          <a:p>
            <a:pPr marL="0" indent="0">
              <a:lnSpc>
                <a:spcPts val="1600"/>
              </a:lnSpc>
              <a:spcBef>
                <a:spcPts val="600"/>
              </a:spcBef>
              <a:buNone/>
            </a:pPr>
            <a:r>
              <a:rPr lang="en-US" sz="1400" dirty="0" smtClean="0"/>
              <a:t>LNG = liquefied natural gas</a:t>
            </a:r>
          </a:p>
          <a:p>
            <a:pPr marL="0" indent="0">
              <a:lnSpc>
                <a:spcPts val="1600"/>
              </a:lnSpc>
              <a:spcBef>
                <a:spcPts val="600"/>
              </a:spcBef>
              <a:buFont typeface="Arial" pitchFamily="34" charset="0"/>
              <a:buNone/>
            </a:pPr>
            <a:r>
              <a:rPr lang="en-US" sz="1400" dirty="0" smtClean="0"/>
              <a:t>MARPOL = marine pollution, the International Convention for the Prevention of Pollution from Ships</a:t>
            </a:r>
          </a:p>
          <a:p>
            <a:pPr marL="0" indent="0">
              <a:lnSpc>
                <a:spcPts val="1600"/>
              </a:lnSpc>
              <a:spcBef>
                <a:spcPts val="600"/>
              </a:spcBef>
              <a:buNone/>
            </a:pPr>
            <a:r>
              <a:rPr lang="en-US" sz="1400" dirty="0" smtClean="0"/>
              <a:t>MMBtu = million British thermal units</a:t>
            </a:r>
            <a:endParaRPr lang="en-US" sz="1400" dirty="0"/>
          </a:p>
          <a:p>
            <a:pPr marL="0" indent="0">
              <a:lnSpc>
                <a:spcPts val="1600"/>
              </a:lnSpc>
              <a:spcBef>
                <a:spcPts val="600"/>
              </a:spcBef>
              <a:buNone/>
            </a:pPr>
            <a:r>
              <a:rPr lang="en-US" sz="1400" dirty="0" smtClean="0"/>
              <a:t>MMst = million short tons</a:t>
            </a:r>
          </a:p>
          <a:p>
            <a:pPr marL="0" indent="0">
              <a:lnSpc>
                <a:spcPts val="1600"/>
              </a:lnSpc>
              <a:spcBef>
                <a:spcPts val="600"/>
              </a:spcBef>
              <a:buNone/>
            </a:pPr>
            <a:r>
              <a:rPr lang="en-US" sz="1400" dirty="0" smtClean="0"/>
              <a:t>NEMS = National Energy Modeling System</a:t>
            </a:r>
          </a:p>
          <a:p>
            <a:pPr marL="0" indent="0">
              <a:lnSpc>
                <a:spcPts val="1600"/>
              </a:lnSpc>
              <a:spcBef>
                <a:spcPts val="600"/>
              </a:spcBef>
              <a:buNone/>
            </a:pPr>
            <a:r>
              <a:rPr lang="en-US" sz="1400" dirty="0" smtClean="0"/>
              <a:t>NGPL = natural gas plant liquids</a:t>
            </a:r>
          </a:p>
          <a:p>
            <a:pPr marL="0" indent="0">
              <a:lnSpc>
                <a:spcPts val="1600"/>
              </a:lnSpc>
              <a:spcBef>
                <a:spcPts val="600"/>
              </a:spcBef>
              <a:buNone/>
            </a:pPr>
            <a:r>
              <a:rPr lang="en-US" sz="1400" dirty="0" smtClean="0"/>
              <a:t>OPEC = </a:t>
            </a:r>
            <a:r>
              <a:rPr lang="en-US" sz="1400" dirty="0"/>
              <a:t>Organization of the Petroleum Exporting Countries </a:t>
            </a:r>
            <a:endParaRPr lang="en-US" sz="1400" dirty="0" smtClean="0"/>
          </a:p>
          <a:p>
            <a:pPr marL="0" indent="0">
              <a:lnSpc>
                <a:spcPts val="1600"/>
              </a:lnSpc>
              <a:spcBef>
                <a:spcPts val="600"/>
              </a:spcBef>
              <a:buNone/>
            </a:pPr>
            <a:r>
              <a:rPr lang="en-US" sz="1400" dirty="0" smtClean="0"/>
              <a:t>PHEV = plug-in hybrid electric vehicle</a:t>
            </a:r>
          </a:p>
          <a:p>
            <a:pPr marL="0" indent="0">
              <a:lnSpc>
                <a:spcPts val="1600"/>
              </a:lnSpc>
              <a:spcBef>
                <a:spcPts val="600"/>
              </a:spcBef>
              <a:buNone/>
            </a:pPr>
            <a:r>
              <a:rPr lang="en-US" sz="1400" dirty="0" smtClean="0"/>
              <a:t>PTC = production tax credit</a:t>
            </a:r>
          </a:p>
          <a:p>
            <a:pPr marL="0" indent="0">
              <a:lnSpc>
                <a:spcPts val="1600"/>
              </a:lnSpc>
              <a:spcBef>
                <a:spcPts val="600"/>
              </a:spcBef>
              <a:buNone/>
            </a:pPr>
            <a:r>
              <a:rPr lang="en-US" sz="1400" dirty="0" smtClean="0"/>
              <a:t>PV = photovoltaic </a:t>
            </a:r>
          </a:p>
          <a:p>
            <a:pPr marL="0" indent="0">
              <a:lnSpc>
                <a:spcPts val="1600"/>
              </a:lnSpc>
              <a:spcBef>
                <a:spcPts val="600"/>
              </a:spcBef>
              <a:buNone/>
            </a:pPr>
            <a:r>
              <a:rPr lang="en-US" sz="1400" dirty="0"/>
              <a:t>T</a:t>
            </a:r>
            <a:r>
              <a:rPr lang="en-US" sz="1400" dirty="0" smtClean="0"/>
              <a:t>cf = trillion cubic feet</a:t>
            </a:r>
          </a:p>
          <a:p>
            <a:pPr marL="0" indent="0">
              <a:lnSpc>
                <a:spcPts val="1600"/>
              </a:lnSpc>
              <a:spcBef>
                <a:spcPts val="600"/>
              </a:spcBef>
              <a:buNone/>
            </a:pPr>
            <a:r>
              <a:rPr lang="en-US" sz="1400" dirty="0" smtClean="0"/>
              <a:t>ZEV = zero-emission vehicle</a:t>
            </a:r>
            <a:endParaRPr lang="en-US" sz="1400" dirty="0"/>
          </a:p>
        </p:txBody>
      </p:sp>
    </p:spTree>
    <p:extLst>
      <p:ext uri="{BB962C8B-B14F-4D97-AF65-F5344CB8AC3E}">
        <p14:creationId xmlns:p14="http://schemas.microsoft.com/office/powerpoint/2010/main" val="4219802772"/>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48344" y="6419088"/>
            <a:ext cx="422504" cy="365125"/>
          </a:xfrm>
        </p:spPr>
        <p:txBody>
          <a:bodyPr/>
          <a:lstStyle/>
          <a:p>
            <a:fld id="{2D80C5C9-96E0-47EC-B500-37C5FE284639}" type="slidenum">
              <a:rPr lang="en-US" smtClean="0"/>
              <a:pPr/>
              <a:t>144</a:t>
            </a:fld>
            <a:endParaRPr lang="en-US" dirty="0"/>
          </a:p>
        </p:txBody>
      </p:sp>
      <p:sp>
        <p:nvSpPr>
          <p:cNvPr id="4" name="Text Placeholder 3"/>
          <p:cNvSpPr>
            <a:spLocks noGrp="1"/>
          </p:cNvSpPr>
          <p:nvPr>
            <p:ph type="body" sz="quarter" idx="12"/>
          </p:nvPr>
        </p:nvSpPr>
        <p:spPr/>
        <p:txBody>
          <a:bodyPr/>
          <a:lstStyle/>
          <a:p>
            <a:pPr marL="0" indent="0">
              <a:buNone/>
            </a:pPr>
            <a:r>
              <a:rPr lang="en-US" sz="1600" dirty="0" smtClean="0"/>
              <a:t>In general:</a:t>
            </a:r>
          </a:p>
          <a:p>
            <a:r>
              <a:rPr lang="en-US" dirty="0" smtClean="0"/>
              <a:t>Projected values are sourced from:</a:t>
            </a:r>
          </a:p>
          <a:p>
            <a:pPr lvl="1"/>
            <a:r>
              <a:rPr lang="en-US" i="1" dirty="0"/>
              <a:t>Short-Term Energy Outlook</a:t>
            </a:r>
            <a:r>
              <a:rPr lang="en-US" dirty="0"/>
              <a:t>, October 2017</a:t>
            </a:r>
          </a:p>
          <a:p>
            <a:pPr lvl="1"/>
            <a:r>
              <a:rPr lang="en-US" dirty="0"/>
              <a:t>Projections: </a:t>
            </a:r>
            <a:r>
              <a:rPr lang="en-US" dirty="0" smtClean="0"/>
              <a:t>EIA</a:t>
            </a:r>
            <a:r>
              <a:rPr lang="en-US" dirty="0"/>
              <a:t>, AEO2018 National Energy Modeling System </a:t>
            </a:r>
            <a:r>
              <a:rPr lang="en-US" dirty="0" smtClean="0"/>
              <a:t>(runs: ref2018.d121317a, highprice.d122017a, lowprice.d121317a, highmacro.d121317a, lowmacro.d121317a, highrt.d121317a, lowrt.d121317a, ref_cpp.d121317a)</a:t>
            </a:r>
          </a:p>
          <a:p>
            <a:r>
              <a:rPr lang="en-US" dirty="0" smtClean="0"/>
              <a:t>Historical data are sourced from:</a:t>
            </a:r>
          </a:p>
          <a:p>
            <a:pPr lvl="1"/>
            <a:r>
              <a:rPr lang="en-US" i="1" dirty="0" smtClean="0"/>
              <a:t>Monthly Energy Review </a:t>
            </a:r>
            <a:r>
              <a:rPr lang="en-US" dirty="0" smtClean="0"/>
              <a:t>(and supporting databases), September 2017</a:t>
            </a:r>
          </a:p>
          <a:p>
            <a:pPr lvl="1"/>
            <a:r>
              <a:rPr lang="en-US" dirty="0"/>
              <a:t>IHS Markit, Macroeconomic, Industry, and Employment </a:t>
            </a:r>
            <a:r>
              <a:rPr lang="en-US" dirty="0" smtClean="0"/>
              <a:t>models, August 2017</a:t>
            </a:r>
          </a:p>
          <a:p>
            <a:pPr marL="0" indent="0">
              <a:buNone/>
            </a:pPr>
            <a:r>
              <a:rPr lang="en-US" dirty="0" smtClean="0"/>
              <a:t>Historical values in </a:t>
            </a:r>
            <a:r>
              <a:rPr lang="en-US" dirty="0" smtClean="0"/>
              <a:t>some graphs are </a:t>
            </a:r>
            <a:r>
              <a:rPr lang="en-US" dirty="0" smtClean="0"/>
              <a:t>derived from other </a:t>
            </a:r>
            <a:r>
              <a:rPr lang="en-US" dirty="0" smtClean="0"/>
              <a:t>sources. </a:t>
            </a:r>
            <a:r>
              <a:rPr lang="en-US" dirty="0"/>
              <a:t>For source information for specific graphs published in this document, </a:t>
            </a:r>
            <a:r>
              <a:rPr lang="en-US" dirty="0" smtClean="0"/>
              <a:t>contact </a:t>
            </a:r>
            <a:r>
              <a:rPr lang="en-US" dirty="0">
                <a:hlinkClick r:id="rId3"/>
              </a:rPr>
              <a:t>annualenergyoutlook@eia.gov</a:t>
            </a:r>
            <a:r>
              <a:rPr lang="en-US" dirty="0"/>
              <a:t>. </a:t>
            </a:r>
          </a:p>
          <a:p>
            <a:pPr marL="0" indent="0">
              <a:buNone/>
            </a:pPr>
            <a:endParaRPr lang="en-US" dirty="0" smtClean="0"/>
          </a:p>
          <a:p>
            <a:pPr marL="0" indent="0">
              <a:buNone/>
            </a:pPr>
            <a:endParaRPr lang="en-US" dirty="0"/>
          </a:p>
          <a:p>
            <a:pPr lvl="1"/>
            <a:endParaRPr lang="en-US" dirty="0"/>
          </a:p>
          <a:p>
            <a:pPr lvl="1"/>
            <a:endParaRPr lang="en-US" dirty="0"/>
          </a:p>
        </p:txBody>
      </p:sp>
      <p:sp>
        <p:nvSpPr>
          <p:cNvPr id="2" name="Title 1"/>
          <p:cNvSpPr>
            <a:spLocks noGrp="1"/>
          </p:cNvSpPr>
          <p:nvPr>
            <p:ph type="title"/>
          </p:nvPr>
        </p:nvSpPr>
        <p:spPr/>
        <p:txBody>
          <a:bodyPr/>
          <a:lstStyle/>
          <a:p>
            <a:r>
              <a:rPr lang="en-US" dirty="0" smtClean="0"/>
              <a:t>Graph sources</a:t>
            </a:r>
            <a:endParaRPr lang="en-US" dirty="0"/>
          </a:p>
        </p:txBody>
      </p:sp>
      <p:grpSp>
        <p:nvGrpSpPr>
          <p:cNvPr id="5" name="Group 4"/>
          <p:cNvGrpSpPr/>
          <p:nvPr/>
        </p:nvGrpSpPr>
        <p:grpSpPr>
          <a:xfrm>
            <a:off x="282522" y="60070"/>
            <a:ext cx="7592418" cy="657333"/>
            <a:chOff x="282522" y="60070"/>
            <a:chExt cx="7592418" cy="657333"/>
          </a:xfrm>
        </p:grpSpPr>
        <p:pic>
          <p:nvPicPr>
            <p:cNvPr id="6" name="Picture 5" descr="greyicon_3.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4.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8" name="Picture 7" descr="greyicon_5.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 action="ppaction://noaction"/>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246965218"/>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51668" y="6427715"/>
            <a:ext cx="492332" cy="365125"/>
          </a:xfrm>
        </p:spPr>
        <p:txBody>
          <a:bodyPr/>
          <a:lstStyle/>
          <a:p>
            <a:fld id="{2D80C5C9-96E0-47EC-B500-37C5FE284639}" type="slidenum">
              <a:rPr lang="en-US" smtClean="0"/>
              <a:pPr/>
              <a:t>145</a:t>
            </a:fld>
            <a:endParaRPr lang="en-US" dirty="0"/>
          </a:p>
        </p:txBody>
      </p:sp>
      <p:sp>
        <p:nvSpPr>
          <p:cNvPr id="4" name="Title 3"/>
          <p:cNvSpPr>
            <a:spLocks noGrp="1"/>
          </p:cNvSpPr>
          <p:nvPr>
            <p:ph type="title"/>
          </p:nvPr>
        </p:nvSpPr>
        <p:spPr/>
        <p:txBody>
          <a:bodyPr/>
          <a:lstStyle/>
          <a:p>
            <a:r>
              <a:rPr lang="en-US" dirty="0" smtClean="0"/>
              <a:t>Contacts</a:t>
            </a:r>
            <a:endParaRPr lang="en-US" dirty="0"/>
          </a:p>
        </p:txBody>
      </p:sp>
      <p:grpSp>
        <p:nvGrpSpPr>
          <p:cNvPr id="5" name="Group 4"/>
          <p:cNvGrpSpPr/>
          <p:nvPr/>
        </p:nvGrpSpPr>
        <p:grpSpPr>
          <a:xfrm>
            <a:off x="282522" y="60070"/>
            <a:ext cx="7592418" cy="657333"/>
            <a:chOff x="282522" y="60070"/>
            <a:chExt cx="7592418" cy="657333"/>
          </a:xfrm>
        </p:grpSpPr>
        <p:pic>
          <p:nvPicPr>
            <p:cNvPr id="6" name="Picture 5" descr="greyicon_3.png">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4.png">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8" name="Picture 7" descr="greyicon_5.png">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9" name="Picture 8" descr="greyicon_7.png">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rId11" action="ppaction://hlinksldjump"/>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6" action="ppaction://hlinksldjump"/>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
        <p:nvSpPr>
          <p:cNvPr id="16" name="Rectangle 15"/>
          <p:cNvSpPr/>
          <p:nvPr/>
        </p:nvSpPr>
        <p:spPr>
          <a:xfrm>
            <a:off x="298100" y="1571877"/>
            <a:ext cx="8388700" cy="1508105"/>
          </a:xfrm>
          <a:prstGeom prst="rect">
            <a:avLst/>
          </a:prstGeom>
        </p:spPr>
        <p:txBody>
          <a:bodyPr wrap="square">
            <a:spAutoFit/>
          </a:bodyPr>
          <a:lstStyle/>
          <a:p>
            <a:pPr lvl="0" eaLnBrk="0" fontAlgn="base" hangingPunct="0">
              <a:spcBef>
                <a:spcPct val="0"/>
              </a:spcBef>
              <a:spcAft>
                <a:spcPct val="0"/>
              </a:spcAft>
            </a:pPr>
            <a:r>
              <a:rPr lang="en-US" altLang="en-US" sz="2400" dirty="0" smtClean="0" bmk="longterm">
                <a:solidFill>
                  <a:srgbClr val="006FA1"/>
                </a:solidFill>
                <a:latin typeface="Times New Roman" panose="02020603050405020304" pitchFamily="18" charset="0"/>
                <a:ea typeface="Times New Roman" panose="02020603050405020304" pitchFamily="18" charset="0"/>
                <a:cs typeface="Times New Roman" panose="02020603050405020304" pitchFamily="18" charset="0"/>
              </a:rPr>
              <a:t>AEO </a:t>
            </a:r>
            <a:r>
              <a:rPr lang="en-US" altLang="en-US" sz="2400" dirty="0" bmk="longterm">
                <a:solidFill>
                  <a:srgbClr val="006FA1"/>
                </a:solidFill>
                <a:latin typeface="Times New Roman" panose="02020603050405020304" pitchFamily="18" charset="0"/>
                <a:ea typeface="Times New Roman" panose="02020603050405020304" pitchFamily="18" charset="0"/>
                <a:cs typeface="Times New Roman" panose="02020603050405020304" pitchFamily="18" charset="0"/>
              </a:rPr>
              <a:t>Working Groups </a:t>
            </a:r>
          </a:p>
          <a:p>
            <a:pPr lvl="0" eaLnBrk="0" fontAlgn="base" hangingPunct="0">
              <a:spcBef>
                <a:spcPct val="0"/>
              </a:spcBef>
              <a:spcAft>
                <a:spcPct val="0"/>
              </a:spcAft>
            </a:pPr>
            <a:r>
              <a:rPr lang="en-US" altLang="en-US" dirty="0" bmk="longterm">
                <a:latin typeface="Calibri" panose="020F0502020204030204" pitchFamily="34" charset="0"/>
                <a:ea typeface="Arial" panose="020B0604020202020204" pitchFamily="34" charset="0"/>
                <a:cs typeface="Times New Roman" panose="02020603050405020304" pitchFamily="18" charset="0"/>
                <a:hlinkClick r:id="rId18"/>
              </a:rPr>
              <a:t>https://</a:t>
            </a:r>
            <a:r>
              <a:rPr lang="en-US" altLang="en-US" dirty="0" smtClean="0" bmk="longterm">
                <a:latin typeface="Calibri" panose="020F0502020204030204" pitchFamily="34" charset="0"/>
                <a:ea typeface="Arial" panose="020B0604020202020204" pitchFamily="34" charset="0"/>
                <a:cs typeface="Times New Roman" panose="02020603050405020304" pitchFamily="18" charset="0"/>
                <a:hlinkClick r:id="rId18"/>
              </a:rPr>
              <a:t>www.eia.gov/outlooks/aeo/workinggroup/</a:t>
            </a:r>
            <a:endParaRPr lang="en-US" altLang="en-US" dirty="0" smtClean="0" bmk="longterm">
              <a:latin typeface="Calibri" panose="020F0502020204030204" pitchFamily="34" charset="0"/>
              <a:ea typeface="Arial" panose="020B0604020202020204" pitchFamily="34" charset="0"/>
              <a:cs typeface="Times New Roman" panose="02020603050405020304" pitchFamily="18" charset="0"/>
            </a:endParaRPr>
          </a:p>
          <a:p>
            <a:pPr lvl="0" eaLnBrk="0" fontAlgn="base" hangingPunct="0">
              <a:spcBef>
                <a:spcPct val="0"/>
              </a:spcBef>
              <a:spcAft>
                <a:spcPct val="0"/>
              </a:spcAft>
            </a:pPr>
            <a:endParaRPr lang="en-US" altLang="en-US" sz="800" dirty="0" bmk="longterm"/>
          </a:p>
          <a:p>
            <a:pPr lvl="0" eaLnBrk="0" fontAlgn="base" hangingPunct="0">
              <a:spcBef>
                <a:spcPct val="0"/>
              </a:spcBef>
              <a:spcAft>
                <a:spcPct val="0"/>
              </a:spcAft>
            </a:pPr>
            <a:r>
              <a:rPr lang="en-US" altLang="en-US" sz="2400" dirty="0" bmk="longterm">
                <a:solidFill>
                  <a:srgbClr val="006FA1"/>
                </a:solidFill>
                <a:latin typeface="Times New Roman" panose="02020603050405020304" pitchFamily="18" charset="0"/>
                <a:ea typeface="Times New Roman" panose="02020603050405020304" pitchFamily="18" charset="0"/>
                <a:cs typeface="Times New Roman" panose="02020603050405020304" pitchFamily="18" charset="0"/>
              </a:rPr>
              <a:t>AEO Analysis and Forecasting Experts</a:t>
            </a:r>
            <a:endParaRPr lang="en-US" altLang="en-US" sz="2400" dirty="0">
              <a:solidFill>
                <a:srgbClr val="006FA1"/>
              </a:solidFill>
              <a:latin typeface="Times New Roman" panose="02020603050405020304" pitchFamily="18" charset="0"/>
              <a:ea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en-US" altLang="en-US" dirty="0">
                <a:latin typeface="Calibri" panose="020F0502020204030204" pitchFamily="34" charset="0"/>
                <a:ea typeface="Arial" panose="020B0604020202020204" pitchFamily="34" charset="0"/>
                <a:cs typeface="Times New Roman" panose="02020603050405020304" pitchFamily="18" charset="0"/>
                <a:hlinkClick r:id="rId19"/>
              </a:rPr>
              <a:t>https://www.eia.gov/about/contact/forecasting.php#longterm</a:t>
            </a:r>
            <a:endParaRPr lang="en-US" altLang="en-US" sz="3200" dirty="0">
              <a:latin typeface="Arial" panose="020B0604020202020204" pitchFamily="34" charset="0"/>
            </a:endParaRPr>
          </a:p>
        </p:txBody>
      </p:sp>
    </p:spTree>
    <p:extLst>
      <p:ext uri="{BB962C8B-B14F-4D97-AF65-F5344CB8AC3E}">
        <p14:creationId xmlns:p14="http://schemas.microsoft.com/office/powerpoint/2010/main" val="2002400009"/>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39798" y="6419088"/>
            <a:ext cx="431050" cy="365125"/>
          </a:xfrm>
        </p:spPr>
        <p:txBody>
          <a:bodyPr/>
          <a:lstStyle/>
          <a:p>
            <a:fld id="{2D80C5C9-96E0-47EC-B500-37C5FE284639}" type="slidenum">
              <a:rPr lang="en-US" smtClean="0"/>
              <a:pPr/>
              <a:t>146</a:t>
            </a:fld>
            <a:endParaRPr lang="en-US" dirty="0"/>
          </a:p>
        </p:txBody>
      </p:sp>
      <p:sp>
        <p:nvSpPr>
          <p:cNvPr id="2" name="Title 1"/>
          <p:cNvSpPr>
            <a:spLocks noGrp="1"/>
          </p:cNvSpPr>
          <p:nvPr>
            <p:ph type="title"/>
          </p:nvPr>
        </p:nvSpPr>
        <p:spPr/>
        <p:txBody>
          <a:bodyPr/>
          <a:lstStyle/>
          <a:p>
            <a:r>
              <a:rPr lang="en-US" dirty="0" smtClean="0"/>
              <a:t>AEO2018 Contact Information</a:t>
            </a:r>
            <a:endParaRPr lang="en-US" dirty="0"/>
          </a:p>
        </p:txBody>
      </p:sp>
      <p:graphicFrame>
        <p:nvGraphicFramePr>
          <p:cNvPr id="14" name="Content Placeholder 13"/>
          <p:cNvGraphicFramePr>
            <a:graphicFrameLocks noGrp="1"/>
          </p:cNvGraphicFramePr>
          <p:nvPr>
            <p:ph sz="quarter" idx="4294967295"/>
            <p:extLst/>
          </p:nvPr>
        </p:nvGraphicFramePr>
        <p:xfrm>
          <a:off x="257170" y="1840358"/>
          <a:ext cx="8648976" cy="4226354"/>
        </p:xfrm>
        <a:graphic>
          <a:graphicData uri="http://schemas.openxmlformats.org/drawingml/2006/table">
            <a:tbl>
              <a:tblPr firstRow="1">
                <a:tableStyleId>{5C22544A-7EE6-4342-B048-85BDC9FD1C3A}</a:tableStyleId>
              </a:tblPr>
              <a:tblGrid>
                <a:gridCol w="2593025"/>
                <a:gridCol w="1997242"/>
                <a:gridCol w="1311443"/>
                <a:gridCol w="2747266"/>
              </a:tblGrid>
              <a:tr h="104676">
                <a:tc>
                  <a:txBody>
                    <a:bodyPr/>
                    <a:lstStyle/>
                    <a:p>
                      <a:pPr marL="0" marR="0">
                        <a:lnSpc>
                          <a:spcPct val="107000"/>
                        </a:lnSpc>
                        <a:spcBef>
                          <a:spcPts val="0"/>
                        </a:spcBef>
                        <a:spcAft>
                          <a:spcPts val="0"/>
                        </a:spcAft>
                      </a:pPr>
                      <a:r>
                        <a:rPr lang="en-US" sz="1400" b="0" dirty="0" smtClean="0">
                          <a:effectLst/>
                          <a:latin typeface="+mn-lt"/>
                          <a:ea typeface="Arial" panose="020B0604020202020204" pitchFamily="34" charset="0"/>
                          <a:cs typeface="Times New Roman" panose="02020603050405020304" pitchFamily="18" charset="0"/>
                        </a:rPr>
                        <a:t>Topic</a:t>
                      </a:r>
                      <a:endParaRPr lang="en-US" sz="1400" b="0" dirty="0">
                        <a:effectLst/>
                        <a:latin typeface="+mn-lt"/>
                        <a:ea typeface="Arial" panose="020B0604020202020204" pitchFamily="34" charset="0"/>
                        <a:cs typeface="Times New Roman" panose="02020603050405020304" pitchFamily="18" charset="0"/>
                      </a:endParaRPr>
                    </a:p>
                  </a:txBody>
                  <a:tcPr marL="5024" marR="5024" marT="5024" marB="5024" anchor="ctr"/>
                </a:tc>
                <a:tc gridSpan="3">
                  <a:txBody>
                    <a:bodyPr/>
                    <a:lstStyle/>
                    <a:p>
                      <a:pPr marL="0" marR="0" algn="ctr">
                        <a:lnSpc>
                          <a:spcPct val="107000"/>
                        </a:lnSpc>
                        <a:spcBef>
                          <a:spcPts val="0"/>
                        </a:spcBef>
                        <a:spcAft>
                          <a:spcPts val="0"/>
                        </a:spcAft>
                      </a:pPr>
                      <a:r>
                        <a:rPr lang="en-US" sz="1400" b="0" dirty="0" smtClean="0">
                          <a:effectLst/>
                          <a:latin typeface="+mn-lt"/>
                          <a:ea typeface="Arial" panose="020B0604020202020204" pitchFamily="34" charset="0"/>
                          <a:cs typeface="Times New Roman" panose="02020603050405020304" pitchFamily="18" charset="0"/>
                        </a:rPr>
                        <a:t>Subject</a:t>
                      </a:r>
                      <a:r>
                        <a:rPr lang="en-US" sz="1400" b="0" baseline="0" dirty="0" smtClean="0">
                          <a:effectLst/>
                          <a:latin typeface="+mn-lt"/>
                          <a:ea typeface="Arial" panose="020B0604020202020204" pitchFamily="34" charset="0"/>
                          <a:cs typeface="Times New Roman" panose="02020603050405020304" pitchFamily="18" charset="0"/>
                        </a:rPr>
                        <a:t> matter expert contact information</a:t>
                      </a:r>
                      <a:endParaRPr lang="en-US" sz="1400" b="0" dirty="0">
                        <a:effectLst/>
                        <a:latin typeface="+mn-lt"/>
                        <a:ea typeface="Arial" panose="020B0604020202020204" pitchFamily="34" charset="0"/>
                        <a:cs typeface="Times New Roman" panose="02020603050405020304" pitchFamily="18" charset="0"/>
                      </a:endParaRPr>
                    </a:p>
                  </a:txBody>
                  <a:tcPr marL="5024" marR="5024" marT="5024" marB="5024" anchor="ctr"/>
                </a:tc>
                <a:tc hMerge="1">
                  <a:txBody>
                    <a:bodyPr/>
                    <a:lstStyle/>
                    <a:p>
                      <a:endParaRPr lang="en-US"/>
                    </a:p>
                  </a:txBody>
                  <a:tcPr/>
                </a:tc>
                <a:tc hMerge="1">
                  <a:txBody>
                    <a:bodyPr/>
                    <a:lstStyle/>
                    <a:p>
                      <a:endParaRPr lang="en-US"/>
                    </a:p>
                  </a:txBody>
                  <a:tcPr/>
                </a:tc>
              </a:tr>
              <a:tr h="104676">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100" b="0" dirty="0" smtClean="0">
                          <a:effectLst/>
                          <a:latin typeface="+mn-lt"/>
                          <a:ea typeface="Arial" panose="020B0604020202020204" pitchFamily="34" charset="0"/>
                          <a:cs typeface="Times New Roman" panose="02020603050405020304" pitchFamily="18" charset="0"/>
                        </a:rPr>
                        <a:t>General</a:t>
                      </a:r>
                      <a:r>
                        <a:rPr lang="en-US" sz="1100" b="0" baseline="0" dirty="0" smtClean="0">
                          <a:effectLst/>
                          <a:latin typeface="+mn-lt"/>
                          <a:ea typeface="Arial" panose="020B0604020202020204" pitchFamily="34" charset="0"/>
                          <a:cs typeface="Times New Roman" panose="02020603050405020304" pitchFamily="18" charset="0"/>
                        </a:rPr>
                        <a:t> questions</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gridSpan="3">
                  <a:txBody>
                    <a:bodyPr/>
                    <a:lstStyle/>
                    <a:p>
                      <a:pPr marL="0" marR="0" algn="ctr">
                        <a:lnSpc>
                          <a:spcPct val="107000"/>
                        </a:lnSpc>
                        <a:spcBef>
                          <a:spcPts val="0"/>
                        </a:spcBef>
                        <a:spcAft>
                          <a:spcPts val="0"/>
                        </a:spcAft>
                      </a:pPr>
                      <a:r>
                        <a:rPr lang="en-US" sz="1100" b="0" dirty="0" smtClean="0">
                          <a:effectLst/>
                          <a:latin typeface="+mn-lt"/>
                        </a:rPr>
                        <a:t>annualenergyoutlook@eia.gov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hMerge="1">
                  <a:txBody>
                    <a:bodyPr/>
                    <a:lstStyle/>
                    <a:p>
                      <a:pPr marL="0" marR="0">
                        <a:lnSpc>
                          <a:spcPct val="107000"/>
                        </a:lnSpc>
                        <a:spcBef>
                          <a:spcPts val="0"/>
                        </a:spcBef>
                        <a:spcAft>
                          <a:spcPts val="0"/>
                        </a:spcAft>
                      </a:pP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hMerge="1">
                  <a:txBody>
                    <a:bodyPr/>
                    <a:lstStyle/>
                    <a:p>
                      <a:pPr marL="0" marR="0">
                        <a:lnSpc>
                          <a:spcPct val="107000"/>
                        </a:lnSpc>
                        <a:spcBef>
                          <a:spcPts val="0"/>
                        </a:spcBef>
                        <a:spcAft>
                          <a:spcPts val="0"/>
                        </a:spcAft>
                      </a:pP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Carbon</a:t>
                      </a:r>
                      <a:r>
                        <a:rPr lang="en-US" sz="1100" b="0" baseline="0" dirty="0" smtClean="0">
                          <a:effectLst/>
                          <a:latin typeface="+mn-lt"/>
                          <a:ea typeface="Arial" panose="020B0604020202020204" pitchFamily="34" charset="0"/>
                          <a:cs typeface="Times New Roman" panose="02020603050405020304" pitchFamily="18" charset="0"/>
                        </a:rPr>
                        <a:t> dioxide emissions</a:t>
                      </a: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Perry Lindstrom</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202-586-0934 </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perry.lindstrom@eia.gov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Coal supply and prices</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David Fritsch</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effectLst/>
                          <a:latin typeface="+mn-lt"/>
                        </a:rPr>
                        <a:t>202-287-6538</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david.fritsch@eia.gov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Commercial demand</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effectLst/>
                          <a:latin typeface="+mn-lt"/>
                        </a:rPr>
                        <a:t>Erin Boedecker</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effectLst/>
                          <a:latin typeface="+mn-lt"/>
                        </a:rPr>
                        <a:t>202-586-4791</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effectLst/>
                          <a:latin typeface="+mn-lt"/>
                        </a:rPr>
                        <a:t>erin.boedecker@eia.gov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Economic activity</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Vipin Arora</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202-586-1048 </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vipin.arora@eia.gov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Electricity generation,</a:t>
                      </a:r>
                      <a:r>
                        <a:rPr lang="en-US" sz="1100" b="0" baseline="0" dirty="0" smtClean="0">
                          <a:effectLst/>
                          <a:latin typeface="+mn-lt"/>
                          <a:ea typeface="Arial" panose="020B0604020202020204" pitchFamily="34" charset="0"/>
                          <a:cs typeface="Times New Roman" panose="02020603050405020304" pitchFamily="18" charset="0"/>
                        </a:rPr>
                        <a:t> capacity</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Jeffrey Jones</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202-586-2038 </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jeffrey.jones@eia.gov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Electricity generation, emissions</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Laura Martin</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202-586-1494 </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laura.martin@eia.gov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Electricity</a:t>
                      </a:r>
                      <a:r>
                        <a:rPr lang="en-US" sz="1100" b="0" baseline="0" dirty="0" smtClean="0">
                          <a:effectLst/>
                          <a:latin typeface="+mn-lt"/>
                          <a:ea typeface="Arial" panose="020B0604020202020204" pitchFamily="34" charset="0"/>
                          <a:cs typeface="Times New Roman" panose="02020603050405020304" pitchFamily="18" charset="0"/>
                        </a:rPr>
                        <a:t> prices</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Lori Aniti</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202-586-2867 </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lori.aniti@eia.gov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solidFill>
                            <a:schemeClr val="tx1"/>
                          </a:solidFill>
                          <a:effectLst/>
                          <a:latin typeface="+mn-lt"/>
                          <a:ea typeface="Arial" panose="020B0604020202020204" pitchFamily="34" charset="0"/>
                          <a:cs typeface="Times New Roman" panose="02020603050405020304" pitchFamily="18" charset="0"/>
                        </a:rPr>
                        <a:t>Ethanol and biodiesel</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solidFill>
                            <a:schemeClr val="tx1"/>
                          </a:solidFill>
                          <a:effectLst/>
                          <a:latin typeface="+mn-lt"/>
                        </a:rPr>
                        <a:t>Steve Hanson</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solidFill>
                            <a:schemeClr val="tx1"/>
                          </a:solidFill>
                          <a:effectLst/>
                          <a:latin typeface="+mn-lt"/>
                        </a:rPr>
                        <a:t>202-287-5826</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solidFill>
                            <a:schemeClr val="tx1"/>
                          </a:solidFill>
                          <a:effectLst/>
                          <a:latin typeface="+mn-lt"/>
                        </a:rPr>
                        <a:t>steven.hanson@eia.gov</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r>
              <a:tr h="199303">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Industrial demand</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Kelly Perl</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202-586-1743</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eia-oeceaindustrialteam@eia.gov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International oil demand</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Linda Doman</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202-586-1041</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linda.doman@eia.gov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solidFill>
                            <a:schemeClr val="tx1"/>
                          </a:solidFill>
                          <a:effectLst/>
                          <a:latin typeface="+mn-lt"/>
                          <a:ea typeface="Arial" panose="020B0604020202020204" pitchFamily="34" charset="0"/>
                          <a:cs typeface="Times New Roman" panose="02020603050405020304" pitchFamily="18" charset="0"/>
                        </a:rPr>
                        <a:t>International</a:t>
                      </a:r>
                      <a:r>
                        <a:rPr lang="en-US" sz="1100" b="0" baseline="0" dirty="0" smtClean="0">
                          <a:solidFill>
                            <a:schemeClr val="tx1"/>
                          </a:solidFill>
                          <a:effectLst/>
                          <a:latin typeface="+mn-lt"/>
                          <a:ea typeface="Arial" panose="020B0604020202020204" pitchFamily="34" charset="0"/>
                          <a:cs typeface="Times New Roman" panose="02020603050405020304" pitchFamily="18" charset="0"/>
                        </a:rPr>
                        <a:t> oil production</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solidFill>
                            <a:schemeClr val="tx1"/>
                          </a:solidFill>
                          <a:effectLst/>
                          <a:latin typeface="+mn-lt"/>
                        </a:rPr>
                        <a:t>Laura Singer</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solidFill>
                            <a:schemeClr val="tx1"/>
                          </a:solidFill>
                          <a:effectLst/>
                          <a:latin typeface="+mn-lt"/>
                        </a:rPr>
                        <a:t>202-586-4787 </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solidFill>
                            <a:schemeClr val="tx1"/>
                          </a:solidFill>
                          <a:effectLst/>
                          <a:latin typeface="+mn-lt"/>
                        </a:rPr>
                        <a:t>laura.singer@eia.gov</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solidFill>
                            <a:schemeClr val="tx1"/>
                          </a:solidFill>
                          <a:effectLst/>
                          <a:latin typeface="+mn-lt"/>
                          <a:ea typeface="Arial" panose="020B0604020202020204" pitchFamily="34" charset="0"/>
                          <a:cs typeface="Times New Roman" panose="02020603050405020304" pitchFamily="18" charset="0"/>
                        </a:rPr>
                        <a:t>National</a:t>
                      </a:r>
                      <a:r>
                        <a:rPr lang="en-US" sz="1100" b="0" baseline="0" dirty="0" smtClean="0">
                          <a:solidFill>
                            <a:schemeClr val="tx1"/>
                          </a:solidFill>
                          <a:effectLst/>
                          <a:latin typeface="+mn-lt"/>
                          <a:ea typeface="Arial" panose="020B0604020202020204" pitchFamily="34" charset="0"/>
                          <a:cs typeface="Times New Roman" panose="02020603050405020304" pitchFamily="18" charset="0"/>
                        </a:rPr>
                        <a:t> Energy Modeling System</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solidFill>
                            <a:schemeClr val="tx1"/>
                          </a:solidFill>
                          <a:effectLst/>
                          <a:latin typeface="+mn-lt"/>
                        </a:rPr>
                        <a:t>Paul Kondis</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solidFill>
                            <a:schemeClr val="tx1"/>
                          </a:solidFill>
                          <a:effectLst/>
                          <a:latin typeface="+mn-lt"/>
                        </a:rPr>
                        <a:t>202-586-1469</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solidFill>
                            <a:schemeClr val="tx1"/>
                          </a:solidFill>
                          <a:effectLst/>
                          <a:latin typeface="+mn-lt"/>
                        </a:rPr>
                        <a:t>paul.kondis@eia.gov</a:t>
                      </a:r>
                      <a:endParaRPr lang="en-US" sz="1100" b="0" dirty="0">
                        <a:solidFill>
                          <a:schemeClr val="tx1"/>
                        </a:solidFill>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baseline="0" dirty="0" smtClean="0">
                          <a:effectLst/>
                          <a:latin typeface="+mn-lt"/>
                          <a:ea typeface="Arial" panose="020B0604020202020204" pitchFamily="34" charset="0"/>
                          <a:cs typeface="Times New Roman" panose="02020603050405020304" pitchFamily="18" charset="0"/>
                        </a:rPr>
                        <a:t>Natural gas markets</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Kathryn Dyl</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202-287-5862</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kathryn.dyl@eia.gov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Nuclear energy</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Michael Scott</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202-586-0253</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effectLst/>
                          <a:latin typeface="+mn-lt"/>
                        </a:rPr>
                        <a:t>michael.scott@eia.gov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Oil and natural</a:t>
                      </a:r>
                      <a:r>
                        <a:rPr lang="en-US" sz="1100" b="0" baseline="0" dirty="0" smtClean="0">
                          <a:effectLst/>
                          <a:latin typeface="+mn-lt"/>
                          <a:ea typeface="Arial" panose="020B0604020202020204" pitchFamily="34" charset="0"/>
                          <a:cs typeface="Times New Roman" panose="02020603050405020304" pitchFamily="18" charset="0"/>
                        </a:rPr>
                        <a:t> gas production</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Terry Yen</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202-586-6185 </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terry.yen@eia.gov </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Oil refining and</a:t>
                      </a:r>
                      <a:r>
                        <a:rPr lang="en-US" sz="1100" b="0" baseline="0" dirty="0" smtClean="0">
                          <a:effectLst/>
                          <a:latin typeface="+mn-lt"/>
                          <a:ea typeface="Arial" panose="020B0604020202020204" pitchFamily="34" charset="0"/>
                          <a:cs typeface="Times New Roman" panose="02020603050405020304" pitchFamily="18" charset="0"/>
                        </a:rPr>
                        <a:t> markets</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William Brown</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202-586-8181</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william.brown@eia.gov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Renewable energy</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effectLst/>
                          <a:latin typeface="+mn-lt"/>
                        </a:rPr>
                        <a:t>Chris </a:t>
                      </a:r>
                      <a:r>
                        <a:rPr lang="en-US" sz="1100" b="0" dirty="0">
                          <a:effectLst/>
                          <a:latin typeface="+mn-lt"/>
                        </a:rPr>
                        <a:t>Namovicz</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202-586-7120</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smtClean="0">
                          <a:effectLst/>
                          <a:latin typeface="+mn-lt"/>
                        </a:rPr>
                        <a:t>chris.namovicz@eia.gov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Residential</a:t>
                      </a:r>
                      <a:r>
                        <a:rPr lang="en-US" sz="1100" b="0" baseline="0" dirty="0" smtClean="0">
                          <a:effectLst/>
                          <a:latin typeface="+mn-lt"/>
                          <a:ea typeface="Arial" panose="020B0604020202020204" pitchFamily="34" charset="0"/>
                          <a:cs typeface="Times New Roman" panose="02020603050405020304" pitchFamily="18" charset="0"/>
                        </a:rPr>
                        <a:t> demand</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Kevin Jarzomski</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202-586-3208</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kevin.jarzomski@eia.gov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Transportation</a:t>
                      </a:r>
                      <a:r>
                        <a:rPr lang="en-US" sz="1100" b="0" baseline="0" dirty="0" smtClean="0">
                          <a:effectLst/>
                          <a:latin typeface="+mn-lt"/>
                          <a:ea typeface="Arial" panose="020B0604020202020204" pitchFamily="34" charset="0"/>
                          <a:cs typeface="Times New Roman" panose="02020603050405020304" pitchFamily="18" charset="0"/>
                        </a:rPr>
                        <a:t> demand</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John Maples</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202-586-1757</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john.maples@eia.gov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r h="104676">
                <a:tc>
                  <a:txBody>
                    <a:bodyPr/>
                    <a:lstStyle/>
                    <a:p>
                      <a:pPr marL="0" marR="0">
                        <a:lnSpc>
                          <a:spcPct val="107000"/>
                        </a:lnSpc>
                        <a:spcBef>
                          <a:spcPts val="0"/>
                        </a:spcBef>
                        <a:spcAft>
                          <a:spcPts val="0"/>
                        </a:spcAft>
                      </a:pPr>
                      <a:r>
                        <a:rPr lang="en-US" sz="1100" b="0" dirty="0" smtClean="0">
                          <a:effectLst/>
                          <a:latin typeface="+mn-lt"/>
                          <a:ea typeface="Arial" panose="020B0604020202020204" pitchFamily="34" charset="0"/>
                          <a:cs typeface="Times New Roman" panose="02020603050405020304" pitchFamily="18" charset="0"/>
                        </a:rPr>
                        <a:t>World oil prices</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Laura Singer</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202-586-4787</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c>
                  <a:txBody>
                    <a:bodyPr/>
                    <a:lstStyle/>
                    <a:p>
                      <a:pPr marL="0" marR="0">
                        <a:lnSpc>
                          <a:spcPct val="107000"/>
                        </a:lnSpc>
                        <a:spcBef>
                          <a:spcPts val="0"/>
                        </a:spcBef>
                        <a:spcAft>
                          <a:spcPts val="0"/>
                        </a:spcAft>
                      </a:pPr>
                      <a:r>
                        <a:rPr lang="en-US" sz="1100" b="0" dirty="0">
                          <a:effectLst/>
                          <a:latin typeface="+mn-lt"/>
                        </a:rPr>
                        <a:t>laura.singer@eia.gov</a:t>
                      </a:r>
                      <a:endParaRPr lang="en-US" sz="1100" b="0" dirty="0">
                        <a:effectLst/>
                        <a:latin typeface="+mn-lt"/>
                        <a:ea typeface="Arial" panose="020B0604020202020204" pitchFamily="34" charset="0"/>
                        <a:cs typeface="Times New Roman" panose="02020603050405020304" pitchFamily="18" charset="0"/>
                      </a:endParaRPr>
                    </a:p>
                  </a:txBody>
                  <a:tcPr marL="5024" marR="5024" marT="5024" marB="5024" anchor="ctr"/>
                </a:tc>
              </a:tr>
            </a:tbl>
          </a:graphicData>
        </a:graphic>
      </p:graphicFrame>
      <p:grpSp>
        <p:nvGrpSpPr>
          <p:cNvPr id="5" name="Group 4"/>
          <p:cNvGrpSpPr/>
          <p:nvPr/>
        </p:nvGrpSpPr>
        <p:grpSpPr>
          <a:xfrm>
            <a:off x="282522" y="60070"/>
            <a:ext cx="7592418" cy="657333"/>
            <a:chOff x="282522" y="60070"/>
            <a:chExt cx="7592418"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8" name="Picture 7"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259429877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856270"/>
            <a:ext cx="9144000" cy="100173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1"/>
          </p:nvPr>
        </p:nvSpPr>
        <p:spPr/>
        <p:txBody>
          <a:bodyPr/>
          <a:lstStyle/>
          <a:p>
            <a:fld id="{2D80C5C9-96E0-47EC-B500-37C5FE284639}" type="slidenum">
              <a:rPr lang="en-US" smtClean="0"/>
              <a:pPr/>
              <a:t>147</a:t>
            </a:fld>
            <a:endParaRPr lang="en-US" dirty="0"/>
          </a:p>
        </p:txBody>
      </p:sp>
      <p:sp>
        <p:nvSpPr>
          <p:cNvPr id="11" name="Text Placeholder 10"/>
          <p:cNvSpPr>
            <a:spLocks noGrp="1"/>
          </p:cNvSpPr>
          <p:nvPr>
            <p:ph type="body" sz="quarter" idx="12"/>
          </p:nvPr>
        </p:nvSpPr>
        <p:spPr>
          <a:xfrm>
            <a:off x="231820" y="1620762"/>
            <a:ext cx="8693239" cy="4556201"/>
          </a:xfrm>
          <a:prstGeom prst="rect">
            <a:avLst/>
          </a:prstGeom>
        </p:spPr>
        <p:txBody>
          <a:bodyPr/>
          <a:lstStyle/>
          <a:p>
            <a:pPr>
              <a:spcBef>
                <a:spcPts val="1600"/>
              </a:spcBef>
              <a:spcAft>
                <a:spcPts val="600"/>
              </a:spcAft>
              <a:buNone/>
            </a:pPr>
            <a:r>
              <a:rPr lang="en-US" sz="2000" dirty="0" smtClean="0"/>
              <a:t>U.S. Energy Information Administration homepage | </a:t>
            </a:r>
            <a:r>
              <a:rPr lang="en-US" sz="2000" dirty="0" smtClean="0">
                <a:hlinkClick r:id="rId3"/>
              </a:rPr>
              <a:t>www.eia.gov</a:t>
            </a:r>
            <a:endParaRPr lang="en-US" sz="2000" dirty="0" smtClean="0"/>
          </a:p>
          <a:p>
            <a:pPr>
              <a:spcBef>
                <a:spcPts val="1600"/>
              </a:spcBef>
              <a:spcAft>
                <a:spcPts val="600"/>
              </a:spcAft>
              <a:buNone/>
            </a:pPr>
            <a:r>
              <a:rPr lang="en-US" sz="2000" dirty="0" smtClean="0"/>
              <a:t>Short-Term Energy Outlook | </a:t>
            </a:r>
            <a:r>
              <a:rPr lang="en-US" sz="2000" dirty="0" smtClean="0">
                <a:hlinkClick r:id="rId4"/>
              </a:rPr>
              <a:t>www.eia.gov/steo</a:t>
            </a:r>
            <a:endParaRPr lang="en-US" sz="2000" dirty="0" smtClean="0"/>
          </a:p>
          <a:p>
            <a:pPr>
              <a:spcBef>
                <a:spcPts val="1600"/>
              </a:spcBef>
              <a:spcAft>
                <a:spcPts val="600"/>
              </a:spcAft>
              <a:buNone/>
            </a:pPr>
            <a:r>
              <a:rPr lang="en-US" sz="2000" dirty="0" smtClean="0"/>
              <a:t>Annual Energy Outlook | </a:t>
            </a:r>
            <a:r>
              <a:rPr lang="en-US" sz="2000" dirty="0" smtClean="0">
                <a:hlinkClick r:id="rId5"/>
              </a:rPr>
              <a:t>www.eia.gov/aeo</a:t>
            </a:r>
            <a:endParaRPr lang="en-US" sz="2000" dirty="0" smtClean="0"/>
          </a:p>
          <a:p>
            <a:pPr>
              <a:spcBef>
                <a:spcPts val="1600"/>
              </a:spcBef>
              <a:spcAft>
                <a:spcPts val="600"/>
              </a:spcAft>
              <a:buNone/>
            </a:pPr>
            <a:r>
              <a:rPr lang="en-US" sz="2000" dirty="0" smtClean="0"/>
              <a:t>International Energy Outlook | </a:t>
            </a:r>
            <a:r>
              <a:rPr lang="en-US" sz="2000" dirty="0" smtClean="0">
                <a:hlinkClick r:id="rId6"/>
              </a:rPr>
              <a:t>www.eia.gov/ieo</a:t>
            </a:r>
            <a:endParaRPr lang="en-US" sz="2000" dirty="0" smtClean="0"/>
          </a:p>
          <a:p>
            <a:pPr>
              <a:spcBef>
                <a:spcPts val="1600"/>
              </a:spcBef>
              <a:spcAft>
                <a:spcPts val="600"/>
              </a:spcAft>
              <a:buNone/>
            </a:pPr>
            <a:r>
              <a:rPr lang="en-US" sz="2000" dirty="0" smtClean="0"/>
              <a:t>Monthly Energy Review | </a:t>
            </a:r>
            <a:r>
              <a:rPr lang="en-US" sz="2000" dirty="0" smtClean="0">
                <a:hlinkClick r:id="rId7"/>
              </a:rPr>
              <a:t>www.eia.gov/mer</a:t>
            </a:r>
            <a:endParaRPr lang="en-US" sz="2000" dirty="0" smtClean="0"/>
          </a:p>
          <a:p>
            <a:pPr>
              <a:spcBef>
                <a:spcPts val="1600"/>
              </a:spcBef>
              <a:spcAft>
                <a:spcPts val="600"/>
              </a:spcAft>
              <a:buNone/>
            </a:pPr>
            <a:r>
              <a:rPr lang="en-US" sz="2000" dirty="0" smtClean="0"/>
              <a:t>Today in Energy | </a:t>
            </a:r>
            <a:r>
              <a:rPr lang="en-US" sz="2000" dirty="0" smtClean="0">
                <a:hlinkClick r:id="rId8"/>
              </a:rPr>
              <a:t>www.eia.gov/todayinenergy</a:t>
            </a:r>
            <a:endParaRPr lang="en-US" sz="2000" dirty="0" smtClean="0"/>
          </a:p>
        </p:txBody>
      </p:sp>
      <p:sp>
        <p:nvSpPr>
          <p:cNvPr id="10" name="Title 9"/>
          <p:cNvSpPr>
            <a:spLocks noGrp="1"/>
          </p:cNvSpPr>
          <p:nvPr>
            <p:ph type="title"/>
          </p:nvPr>
        </p:nvSpPr>
        <p:spPr>
          <a:xfrm>
            <a:off x="231820" y="764597"/>
            <a:ext cx="8693239" cy="616528"/>
          </a:xfrm>
          <a:prstGeom prst="rect">
            <a:avLst/>
          </a:prstGeom>
        </p:spPr>
        <p:txBody>
          <a:bodyPr/>
          <a:lstStyle/>
          <a:p>
            <a:r>
              <a:rPr lang="en-US" sz="3200" dirty="0" smtClean="0"/>
              <a:t>For more information</a:t>
            </a:r>
            <a:endParaRPr lang="en-US" sz="3200" dirty="0"/>
          </a:p>
        </p:txBody>
      </p:sp>
      <p:cxnSp>
        <p:nvCxnSpPr>
          <p:cNvPr id="6" name="Straight Connector 5"/>
          <p:cNvCxnSpPr/>
          <p:nvPr/>
        </p:nvCxnSpPr>
        <p:spPr bwMode="auto">
          <a:xfrm flipV="1">
            <a:off x="0" y="5852701"/>
            <a:ext cx="9144000" cy="3586"/>
          </a:xfrm>
          <a:prstGeom prst="line">
            <a:avLst/>
          </a:prstGeom>
          <a:solidFill>
            <a:schemeClr val="accent1"/>
          </a:solidFill>
          <a:ln w="38100" cap="flat" cmpd="sng" algn="ctr">
            <a:solidFill>
              <a:schemeClr val="accent1"/>
            </a:solidFill>
            <a:prstDash val="solid"/>
            <a:round/>
            <a:headEnd type="none" w="med" len="med"/>
            <a:tailEnd type="none" w="med" len="med"/>
          </a:ln>
          <a:effectLst/>
        </p:spPr>
      </p:cxnSp>
      <p:sp>
        <p:nvSpPr>
          <p:cNvPr id="7" name="TextBox 6"/>
          <p:cNvSpPr txBox="1"/>
          <p:nvPr/>
        </p:nvSpPr>
        <p:spPr>
          <a:xfrm>
            <a:off x="6232100" y="6159989"/>
            <a:ext cx="2802430" cy="584776"/>
          </a:xfrm>
          <a:prstGeom prst="rect">
            <a:avLst/>
          </a:prstGeom>
          <a:solidFill>
            <a:schemeClr val="bg1"/>
          </a:solidFill>
        </p:spPr>
        <p:txBody>
          <a:bodyPr wrap="square" rtlCol="0">
            <a:spAutoFit/>
          </a:bodyPr>
          <a:lstStyle/>
          <a:p>
            <a:pPr algn="r"/>
            <a:r>
              <a:rPr lang="en-US" sz="1600" dirty="0" smtClean="0"/>
              <a:t>February 6, 2018</a:t>
            </a:r>
            <a:endParaRPr lang="en-US" sz="1600" dirty="0"/>
          </a:p>
          <a:p>
            <a:pPr algn="r"/>
            <a:r>
              <a:rPr lang="en-US" sz="1600" dirty="0" smtClean="0">
                <a:latin typeface="+mn-lt"/>
              </a:rPr>
              <a:t>www.eia.gov/aeo</a:t>
            </a:r>
            <a:endParaRPr lang="en-US" sz="1600" dirty="0">
              <a:latin typeface="+mn-lt"/>
            </a:endParaRPr>
          </a:p>
        </p:txBody>
      </p:sp>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5900" y="6198796"/>
            <a:ext cx="2485097" cy="507163"/>
          </a:xfrm>
          <a:prstGeom prst="rect">
            <a:avLst/>
          </a:prstGeom>
        </p:spPr>
      </p:pic>
      <p:sp>
        <p:nvSpPr>
          <p:cNvPr id="9" name="TextBox 8"/>
          <p:cNvSpPr txBox="1"/>
          <p:nvPr/>
        </p:nvSpPr>
        <p:spPr>
          <a:xfrm>
            <a:off x="3170785" y="6418917"/>
            <a:ext cx="2802430" cy="338554"/>
          </a:xfrm>
          <a:prstGeom prst="rect">
            <a:avLst/>
          </a:prstGeom>
          <a:noFill/>
        </p:spPr>
        <p:txBody>
          <a:bodyPr wrap="square" rtlCol="0">
            <a:spAutoFit/>
          </a:bodyPr>
          <a:lstStyle/>
          <a:p>
            <a:pPr algn="r"/>
            <a:r>
              <a:rPr lang="en-US" sz="1600" b="1" dirty="0">
                <a:solidFill>
                  <a:schemeClr val="accent1"/>
                </a:solidFill>
              </a:rPr>
              <a:t>#</a:t>
            </a:r>
            <a:r>
              <a:rPr lang="en-US" sz="1600" b="1" dirty="0" smtClean="0">
                <a:solidFill>
                  <a:schemeClr val="accent1"/>
                </a:solidFill>
              </a:rPr>
              <a:t>AEO2018</a:t>
            </a:r>
            <a:endParaRPr lang="en-US" sz="1600" b="1" dirty="0">
              <a:solidFill>
                <a:schemeClr val="accent1"/>
              </a:solidFill>
            </a:endParaRPr>
          </a:p>
        </p:txBody>
      </p:sp>
      <p:pic>
        <p:nvPicPr>
          <p:cNvPr id="19" name="Picture 18" descr="greyicon_3.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20" name="Picture 19" descr="greyicon_4.png">
            <a:hlinkClick r:id="rId12" action="ppaction://hlinksldjump"/>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21" name="Picture 20" descr="greyicon_5.png">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22" name="Picture 21" descr="greyicon_6.png">
            <a:hlinkClick r:id="rId16" action="ppaction://hlinksldjump"/>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23" name="Picture 22" descr="greyicon_7.png">
            <a:hlinkClick r:id="rId18" action="ppaction://hlinksldjump"/>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24" name="Picture 23">
            <a:hlinkClick r:id="rId20" action="ppaction://hlinksldjump"/>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25" name="Picture 24">
            <a:hlinkClick r:id="rId20" action="ppaction://hlinksldjump"/>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26" name="Picture 25">
            <a:hlinkClick r:id="rId23" action="ppaction://hlinksldjump"/>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27" name="Picture 26" descr="greyicon_1.png">
            <a:hlinkClick r:id="rId25" action="ppaction://hlinksldjump"/>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spTree>
    <p:extLst>
      <p:ext uri="{BB962C8B-B14F-4D97-AF65-F5344CB8AC3E}">
        <p14:creationId xmlns:p14="http://schemas.microsoft.com/office/powerpoint/2010/main" val="38512667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Content Placeholder 17"/>
          <p:cNvGraphicFramePr>
            <a:graphicFrameLocks noGrp="1"/>
          </p:cNvGraphicFramePr>
          <p:nvPr>
            <p:ph sz="quarter" idx="13"/>
            <p:extLst/>
          </p:nvPr>
        </p:nvGraphicFramePr>
        <p:xfrm>
          <a:off x="4783267" y="1719675"/>
          <a:ext cx="4105275" cy="4491038"/>
        </p:xfrm>
        <a:graphic>
          <a:graphicData uri="http://schemas.openxmlformats.org/drawingml/2006/chart">
            <c:chart xmlns:c="http://schemas.openxmlformats.org/drawingml/2006/chart" xmlns:r="http://schemas.openxmlformats.org/officeDocument/2006/relationships" r:id="rId3"/>
          </a:graphicData>
        </a:graphic>
      </p:graphicFrame>
      <p:sp>
        <p:nvSpPr>
          <p:cNvPr id="28" name="TextBox 1"/>
          <p:cNvSpPr txBox="1"/>
          <p:nvPr/>
        </p:nvSpPr>
        <p:spPr bwMode="auto">
          <a:xfrm>
            <a:off x="4783266" y="1804611"/>
            <a:ext cx="4105275" cy="484784"/>
          </a:xfrm>
          <a:prstGeom prst="rect">
            <a:avLst/>
          </a:prstGeom>
          <a:noFill/>
          <a:ln w="9525">
            <a:noFill/>
            <a:miter lim="800000"/>
            <a:headEnd/>
            <a:tailEnd/>
          </a:ln>
        </p:spPr>
        <p:txBody>
          <a:bodyPr wrap="square" lIns="27432" tIns="27432" rIns="27432" bIns="27432"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0" fontAlgn="auto" latinLnBrk="0" hangingPunct="0">
              <a:lnSpc>
                <a:spcPct val="100000"/>
              </a:lnSpc>
              <a:spcBef>
                <a:spcPts val="0"/>
              </a:spcBef>
              <a:spcAft>
                <a:spcPts val="0"/>
              </a:spcAft>
              <a:buClrTx/>
              <a:buSzTx/>
              <a:buFontTx/>
              <a:buNone/>
              <a:tabLst/>
              <a:defRPr/>
            </a:pPr>
            <a:r>
              <a:rPr lang="en-US" sz="1400" b="1" i="0" dirty="0" smtClean="0">
                <a:solidFill>
                  <a:sysClr val="windowText" lastClr="000000"/>
                </a:solidFill>
                <a:latin typeface="+mn-lt"/>
                <a:ea typeface="Times New Roman" charset="0"/>
                <a:cs typeface="Times New Roman" charset="0"/>
              </a:rPr>
              <a:t>Energy-related </a:t>
            </a:r>
            <a:r>
              <a:rPr lang="en-US" sz="1400" b="1" i="0" dirty="0">
                <a:solidFill>
                  <a:sysClr val="windowText" lastClr="000000"/>
                </a:solidFill>
                <a:latin typeface="+mn-lt"/>
                <a:ea typeface="Times New Roman" charset="0"/>
                <a:cs typeface="Times New Roman" charset="0"/>
              </a:rPr>
              <a:t>carbon dioxide </a:t>
            </a:r>
            <a:r>
              <a:rPr lang="en-US" sz="1400" b="1" i="0" dirty="0" smtClean="0">
                <a:solidFill>
                  <a:sysClr val="windowText" lastClr="000000"/>
                </a:solidFill>
                <a:latin typeface="+mn-lt"/>
                <a:ea typeface="Times New Roman" charset="0"/>
                <a:cs typeface="Times New Roman" charset="0"/>
              </a:rPr>
              <a:t>emissions </a:t>
            </a:r>
          </a:p>
          <a:p>
            <a:pPr marL="0" marR="0" lvl="0" indent="0" defTabSz="914400" eaLnBrk="0" fontAlgn="auto" latinLnBrk="0" hangingPunct="0">
              <a:lnSpc>
                <a:spcPct val="100000"/>
              </a:lnSpc>
              <a:spcBef>
                <a:spcPts val="0"/>
              </a:spcBef>
              <a:spcAft>
                <a:spcPts val="0"/>
              </a:spcAft>
              <a:buClrTx/>
              <a:buSzTx/>
              <a:buFontTx/>
              <a:buNone/>
              <a:tabLst/>
              <a:defRPr/>
            </a:pPr>
            <a:r>
              <a:rPr lang="en-US" sz="1400" b="1" i="0" dirty="0" smtClean="0">
                <a:solidFill>
                  <a:sysClr val="windowText" lastClr="000000"/>
                </a:solidFill>
                <a:latin typeface="+mn-lt"/>
                <a:ea typeface="Times New Roman" charset="0"/>
                <a:cs typeface="Times New Roman" charset="0"/>
              </a:rPr>
              <a:t>by fuel</a:t>
            </a:r>
            <a:r>
              <a:rPr kumimoji="0" lang="en-US" sz="1400" b="1" i="0" u="none" strike="noStrike" kern="0" cap="none" spc="0" normalizeH="0" baseline="0" noProof="0" dirty="0" smtClean="0">
                <a:ln>
                  <a:noFill/>
                </a:ln>
                <a:solidFill>
                  <a:sysClr val="windowText" lastClr="000000"/>
                </a:solidFill>
                <a:effectLst/>
                <a:uLnTx/>
                <a:uFillTx/>
                <a:latin typeface="+mn-lt"/>
                <a:ea typeface="Times New Roman" charset="0"/>
                <a:cs typeface="Times New Roman" charset="0"/>
              </a:rPr>
              <a:t> (Reference</a:t>
            </a:r>
            <a:r>
              <a:rPr kumimoji="0" lang="en-US" sz="1400" b="1" i="0" u="none" strike="noStrike" kern="0" cap="none" spc="0" normalizeH="0" noProof="0" dirty="0" smtClean="0">
                <a:ln>
                  <a:noFill/>
                </a:ln>
                <a:solidFill>
                  <a:sysClr val="windowText" lastClr="000000"/>
                </a:solidFill>
                <a:effectLst/>
                <a:uLnTx/>
                <a:uFillTx/>
                <a:latin typeface="+mn-lt"/>
                <a:ea typeface="Times New Roman" charset="0"/>
                <a:cs typeface="Times New Roman" charset="0"/>
              </a:rPr>
              <a:t> case)</a:t>
            </a:r>
            <a:r>
              <a:rPr kumimoji="0" lang="en-US" sz="1400" b="1" i="0" u="none" strike="noStrike" kern="0" cap="none" spc="0" normalizeH="0" baseline="0" noProof="0" dirty="0" smtClean="0">
                <a:ln>
                  <a:noFill/>
                </a:ln>
                <a:solidFill>
                  <a:sysClr val="windowText" lastClr="000000"/>
                </a:solidFill>
                <a:effectLst/>
                <a:uLnTx/>
                <a:uFillTx/>
                <a:latin typeface="+mn-lt"/>
                <a:ea typeface="Times New Roman" charset="0"/>
                <a:cs typeface="Times New Roman" charset="0"/>
              </a:rPr>
              <a:t> </a:t>
            </a:r>
          </a:p>
          <a:p>
            <a:pPr marL="0" marR="0" lvl="0" indent="0" defTabSz="914400" eaLnBrk="0" fontAlgn="auto" latinLnBrk="0" hangingPunct="0">
              <a:lnSpc>
                <a:spcPct val="100000"/>
              </a:lnSpc>
              <a:spcBef>
                <a:spcPts val="0"/>
              </a:spcBef>
              <a:spcAft>
                <a:spcPts val="0"/>
              </a:spcAft>
              <a:buClrTx/>
              <a:buSzTx/>
              <a:buFontTx/>
              <a:buNone/>
              <a:tabLst/>
              <a:defRPr/>
            </a:pPr>
            <a:r>
              <a:rPr lang="en-US" sz="1400" kern="0" dirty="0" smtClean="0">
                <a:solidFill>
                  <a:sysClr val="windowText" lastClr="000000"/>
                </a:solidFill>
                <a:ea typeface="Times New Roman" charset="0"/>
                <a:cs typeface="Times New Roman" charset="0"/>
              </a:rPr>
              <a:t>billion metric tons of carbon dioxide</a:t>
            </a:r>
            <a:endParaRPr kumimoji="0" lang="en-US" sz="1400" i="0" u="none" strike="noStrike" kern="0" cap="none" spc="0" normalizeH="0" baseline="0" noProof="0" dirty="0" smtClean="0">
              <a:ln>
                <a:noFill/>
              </a:ln>
              <a:solidFill>
                <a:sysClr val="windowText" lastClr="000000"/>
              </a:solidFill>
              <a:effectLst/>
              <a:uLnTx/>
              <a:uFillTx/>
              <a:ea typeface="Times New Roman" charset="0"/>
              <a:cs typeface="Times New Roman" charset="0"/>
            </a:endParaRPr>
          </a:p>
        </p:txBody>
      </p:sp>
      <p:sp>
        <p:nvSpPr>
          <p:cNvPr id="3" name="Slide Number Placeholder 2"/>
          <p:cNvSpPr>
            <a:spLocks noGrp="1"/>
          </p:cNvSpPr>
          <p:nvPr>
            <p:ph type="sldNum" sz="quarter" idx="4"/>
          </p:nvPr>
        </p:nvSpPr>
        <p:spPr/>
        <p:txBody>
          <a:bodyPr/>
          <a:lstStyle/>
          <a:p>
            <a:fld id="{2D80C5C9-96E0-47EC-B500-37C5FE284639}" type="slidenum">
              <a:rPr lang="en-US" smtClean="0"/>
              <a:pPr/>
              <a:t>15</a:t>
            </a:fld>
            <a:endParaRPr lang="en-US" dirty="0"/>
          </a:p>
        </p:txBody>
      </p:sp>
      <p:sp>
        <p:nvSpPr>
          <p:cNvPr id="10" name="Title 9"/>
          <p:cNvSpPr>
            <a:spLocks noGrp="1"/>
          </p:cNvSpPr>
          <p:nvPr>
            <p:ph type="title"/>
          </p:nvPr>
        </p:nvSpPr>
        <p:spPr/>
        <p:txBody>
          <a:bodyPr/>
          <a:lstStyle/>
          <a:p>
            <a:r>
              <a:rPr lang="en-US" dirty="0"/>
              <a:t>Energy-related carbon dioxide emissions mirror the trends in energy consumption across cases—</a:t>
            </a:r>
          </a:p>
        </p:txBody>
      </p:sp>
      <p:graphicFrame>
        <p:nvGraphicFramePr>
          <p:cNvPr id="19" name="Content Placeholder 14"/>
          <p:cNvGraphicFramePr>
            <a:graphicFrameLocks/>
          </p:cNvGraphicFramePr>
          <p:nvPr>
            <p:extLst/>
          </p:nvPr>
        </p:nvGraphicFramePr>
        <p:xfrm>
          <a:off x="336634" y="1719675"/>
          <a:ext cx="4105275" cy="4491038"/>
        </p:xfrm>
        <a:graphic>
          <a:graphicData uri="http://schemas.openxmlformats.org/drawingml/2006/chart">
            <c:chart xmlns:c="http://schemas.openxmlformats.org/drawingml/2006/chart" xmlns:r="http://schemas.openxmlformats.org/officeDocument/2006/relationships" r:id="rId4"/>
          </a:graphicData>
        </a:graphic>
      </p:graphicFrame>
      <p:grpSp>
        <p:nvGrpSpPr>
          <p:cNvPr id="17" name="Group 16"/>
          <p:cNvGrpSpPr/>
          <p:nvPr/>
        </p:nvGrpSpPr>
        <p:grpSpPr>
          <a:xfrm>
            <a:off x="1295570" y="63335"/>
            <a:ext cx="7592950" cy="665276"/>
            <a:chOff x="1295570" y="63335"/>
            <a:chExt cx="7592950" cy="665276"/>
          </a:xfrm>
        </p:grpSpPr>
        <p:pic>
          <p:nvPicPr>
            <p:cNvPr id="20" name="Picture 19" descr="greyicon_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21" name="Picture 20" descr="greyicon_4.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22" name="Picture 21" descr="greyicon_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23" name="Picture 22" descr="greyicon_6.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24" name="Picture 23" descr="greyicon_7.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25" name="Picture 2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26" name="Picture 2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27" name="Picture 2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5026814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16</a:t>
            </a:fld>
            <a:endParaRPr lang="en-US" dirty="0"/>
          </a:p>
        </p:txBody>
      </p:sp>
      <p:sp>
        <p:nvSpPr>
          <p:cNvPr id="7" name="Text Placeholder 6"/>
          <p:cNvSpPr>
            <a:spLocks noGrp="1"/>
          </p:cNvSpPr>
          <p:nvPr>
            <p:ph type="body" sz="quarter" idx="12"/>
          </p:nvPr>
        </p:nvSpPr>
        <p:spPr/>
        <p:txBody>
          <a:bodyPr/>
          <a:lstStyle/>
          <a:p>
            <a:pPr lvl="0"/>
            <a:r>
              <a:rPr lang="en-US" dirty="0"/>
              <a:t>Energy-related CO2 emissions from the industrial sector grow the most on both an absolute and relative basis—0.6% annually—from 2017 to 2050 in the Reference case. </a:t>
            </a:r>
            <a:r>
              <a:rPr lang="en-US" dirty="0" smtClean="0"/>
              <a:t>Natural </a:t>
            </a:r>
            <a:r>
              <a:rPr lang="en-US" dirty="0"/>
              <a:t>gas has the largest share of both energy and CO2 emissions in the industrial sector throughout the projection </a:t>
            </a:r>
            <a:r>
              <a:rPr lang="en-US" dirty="0" smtClean="0"/>
              <a:t>period. The </a:t>
            </a:r>
            <a:r>
              <a:rPr lang="en-US" dirty="0"/>
              <a:t>relatively low cost of natural gas </a:t>
            </a:r>
            <a:r>
              <a:rPr lang="en-US" dirty="0" smtClean="0"/>
              <a:t>leads to further </a:t>
            </a:r>
            <a:r>
              <a:rPr lang="en-US" dirty="0"/>
              <a:t>increases in usage and emissions.</a:t>
            </a:r>
          </a:p>
          <a:p>
            <a:r>
              <a:rPr lang="en-US" dirty="0" smtClean="0"/>
              <a:t>Electric </a:t>
            </a:r>
            <a:r>
              <a:rPr lang="en-US" dirty="0"/>
              <a:t>power sector CO2 emissions are relatively flat in the Reference case through 2050 as a result of favorable market conditions for natural gas and supportive policies for renewables compared with coal.   </a:t>
            </a:r>
          </a:p>
          <a:p>
            <a:r>
              <a:rPr lang="en-US" dirty="0" smtClean="0"/>
              <a:t>Commercial </a:t>
            </a:r>
            <a:r>
              <a:rPr lang="en-US" dirty="0"/>
              <a:t>sector emissions grow at a rate of 0.1% annually from 2017 to 2050, as </a:t>
            </a:r>
            <a:r>
              <a:rPr lang="en-US" dirty="0" smtClean="0"/>
              <a:t>higher energy use in </a:t>
            </a:r>
            <a:r>
              <a:rPr lang="en-US" dirty="0"/>
              <a:t>the sector is only partially offset by efficiency gains. </a:t>
            </a:r>
            <a:r>
              <a:rPr lang="en-US" dirty="0" smtClean="0"/>
              <a:t>CO2 emissions in the residential </a:t>
            </a:r>
            <a:r>
              <a:rPr lang="en-US" dirty="0"/>
              <a:t>and transportation sectors both decline by 0.2%/year over the projection period.</a:t>
            </a:r>
          </a:p>
          <a:p>
            <a:r>
              <a:rPr lang="en-US" dirty="0" smtClean="0"/>
              <a:t>Natural </a:t>
            </a:r>
            <a:r>
              <a:rPr lang="en-US" dirty="0"/>
              <a:t>gas emissions grow at an annual rate of 0.8%, while petroleum and coal emissions decline at annual rates of 0.3% and 0.2%, respectively. </a:t>
            </a:r>
            <a:r>
              <a:rPr lang="en-US" dirty="0" smtClean="0"/>
              <a:t>Petroleum </a:t>
            </a:r>
            <a:r>
              <a:rPr lang="en-US" dirty="0"/>
              <a:t>emissions rise in each of the final 13 years of the projection period, </a:t>
            </a:r>
            <a:r>
              <a:rPr lang="en-US" dirty="0" smtClean="0"/>
              <a:t>when </a:t>
            </a:r>
            <a:r>
              <a:rPr lang="en-US" dirty="0"/>
              <a:t>increased vehicle usage outweighs efficiency gains.</a:t>
            </a:r>
          </a:p>
          <a:p>
            <a:pPr eaLnBrk="0" hangingPunct="0"/>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—and are essentially flat in the Reference case</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29881246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17</a:t>
            </a:fld>
            <a:endParaRPr lang="en-US" dirty="0"/>
          </a:p>
        </p:txBody>
      </p:sp>
      <p:sp>
        <p:nvSpPr>
          <p:cNvPr id="7" name="Text Placeholder 6"/>
          <p:cNvSpPr>
            <a:spLocks noGrp="1"/>
          </p:cNvSpPr>
          <p:nvPr>
            <p:ph type="body" sz="quarter" idx="13"/>
          </p:nvPr>
        </p:nvSpPr>
        <p:spPr/>
        <p:txBody>
          <a:bodyPr/>
          <a:lstStyle/>
          <a:p>
            <a:pPr eaLnBrk="0" hangingPunct="0"/>
            <a:r>
              <a:rPr lang="en-US" b="1" dirty="0">
                <a:solidFill>
                  <a:sysClr val="windowText" lastClr="000000"/>
                </a:solidFill>
                <a:latin typeface="Arial" panose="020B0604020202020204" pitchFamily="34" charset="0"/>
                <a:ea typeface="Times New Roman" charset="0"/>
                <a:cs typeface="Arial" panose="020B0604020202020204" pitchFamily="34" charset="0"/>
              </a:rPr>
              <a:t>Total energy production</a:t>
            </a:r>
          </a:p>
          <a:p>
            <a:pPr eaLnBrk="0" hangingPunct="0"/>
            <a:r>
              <a:rPr lang="en-US" dirty="0">
                <a:solidFill>
                  <a:sysClr val="windowText" lastClr="000000"/>
                </a:solidFill>
                <a:latin typeface="Arial" panose="020B0604020202020204" pitchFamily="34" charset="0"/>
                <a:ea typeface="Times New Roman" charset="0"/>
                <a:cs typeface="Arial" panose="020B0604020202020204" pitchFamily="34" charset="0"/>
              </a:rPr>
              <a:t>quadrillion British thermal </a:t>
            </a:r>
            <a:r>
              <a:rPr lang="en-US" dirty="0" smtClean="0">
                <a:solidFill>
                  <a:sysClr val="windowText" lastClr="000000"/>
                </a:solidFill>
                <a:latin typeface="Arial" panose="020B0604020202020204" pitchFamily="34" charset="0"/>
                <a:ea typeface="Times New Roman" charset="0"/>
                <a:cs typeface="Arial" panose="020B0604020202020204" pitchFamily="34" charset="0"/>
              </a:rPr>
              <a:t>units</a:t>
            </a:r>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9" name="Text Placeholder 8"/>
          <p:cNvSpPr>
            <a:spLocks noGrp="1"/>
          </p:cNvSpPr>
          <p:nvPr>
            <p:ph type="body" sz="quarter" idx="15"/>
          </p:nvPr>
        </p:nvSpPr>
        <p:spPr/>
        <p:txBody>
          <a:bodyPr/>
          <a:lstStyle/>
          <a:p>
            <a:endParaRPr lang="en-US" dirty="0"/>
          </a:p>
        </p:txBody>
      </p:sp>
      <p:sp>
        <p:nvSpPr>
          <p:cNvPr id="5" name="Title 4"/>
          <p:cNvSpPr>
            <a:spLocks noGrp="1"/>
          </p:cNvSpPr>
          <p:nvPr>
            <p:ph type="title"/>
          </p:nvPr>
        </p:nvSpPr>
        <p:spPr/>
        <p:txBody>
          <a:bodyPr/>
          <a:lstStyle/>
          <a:p>
            <a:r>
              <a:rPr lang="en-US" dirty="0"/>
              <a:t>Energy production growth </a:t>
            </a:r>
            <a:r>
              <a:rPr lang="en-US" dirty="0" smtClean="0"/>
              <a:t>depends on </a:t>
            </a:r>
            <a:r>
              <a:rPr lang="en-US" dirty="0"/>
              <a:t>technology, resources, and market conditions—</a:t>
            </a:r>
          </a:p>
        </p:txBody>
      </p:sp>
      <p:graphicFrame>
        <p:nvGraphicFramePr>
          <p:cNvPr id="11" name="Chart Placeholder 9"/>
          <p:cNvGraphicFramePr>
            <a:graphicFrameLocks/>
          </p:cNvGraphicFramePr>
          <p:nvPr>
            <p:extLst>
              <p:ext uri="{D42A27DB-BD31-4B8C-83A1-F6EECF244321}">
                <p14:modId xmlns:p14="http://schemas.microsoft.com/office/powerpoint/2010/main" val="3750490552"/>
              </p:ext>
            </p:extLst>
          </p:nvPr>
        </p:nvGraphicFramePr>
        <p:xfrm>
          <a:off x="190833" y="2326375"/>
          <a:ext cx="8683625" cy="3622675"/>
        </p:xfrm>
        <a:graphic>
          <a:graphicData uri="http://schemas.openxmlformats.org/drawingml/2006/chart">
            <c:chart xmlns:c="http://schemas.openxmlformats.org/drawingml/2006/chart" xmlns:r="http://schemas.openxmlformats.org/officeDocument/2006/relationships" r:id="rId3"/>
          </a:graphicData>
        </a:graphic>
      </p:graphicFrame>
      <p:grpSp>
        <p:nvGrpSpPr>
          <p:cNvPr id="19" name="Group 18"/>
          <p:cNvGrpSpPr/>
          <p:nvPr/>
        </p:nvGrpSpPr>
        <p:grpSpPr>
          <a:xfrm>
            <a:off x="1295570" y="63335"/>
            <a:ext cx="7592950" cy="665276"/>
            <a:chOff x="1295570" y="63335"/>
            <a:chExt cx="7592950" cy="665276"/>
          </a:xfrm>
        </p:grpSpPr>
        <p:pic>
          <p:nvPicPr>
            <p:cNvPr id="20" name="Picture 19" descr="greyicon_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21" name="Picture 20" descr="greyicon_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22" name="Picture 21" descr="greyicon_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23" name="Picture 22" descr="greyicon_6.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24" name="Picture 23" descr="greyicon_7.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25" name="Picture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26" name="Picture 2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27" name="Picture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6025966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18</a:t>
            </a:fld>
            <a:endParaRPr lang="en-US" dirty="0"/>
          </a:p>
        </p:txBody>
      </p:sp>
      <p:sp>
        <p:nvSpPr>
          <p:cNvPr id="7" name="Text Placeholder 6"/>
          <p:cNvSpPr>
            <a:spLocks noGrp="1"/>
          </p:cNvSpPr>
          <p:nvPr>
            <p:ph type="body" sz="quarter" idx="12"/>
          </p:nvPr>
        </p:nvSpPr>
        <p:spPr/>
        <p:txBody>
          <a:bodyPr/>
          <a:lstStyle/>
          <a:p>
            <a:pPr lvl="0"/>
            <a:r>
              <a:rPr lang="en-US" dirty="0"/>
              <a:t>Total </a:t>
            </a:r>
            <a:r>
              <a:rPr lang="en-US" dirty="0" smtClean="0"/>
              <a:t>U.S. energy </a:t>
            </a:r>
            <a:r>
              <a:rPr lang="en-US" dirty="0"/>
              <a:t>production increases by about 31% from 2017 through 2050 in the Reference case, led by increases in the production of renewables other than hydropower, natural gas, and crude oil </a:t>
            </a:r>
            <a:r>
              <a:rPr lang="en-US" dirty="0" smtClean="0"/>
              <a:t>(although </a:t>
            </a:r>
            <a:r>
              <a:rPr lang="en-US" dirty="0"/>
              <a:t>crude oil production only </a:t>
            </a:r>
            <a:r>
              <a:rPr lang="en-US" dirty="0" smtClean="0"/>
              <a:t>increases </a:t>
            </a:r>
            <a:r>
              <a:rPr lang="en-US" dirty="0"/>
              <a:t>during the first 15 years of the projection period).</a:t>
            </a:r>
          </a:p>
          <a:p>
            <a:pPr lvl="0"/>
            <a:r>
              <a:rPr lang="en-US" dirty="0" smtClean="0"/>
              <a:t>Projected U.S</a:t>
            </a:r>
            <a:r>
              <a:rPr lang="en-US" dirty="0"/>
              <a:t>. energy production is closely tied to assumptions about resources, technology, and prices, which is evident in side cases that vary these </a:t>
            </a:r>
            <a:r>
              <a:rPr lang="en-US" dirty="0" smtClean="0"/>
              <a:t>assumptions.</a:t>
            </a:r>
            <a:endParaRPr lang="en-US" dirty="0"/>
          </a:p>
          <a:p>
            <a:r>
              <a:rPr lang="en-US" dirty="0" smtClean="0"/>
              <a:t>The </a:t>
            </a:r>
            <a:r>
              <a:rPr lang="en-US" dirty="0"/>
              <a:t>range of total production is bounded by the resource cases, which address the uncertainty in U.S. oil and natural gas resources and technology. The High Oil and Gas Resource and Technology case assumes higher estimates </a:t>
            </a:r>
            <a:r>
              <a:rPr lang="en-US" dirty="0" smtClean="0"/>
              <a:t>than the Reference case of </a:t>
            </a:r>
            <a:r>
              <a:rPr lang="en-US" dirty="0"/>
              <a:t>unproved Alaska resources; offshore Lower 48 resources; and onshore Lower 48 tight oil, tight gas, and shale gas </a:t>
            </a:r>
            <a:r>
              <a:rPr lang="en-US" dirty="0" smtClean="0"/>
              <a:t>resources. This </a:t>
            </a:r>
            <a:r>
              <a:rPr lang="en-US" dirty="0"/>
              <a:t>side case also assumes lower costs of producing these resources and faster technology improvement. </a:t>
            </a:r>
            <a:r>
              <a:rPr lang="en-US" dirty="0" smtClean="0"/>
              <a:t>The </a:t>
            </a:r>
            <a:r>
              <a:rPr lang="en-US" dirty="0"/>
              <a:t>Low Oil and Gas Resource and Technology case assumes the opposite.</a:t>
            </a:r>
          </a:p>
          <a:p>
            <a:r>
              <a:rPr lang="en-US" dirty="0" smtClean="0"/>
              <a:t>The </a:t>
            </a:r>
            <a:r>
              <a:rPr lang="en-US" dirty="0"/>
              <a:t>High Oil Price case reflects the impact of higher world demand for petroleum products, lower Organization of the Petroleum Exporting Countries (OPEC) upstream investment, and higher non-OPEC exploration and development costs. The Low Oil Price case assumes the opposite.</a:t>
            </a:r>
          </a:p>
          <a:p>
            <a:pPr eaLnBrk="0" hangingPunct="0"/>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—making production more sensitive </a:t>
            </a:r>
            <a:r>
              <a:rPr lang="en-US" dirty="0" smtClean="0"/>
              <a:t>than consumption to </a:t>
            </a:r>
            <a:r>
              <a:rPr lang="en-US" dirty="0"/>
              <a:t>side case </a:t>
            </a:r>
            <a:r>
              <a:rPr lang="en-US" dirty="0" smtClean="0"/>
              <a:t>assumptions</a:t>
            </a:r>
            <a:endParaRPr lang="en-US" dirty="0"/>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39166132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19</a:t>
            </a:fld>
            <a:endParaRPr lang="en-US" dirty="0"/>
          </a:p>
        </p:txBody>
      </p:sp>
      <p:sp>
        <p:nvSpPr>
          <p:cNvPr id="7" name="Text Placeholder 6"/>
          <p:cNvSpPr>
            <a:spLocks noGrp="1"/>
          </p:cNvSpPr>
          <p:nvPr>
            <p:ph type="body" sz="quarter" idx="13"/>
          </p:nvPr>
        </p:nvSpPr>
        <p:spPr/>
        <p:txBody>
          <a:bodyPr/>
          <a:lstStyle/>
          <a:p>
            <a:pPr eaLnBrk="0" hangingPunct="0"/>
            <a:r>
              <a:rPr lang="en-US" b="1" dirty="0">
                <a:solidFill>
                  <a:sysClr val="windowText" lastClr="000000"/>
                </a:solidFill>
                <a:ea typeface="Times New Roman" charset="0"/>
                <a:cs typeface="Times New Roman" charset="0"/>
              </a:rPr>
              <a:t>Energy production (Reference case)</a:t>
            </a:r>
          </a:p>
          <a:p>
            <a:pPr eaLnBrk="0" hangingPunct="0"/>
            <a:r>
              <a:rPr lang="en-US" dirty="0">
                <a:solidFill>
                  <a:sysClr val="windowText" lastClr="000000"/>
                </a:solidFill>
                <a:ea typeface="Times New Roman" charset="0"/>
                <a:cs typeface="Times New Roman" charset="0"/>
              </a:rPr>
              <a:t>quadrillion British thermal </a:t>
            </a:r>
            <a:r>
              <a:rPr lang="en-US" dirty="0" smtClean="0">
                <a:solidFill>
                  <a:sysClr val="windowText" lastClr="000000"/>
                </a:solidFill>
                <a:ea typeface="Times New Roman" charset="0"/>
                <a:cs typeface="Times New Roman" charset="0"/>
              </a:rPr>
              <a:t>units</a:t>
            </a:r>
            <a:endParaRPr lang="en-US" dirty="0">
              <a:solidFill>
                <a:sysClr val="windowText" lastClr="000000"/>
              </a:solidFill>
              <a:ea typeface="Times New Roman" charset="0"/>
              <a:cs typeface="Times New Roman" charset="0"/>
            </a:endParaRPr>
          </a:p>
        </p:txBody>
      </p:sp>
      <p:sp>
        <p:nvSpPr>
          <p:cNvPr id="9" name="Text Placeholder 8"/>
          <p:cNvSpPr>
            <a:spLocks noGrp="1"/>
          </p:cNvSpPr>
          <p:nvPr>
            <p:ph type="body" sz="quarter" idx="15"/>
          </p:nvPr>
        </p:nvSpPr>
        <p:spPr/>
        <p:txBody>
          <a:bodyPr/>
          <a:lstStyle/>
          <a:p>
            <a:endParaRPr lang="en-US" dirty="0"/>
          </a:p>
        </p:txBody>
      </p:sp>
      <p:sp>
        <p:nvSpPr>
          <p:cNvPr id="5" name="Title 4"/>
          <p:cNvSpPr>
            <a:spLocks noGrp="1"/>
          </p:cNvSpPr>
          <p:nvPr>
            <p:ph type="title"/>
          </p:nvPr>
        </p:nvSpPr>
        <p:spPr/>
        <p:txBody>
          <a:bodyPr/>
          <a:lstStyle/>
          <a:p>
            <a:r>
              <a:rPr lang="en-US" dirty="0"/>
              <a:t>In the Reference case, natural gas accounts for the largest share of total energy production—</a:t>
            </a:r>
          </a:p>
        </p:txBody>
      </p:sp>
      <p:graphicFrame>
        <p:nvGraphicFramePr>
          <p:cNvPr id="11" name="Chart Placeholder 10"/>
          <p:cNvGraphicFramePr>
            <a:graphicFrameLocks noGrp="1"/>
          </p:cNvGraphicFramePr>
          <p:nvPr>
            <p:ph type="chart" sz="quarter" idx="12"/>
            <p:extLst/>
          </p:nvPr>
        </p:nvGraphicFramePr>
        <p:xfrm>
          <a:off x="231775" y="2286000"/>
          <a:ext cx="8683625" cy="3622675"/>
        </p:xfrm>
        <a:graphic>
          <a:graphicData uri="http://schemas.openxmlformats.org/drawingml/2006/chart">
            <c:chart xmlns:c="http://schemas.openxmlformats.org/drawingml/2006/chart" xmlns:r="http://schemas.openxmlformats.org/officeDocument/2006/relationships" r:id="rId3"/>
          </a:graphicData>
        </a:graphic>
      </p:graphicFrame>
      <p:grpSp>
        <p:nvGrpSpPr>
          <p:cNvPr id="19" name="Group 18"/>
          <p:cNvGrpSpPr/>
          <p:nvPr/>
        </p:nvGrpSpPr>
        <p:grpSpPr>
          <a:xfrm>
            <a:off x="1295570" y="63335"/>
            <a:ext cx="7592950" cy="665276"/>
            <a:chOff x="1295570" y="63335"/>
            <a:chExt cx="7592950" cy="665276"/>
          </a:xfrm>
        </p:grpSpPr>
        <p:pic>
          <p:nvPicPr>
            <p:cNvPr id="20" name="Picture 19" descr="greyicon_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21" name="Picture 20" descr="greyicon_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22" name="Picture 21" descr="greyicon_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23" name="Picture 22" descr="greyicon_6.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24" name="Picture 23" descr="greyicon_7.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25" name="Picture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26" name="Picture 2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27" name="Picture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8610701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0154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20</a:t>
            </a:fld>
            <a:endParaRPr lang="en-US" dirty="0"/>
          </a:p>
        </p:txBody>
      </p:sp>
      <p:sp>
        <p:nvSpPr>
          <p:cNvPr id="7" name="Text Placeholder 6"/>
          <p:cNvSpPr>
            <a:spLocks noGrp="1"/>
          </p:cNvSpPr>
          <p:nvPr>
            <p:ph type="body" sz="quarter" idx="12"/>
          </p:nvPr>
        </p:nvSpPr>
        <p:spPr/>
        <p:txBody>
          <a:bodyPr/>
          <a:lstStyle/>
          <a:p>
            <a:pPr lvl="0"/>
            <a:r>
              <a:rPr lang="en-US" dirty="0"/>
              <a:t>Natural gas production accounts for nearly 39% of U.S. energy production by 2050 in the Reference case. </a:t>
            </a:r>
            <a:r>
              <a:rPr lang="en-US" dirty="0" smtClean="0"/>
              <a:t>Production </a:t>
            </a:r>
            <a:r>
              <a:rPr lang="en-US" dirty="0"/>
              <a:t>from shale gas and tight oil plays as a share of total U.S. natural gas production is projected to continue to grow </a:t>
            </a:r>
            <a:r>
              <a:rPr lang="en-US" dirty="0" smtClean="0"/>
              <a:t>because </a:t>
            </a:r>
            <a:r>
              <a:rPr lang="en-US" dirty="0"/>
              <a:t>of the </a:t>
            </a:r>
            <a:r>
              <a:rPr lang="en-US" dirty="0" smtClean="0"/>
              <a:t>large </a:t>
            </a:r>
            <a:r>
              <a:rPr lang="en-US" dirty="0"/>
              <a:t>size of the associated resources. </a:t>
            </a:r>
          </a:p>
          <a:p>
            <a:pPr lvl="0"/>
            <a:r>
              <a:rPr lang="en-US" dirty="0" smtClean="0"/>
              <a:t>Wind </a:t>
            </a:r>
            <a:r>
              <a:rPr lang="en-US" dirty="0"/>
              <a:t>and solar generation leads the growth in renewables generation throughout the projection, accounting for 64% of the total electric generation growth in the Reference </a:t>
            </a:r>
            <a:r>
              <a:rPr lang="en-US" dirty="0" smtClean="0"/>
              <a:t>case through 2050. With </a:t>
            </a:r>
            <a:r>
              <a:rPr lang="en-US" dirty="0"/>
              <a:t>a continued (but reduced) tax credit and declining capital costs, solar capacity </a:t>
            </a:r>
            <a:r>
              <a:rPr lang="en-US" dirty="0" smtClean="0"/>
              <a:t>continues to grow </a:t>
            </a:r>
            <a:r>
              <a:rPr lang="en-US" dirty="0"/>
              <a:t>throughout the projection period, while tax credits that phase out for plants entering service through 2024 provide incentives for new wind capacity in the near term. </a:t>
            </a:r>
          </a:p>
          <a:p>
            <a:r>
              <a:rPr lang="en-US" dirty="0" smtClean="0"/>
              <a:t>In </a:t>
            </a:r>
            <a:r>
              <a:rPr lang="en-US" dirty="0"/>
              <a:t>the Reference case, U.S. crude oil production in 2018 is projected to surpass the 9.6 million barrels per day (b/d) record set in 1970 and will plateau between 11.5 million b/d and 11.9 million b/d. The continued development of tight oil and shale gas resources supports growth in natural gas plant liquids production, which reaches 5.0 million b/d in 2023 in the Reference case—a nearly 35% increase from the 2017 level. </a:t>
            </a:r>
            <a:endParaRPr lang="en-US" dirty="0" smtClean="0"/>
          </a:p>
          <a:p>
            <a:pPr lvl="0"/>
            <a:r>
              <a:rPr lang="en-US" dirty="0" smtClean="0"/>
              <a:t>Hydropower, nuclear power, and coal production are relatively flat in the Reference case through 2050, limited by slow growth in electricity demand as well as unfavorable economics and other considerations. </a:t>
            </a:r>
          </a:p>
          <a:p>
            <a:pPr eaLnBrk="0" hangingPunct="0"/>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—while renewables other than hydropower grow the most on a percentage basis</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7703591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21</a:t>
            </a:fld>
            <a:endParaRPr lang="en-US" dirty="0"/>
          </a:p>
        </p:txBody>
      </p:sp>
      <p:sp>
        <p:nvSpPr>
          <p:cNvPr id="7" name="Text Placeholder 6"/>
          <p:cNvSpPr>
            <a:spLocks noGrp="1"/>
          </p:cNvSpPr>
          <p:nvPr>
            <p:ph type="body" sz="quarter" idx="13"/>
          </p:nvPr>
        </p:nvSpPr>
        <p:spPr/>
        <p:txBody>
          <a:bodyPr/>
          <a:lstStyle/>
          <a:p>
            <a:pPr eaLnBrk="0" hangingPunct="0"/>
            <a:r>
              <a:rPr lang="en-US" b="1" dirty="0">
                <a:solidFill>
                  <a:sysClr val="windowText" lastClr="000000"/>
                </a:solidFill>
                <a:latin typeface="Arial" panose="020B0604020202020204" pitchFamily="34" charset="0"/>
                <a:ea typeface="Times New Roman" charset="0"/>
                <a:cs typeface="Arial" panose="020B0604020202020204" pitchFamily="34" charset="0"/>
              </a:rPr>
              <a:t>Net energy trade</a:t>
            </a:r>
          </a:p>
          <a:p>
            <a:pPr eaLnBrk="0" hangingPunct="0"/>
            <a:r>
              <a:rPr lang="en-US" dirty="0">
                <a:solidFill>
                  <a:sysClr val="windowText" lastClr="000000"/>
                </a:solidFill>
                <a:latin typeface="Arial" panose="020B0604020202020204" pitchFamily="34" charset="0"/>
                <a:ea typeface="Times New Roman" charset="0"/>
                <a:cs typeface="Arial" panose="020B0604020202020204" pitchFamily="34" charset="0"/>
              </a:rPr>
              <a:t>quadrillion British thermal </a:t>
            </a:r>
            <a:r>
              <a:rPr lang="en-US" dirty="0" smtClean="0">
                <a:solidFill>
                  <a:sysClr val="windowText" lastClr="000000"/>
                </a:solidFill>
                <a:latin typeface="Arial" panose="020B0604020202020204" pitchFamily="34" charset="0"/>
                <a:ea typeface="Times New Roman" charset="0"/>
                <a:cs typeface="Arial" panose="020B0604020202020204" pitchFamily="34" charset="0"/>
              </a:rPr>
              <a:t>units</a:t>
            </a:r>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9" name="Text Placeholder 8"/>
          <p:cNvSpPr>
            <a:spLocks noGrp="1"/>
          </p:cNvSpPr>
          <p:nvPr>
            <p:ph type="body" sz="quarter" idx="15"/>
          </p:nvPr>
        </p:nvSpPr>
        <p:spPr/>
        <p:txBody>
          <a:bodyPr/>
          <a:lstStyle/>
          <a:p>
            <a:endParaRPr lang="en-US" dirty="0"/>
          </a:p>
        </p:txBody>
      </p:sp>
      <p:graphicFrame>
        <p:nvGraphicFramePr>
          <p:cNvPr id="5" name="Content Placeholder 4"/>
          <p:cNvGraphicFramePr>
            <a:graphicFrameLocks noGrp="1"/>
          </p:cNvGraphicFramePr>
          <p:nvPr>
            <p:ph type="chart" sz="quarter" idx="12"/>
            <p:extLst>
              <p:ext uri="{D42A27DB-BD31-4B8C-83A1-F6EECF244321}">
                <p14:modId xmlns:p14="http://schemas.microsoft.com/office/powerpoint/2010/main" val="3558406082"/>
              </p:ext>
            </p:extLst>
          </p:nvPr>
        </p:nvGraphicFramePr>
        <p:xfrm>
          <a:off x="231775" y="2286000"/>
          <a:ext cx="8683625" cy="3622675"/>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5"/>
          <p:cNvSpPr>
            <a:spLocks noGrp="1"/>
          </p:cNvSpPr>
          <p:nvPr>
            <p:ph type="title"/>
          </p:nvPr>
        </p:nvSpPr>
        <p:spPr/>
        <p:txBody>
          <a:bodyPr/>
          <a:lstStyle/>
          <a:p>
            <a:r>
              <a:rPr lang="en-US" dirty="0"/>
              <a:t>The United States is a net energy exporter in all but two cases—</a:t>
            </a:r>
          </a:p>
        </p:txBody>
      </p:sp>
      <p:grpSp>
        <p:nvGrpSpPr>
          <p:cNvPr id="18" name="Group 17"/>
          <p:cNvGrpSpPr/>
          <p:nvPr/>
        </p:nvGrpSpPr>
        <p:grpSpPr>
          <a:xfrm>
            <a:off x="1295570" y="63335"/>
            <a:ext cx="7592950" cy="665276"/>
            <a:chOff x="1295570" y="63335"/>
            <a:chExt cx="7592950" cy="665276"/>
          </a:xfrm>
        </p:grpSpPr>
        <p:pic>
          <p:nvPicPr>
            <p:cNvPr id="19" name="Picture 18" descr="greyicon_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20" name="Picture 19" descr="greyicon_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21" name="Picture 20" descr="greyicon_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22" name="Picture 21" descr="greyicon_6.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23" name="Picture 22" descr="greyicon_7.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24" name="Picture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25" name="Picture 2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26" name="Picture 2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11941566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22</a:t>
            </a:fld>
            <a:endParaRPr lang="en-US" dirty="0"/>
          </a:p>
        </p:txBody>
      </p:sp>
      <p:sp>
        <p:nvSpPr>
          <p:cNvPr id="7" name="Text Placeholder 6"/>
          <p:cNvSpPr>
            <a:spLocks noGrp="1"/>
          </p:cNvSpPr>
          <p:nvPr>
            <p:ph type="body" sz="quarter" idx="12"/>
          </p:nvPr>
        </p:nvSpPr>
        <p:spPr/>
        <p:txBody>
          <a:bodyPr/>
          <a:lstStyle/>
          <a:p>
            <a:pPr lvl="0"/>
            <a:r>
              <a:rPr lang="en-US" dirty="0"/>
              <a:t>The United States is projected to become a net energy exporter by 2022 in the Reference case projection, but the transition occurs earlier in three of the AEO2018 side cases. </a:t>
            </a:r>
          </a:p>
          <a:p>
            <a:r>
              <a:rPr lang="en-US" dirty="0" smtClean="0"/>
              <a:t>In </a:t>
            </a:r>
            <a:r>
              <a:rPr lang="en-US" dirty="0"/>
              <a:t>the High Oil and Gas Resource and Technology case, favorable geology and technological developments </a:t>
            </a:r>
            <a:r>
              <a:rPr lang="en-US" dirty="0" smtClean="0"/>
              <a:t>lead to </a:t>
            </a:r>
            <a:r>
              <a:rPr lang="en-US" dirty="0"/>
              <a:t>oil and natural </a:t>
            </a:r>
            <a:r>
              <a:rPr lang="en-US" dirty="0" smtClean="0"/>
              <a:t>gas production </a:t>
            </a:r>
            <a:r>
              <a:rPr lang="en-US" dirty="0"/>
              <a:t>at lower prices, supporting exports that increase over time. </a:t>
            </a:r>
          </a:p>
          <a:p>
            <a:pPr lvl="0"/>
            <a:r>
              <a:rPr lang="en-US" dirty="0" smtClean="0"/>
              <a:t>In </a:t>
            </a:r>
            <a:r>
              <a:rPr lang="en-US" dirty="0"/>
              <a:t>the High Oil Price case, before 2038, economic conditions are favorable for oil </a:t>
            </a:r>
            <a:r>
              <a:rPr lang="en-US" dirty="0" smtClean="0"/>
              <a:t>producers. Higher prices </a:t>
            </a:r>
            <a:r>
              <a:rPr lang="en-US" dirty="0"/>
              <a:t>support higher levels of </a:t>
            </a:r>
            <a:r>
              <a:rPr lang="en-US" dirty="0" smtClean="0"/>
              <a:t>exports, </a:t>
            </a:r>
            <a:r>
              <a:rPr lang="en-US" dirty="0"/>
              <a:t>but lower domestic consumption. After 2038, exports decline as a result of the lack of substantial improvements in </a:t>
            </a:r>
            <a:r>
              <a:rPr lang="en-US" dirty="0" smtClean="0"/>
              <a:t>technology, </a:t>
            </a:r>
            <a:r>
              <a:rPr lang="en-US" dirty="0"/>
              <a:t>and production moves to </a:t>
            </a:r>
            <a:r>
              <a:rPr lang="en-US" dirty="0" smtClean="0"/>
              <a:t>less-productive </a:t>
            </a:r>
            <a:r>
              <a:rPr lang="en-US" dirty="0"/>
              <a:t>regions</a:t>
            </a:r>
            <a:r>
              <a:rPr lang="en-US" dirty="0" smtClean="0"/>
              <a:t>.</a:t>
            </a:r>
            <a:endParaRPr lang="en-US" dirty="0"/>
          </a:p>
          <a:p>
            <a:pPr lvl="0"/>
            <a:r>
              <a:rPr lang="en-US" dirty="0"/>
              <a:t>With less favorable geology and technology, as assumed in the Low Oil and Gas Resource and Technology case, and low world oil prices, as assumed in the Low Oil Price case, the United States remains a net energy importer.</a:t>
            </a:r>
          </a:p>
          <a:p>
            <a:pPr eaLnBrk="0" hangingPunct="0"/>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—and in the High Oil and Gas Resource and Technology case, net exports continue to increase through 2050</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10949443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23</a:t>
            </a:fld>
            <a:endParaRPr lang="en-US" dirty="0"/>
          </a:p>
        </p:txBody>
      </p:sp>
      <p:sp>
        <p:nvSpPr>
          <p:cNvPr id="5" name="Title 4"/>
          <p:cNvSpPr>
            <a:spLocks noGrp="1"/>
          </p:cNvSpPr>
          <p:nvPr>
            <p:ph type="title"/>
          </p:nvPr>
        </p:nvSpPr>
        <p:spPr/>
        <p:txBody>
          <a:bodyPr/>
          <a:lstStyle/>
          <a:p>
            <a:r>
              <a:rPr lang="en-US" dirty="0"/>
              <a:t>Even though the United States becomes a net energy exporter in the Reference case—</a:t>
            </a:r>
          </a:p>
        </p:txBody>
      </p:sp>
      <p:graphicFrame>
        <p:nvGraphicFramePr>
          <p:cNvPr id="8" name="Content Placeholder 7"/>
          <p:cNvGraphicFramePr>
            <a:graphicFrameLocks noGrp="1"/>
          </p:cNvGraphicFramePr>
          <p:nvPr>
            <p:ph sz="quarter" idx="12"/>
            <p:extLst/>
          </p:nvPr>
        </p:nvGraphicFramePr>
        <p:xfrm>
          <a:off x="310718" y="1719675"/>
          <a:ext cx="4042429" cy="44910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ontent Placeholder 8"/>
          <p:cNvGraphicFramePr>
            <a:graphicFrameLocks noGrp="1"/>
          </p:cNvGraphicFramePr>
          <p:nvPr>
            <p:ph sz="quarter" idx="13"/>
            <p:extLst/>
          </p:nvPr>
        </p:nvGraphicFramePr>
        <p:xfrm>
          <a:off x="4551370" y="1719675"/>
          <a:ext cx="4380128" cy="4491038"/>
        </p:xfrm>
        <a:graphic>
          <a:graphicData uri="http://schemas.openxmlformats.org/drawingml/2006/chart">
            <c:chart xmlns:c="http://schemas.openxmlformats.org/drawingml/2006/chart" xmlns:r="http://schemas.openxmlformats.org/officeDocument/2006/relationships" r:id="rId4"/>
          </a:graphicData>
        </a:graphic>
      </p:graphicFrame>
      <p:grpSp>
        <p:nvGrpSpPr>
          <p:cNvPr id="17" name="Group 16"/>
          <p:cNvGrpSpPr/>
          <p:nvPr/>
        </p:nvGrpSpPr>
        <p:grpSpPr>
          <a:xfrm>
            <a:off x="1295570" y="63335"/>
            <a:ext cx="7592950" cy="665276"/>
            <a:chOff x="1295570" y="63335"/>
            <a:chExt cx="7592950" cy="665276"/>
          </a:xfrm>
        </p:grpSpPr>
        <p:pic>
          <p:nvPicPr>
            <p:cNvPr id="18" name="Picture 17" descr="greyicon_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9" name="Picture 18" descr="greyicon_4.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20" name="Picture 19" descr="greyicon_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21" name="Picture 20" descr="greyicon_6.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22" name="Picture 21" descr="greyicon_7.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23" name="Picture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24" name="Picture 2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25" name="Picture 2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2518472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24</a:t>
            </a:fld>
            <a:endParaRPr lang="en-US" dirty="0"/>
          </a:p>
        </p:txBody>
      </p:sp>
      <p:sp>
        <p:nvSpPr>
          <p:cNvPr id="7" name="Text Placeholder 6"/>
          <p:cNvSpPr>
            <a:spLocks noGrp="1"/>
          </p:cNvSpPr>
          <p:nvPr>
            <p:ph type="body" sz="quarter" idx="12"/>
          </p:nvPr>
        </p:nvSpPr>
        <p:spPr/>
        <p:txBody>
          <a:bodyPr/>
          <a:lstStyle/>
          <a:p>
            <a:pPr eaLnBrk="0" hangingPunct="0"/>
            <a:r>
              <a:rPr lang="en-US" dirty="0" smtClean="0">
                <a:solidFill>
                  <a:sysClr val="windowText" lastClr="000000"/>
                </a:solidFill>
                <a:latin typeface="Arial" panose="020B0604020202020204" pitchFamily="34" charset="0"/>
                <a:ea typeface="Times New Roman" charset="0"/>
                <a:cs typeface="Arial" panose="020B0604020202020204" pitchFamily="34" charset="0"/>
              </a:rPr>
              <a:t>The </a:t>
            </a:r>
            <a:r>
              <a:rPr lang="en-US" dirty="0">
                <a:solidFill>
                  <a:sysClr val="windowText" lastClr="000000"/>
                </a:solidFill>
                <a:latin typeface="Arial" panose="020B0604020202020204" pitchFamily="34" charset="0"/>
                <a:ea typeface="Times New Roman" charset="0"/>
                <a:cs typeface="Arial" panose="020B0604020202020204" pitchFamily="34" charset="0"/>
              </a:rPr>
              <a:t>United States has been a net energy importer since 1953, but declining energy imports and growing energy exports make the United States a net energy exporter by the early 2020s in the Reference case. </a:t>
            </a:r>
          </a:p>
          <a:p>
            <a:pPr eaLnBrk="0" hangingPunct="0"/>
            <a:r>
              <a:rPr lang="en-US" dirty="0" smtClean="0">
                <a:solidFill>
                  <a:sysClr val="windowText" lastClr="000000"/>
                </a:solidFill>
                <a:latin typeface="Arial" panose="020B0604020202020204" pitchFamily="34" charset="0"/>
                <a:ea typeface="Times New Roman" charset="0"/>
                <a:cs typeface="Arial" panose="020B0604020202020204" pitchFamily="34" charset="0"/>
              </a:rPr>
              <a:t>Historically </a:t>
            </a:r>
            <a:r>
              <a:rPr lang="en-US" dirty="0">
                <a:solidFill>
                  <a:sysClr val="windowText" lastClr="000000"/>
                </a:solidFill>
                <a:latin typeface="Arial" panose="020B0604020202020204" pitchFamily="34" charset="0"/>
                <a:ea typeface="Times New Roman" charset="0"/>
                <a:cs typeface="Arial" panose="020B0604020202020204" pitchFamily="34" charset="0"/>
              </a:rPr>
              <a:t>and in the projection, most U.S. energy trade is in crude oil and petroleum products. The United States remains both an importer and exporter of petroleum liquids, importing mostly crude oil and exporting mostly petroleum products such as gasoline and diesel through 2050 in the Reference case. The United States remains a net importer of petroleum and other liquids on an energy basis.</a:t>
            </a:r>
          </a:p>
          <a:p>
            <a:pPr eaLnBrk="0" hangingPunct="0"/>
            <a:r>
              <a:rPr lang="en-US" dirty="0" smtClean="0">
                <a:solidFill>
                  <a:sysClr val="windowText" lastClr="000000"/>
                </a:solidFill>
                <a:latin typeface="Arial" panose="020B0604020202020204" pitchFamily="34" charset="0"/>
                <a:ea typeface="Times New Roman" charset="0"/>
                <a:cs typeface="Arial" panose="020B0604020202020204" pitchFamily="34" charset="0"/>
              </a:rPr>
              <a:t>U.S</a:t>
            </a:r>
            <a:r>
              <a:rPr lang="en-US" dirty="0">
                <a:solidFill>
                  <a:sysClr val="windowText" lastClr="000000"/>
                </a:solidFill>
                <a:latin typeface="Arial" panose="020B0604020202020204" pitchFamily="34" charset="0"/>
                <a:ea typeface="Times New Roman" charset="0"/>
                <a:cs typeface="Arial" panose="020B0604020202020204" pitchFamily="34" charset="0"/>
              </a:rPr>
              <a:t>. natural gas trade, which </a:t>
            </a:r>
            <a:r>
              <a:rPr lang="en-US" dirty="0" smtClean="0">
                <a:solidFill>
                  <a:sysClr val="windowText" lastClr="000000"/>
                </a:solidFill>
                <a:latin typeface="Arial" panose="020B0604020202020204" pitchFamily="34" charset="0"/>
                <a:ea typeface="Times New Roman" charset="0"/>
                <a:cs typeface="Arial" panose="020B0604020202020204" pitchFamily="34" charset="0"/>
              </a:rPr>
              <a:t>historically was shipments </a:t>
            </a:r>
            <a:r>
              <a:rPr lang="en-US" dirty="0">
                <a:solidFill>
                  <a:sysClr val="windowText" lastClr="000000"/>
                </a:solidFill>
                <a:latin typeface="Arial" panose="020B0604020202020204" pitchFamily="34" charset="0"/>
                <a:ea typeface="Times New Roman" charset="0"/>
                <a:cs typeface="Arial" panose="020B0604020202020204" pitchFamily="34" charset="0"/>
              </a:rPr>
              <a:t>by pipeline from Canada and to Mexico, is projected to be increasingly dominated by liquefied natural gas exports to more distant destinations. </a:t>
            </a:r>
          </a:p>
          <a:p>
            <a:pPr eaLnBrk="0" hangingPunct="0"/>
            <a:r>
              <a:rPr lang="en-US" dirty="0" smtClean="0">
                <a:solidFill>
                  <a:sysClr val="windowText" lastClr="000000"/>
                </a:solidFill>
                <a:latin typeface="Arial" panose="020B0604020202020204" pitchFamily="34" charset="0"/>
                <a:ea typeface="Times New Roman" charset="0"/>
                <a:cs typeface="Arial" panose="020B0604020202020204" pitchFamily="34" charset="0"/>
              </a:rPr>
              <a:t>The </a:t>
            </a:r>
            <a:r>
              <a:rPr lang="en-US" dirty="0">
                <a:solidFill>
                  <a:sysClr val="windowText" lastClr="000000"/>
                </a:solidFill>
                <a:latin typeface="Arial" panose="020B0604020202020204" pitchFamily="34" charset="0"/>
                <a:ea typeface="Times New Roman" charset="0"/>
                <a:cs typeface="Arial" panose="020B0604020202020204" pitchFamily="34" charset="0"/>
              </a:rPr>
              <a:t>United States continues to be a net exporter of coal (including coal coke) through 2050, but its </a:t>
            </a:r>
            <a:r>
              <a:rPr lang="en-US" dirty="0" smtClean="0">
                <a:solidFill>
                  <a:sysClr val="windowText" lastClr="000000"/>
                </a:solidFill>
                <a:latin typeface="Arial" panose="020B0604020202020204" pitchFamily="34" charset="0"/>
                <a:ea typeface="Times New Roman" charset="0"/>
                <a:cs typeface="Arial" panose="020B0604020202020204" pitchFamily="34" charset="0"/>
              </a:rPr>
              <a:t>export </a:t>
            </a:r>
            <a:r>
              <a:rPr lang="en-US" dirty="0">
                <a:solidFill>
                  <a:sysClr val="windowText" lastClr="000000"/>
                </a:solidFill>
                <a:latin typeface="Arial" panose="020B0604020202020204" pitchFamily="34" charset="0"/>
                <a:ea typeface="Times New Roman" charset="0"/>
                <a:cs typeface="Arial" panose="020B0604020202020204" pitchFamily="34" charset="0"/>
              </a:rPr>
              <a:t>growth is not expected to increase significantly because of competition from other global suppliers closer to major markets.</a:t>
            </a:r>
          </a:p>
          <a:p>
            <a:pPr eaLnBrk="0" hangingPunct="0"/>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smtClean="0"/>
              <a:t>—both </a:t>
            </a:r>
            <a:r>
              <a:rPr lang="en-US" dirty="0"/>
              <a:t>imports and exports continue through the projection period</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42058723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79827" y="6419088"/>
            <a:ext cx="391021" cy="365125"/>
          </a:xfrm>
        </p:spPr>
        <p:txBody>
          <a:bodyPr/>
          <a:lstStyle/>
          <a:p>
            <a:fld id="{2D80C5C9-96E0-47EC-B500-37C5FE284639}" type="slidenum">
              <a:rPr lang="en-US" sz="1400" smtClean="0"/>
              <a:pPr/>
              <a:t>25</a:t>
            </a:fld>
            <a:endParaRPr lang="en-US" sz="1400" dirty="0"/>
          </a:p>
        </p:txBody>
      </p:sp>
      <p:sp>
        <p:nvSpPr>
          <p:cNvPr id="5" name="Title 4"/>
          <p:cNvSpPr>
            <a:spLocks noGrp="1"/>
          </p:cNvSpPr>
          <p:nvPr>
            <p:ph type="title"/>
          </p:nvPr>
        </p:nvSpPr>
        <p:spPr>
          <a:xfrm>
            <a:off x="73859" y="755506"/>
            <a:ext cx="8857639" cy="755794"/>
          </a:xfrm>
        </p:spPr>
        <p:txBody>
          <a:bodyPr/>
          <a:lstStyle/>
          <a:p>
            <a:r>
              <a:rPr lang="en-US" dirty="0"/>
              <a:t>Although population and economic output per capita continue rising in the Reference case—</a:t>
            </a:r>
          </a:p>
        </p:txBody>
      </p:sp>
      <p:graphicFrame>
        <p:nvGraphicFramePr>
          <p:cNvPr id="9" name="Content Placeholder 8"/>
          <p:cNvGraphicFramePr>
            <a:graphicFrameLocks noGrp="1"/>
          </p:cNvGraphicFramePr>
          <p:nvPr>
            <p:ph sz="quarter" idx="12"/>
            <p:extLst>
              <p:ext uri="{D42A27DB-BD31-4B8C-83A1-F6EECF244321}">
                <p14:modId xmlns:p14="http://schemas.microsoft.com/office/powerpoint/2010/main" val="2326170012"/>
              </p:ext>
            </p:extLst>
          </p:nvPr>
        </p:nvGraphicFramePr>
        <p:xfrm>
          <a:off x="203102" y="1689100"/>
          <a:ext cx="2057400" cy="43982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ontent Placeholder 9"/>
          <p:cNvGraphicFramePr>
            <a:graphicFrameLocks noGrp="1"/>
          </p:cNvGraphicFramePr>
          <p:nvPr>
            <p:ph sz="quarter" idx="13"/>
            <p:extLst>
              <p:ext uri="{D42A27DB-BD31-4B8C-83A1-F6EECF244321}">
                <p14:modId xmlns:p14="http://schemas.microsoft.com/office/powerpoint/2010/main" val="2544811791"/>
              </p:ext>
            </p:extLst>
          </p:nvPr>
        </p:nvGraphicFramePr>
        <p:xfrm>
          <a:off x="2350956" y="1689100"/>
          <a:ext cx="2057400" cy="439826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ontent Placeholder 11"/>
          <p:cNvGraphicFramePr>
            <a:graphicFrameLocks noGrp="1"/>
          </p:cNvGraphicFramePr>
          <p:nvPr>
            <p:ph sz="quarter" idx="14"/>
            <p:extLst>
              <p:ext uri="{D42A27DB-BD31-4B8C-83A1-F6EECF244321}">
                <p14:modId xmlns:p14="http://schemas.microsoft.com/office/powerpoint/2010/main" val="2380437660"/>
              </p:ext>
            </p:extLst>
          </p:nvPr>
        </p:nvGraphicFramePr>
        <p:xfrm>
          <a:off x="4502678" y="1689100"/>
          <a:ext cx="2057400" cy="439826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Chart 13"/>
          <p:cNvGraphicFramePr>
            <a:graphicFrameLocks/>
          </p:cNvGraphicFramePr>
          <p:nvPr>
            <p:extLst>
              <p:ext uri="{D42A27DB-BD31-4B8C-83A1-F6EECF244321}">
                <p14:modId xmlns:p14="http://schemas.microsoft.com/office/powerpoint/2010/main" val="1031589195"/>
              </p:ext>
            </p:extLst>
          </p:nvPr>
        </p:nvGraphicFramePr>
        <p:xfrm>
          <a:off x="6650532" y="1689100"/>
          <a:ext cx="2057400" cy="4398264"/>
        </p:xfrm>
        <a:graphic>
          <a:graphicData uri="http://schemas.openxmlformats.org/drawingml/2006/chart">
            <c:chart xmlns:c="http://schemas.openxmlformats.org/drawingml/2006/chart" xmlns:r="http://schemas.openxmlformats.org/officeDocument/2006/relationships" r:id="rId6"/>
          </a:graphicData>
        </a:graphic>
      </p:graphicFrame>
      <p:sp>
        <p:nvSpPr>
          <p:cNvPr id="4" name="TextBox 3"/>
          <p:cNvSpPr txBox="1"/>
          <p:nvPr/>
        </p:nvSpPr>
        <p:spPr>
          <a:xfrm>
            <a:off x="3689249" y="6087364"/>
            <a:ext cx="1438214" cy="307777"/>
          </a:xfrm>
          <a:prstGeom prst="rect">
            <a:avLst/>
          </a:prstGeom>
          <a:noFill/>
        </p:spPr>
        <p:txBody>
          <a:bodyPr wrap="none" rtlCol="0">
            <a:spAutoFit/>
          </a:bodyPr>
          <a:lstStyle/>
          <a:p>
            <a:r>
              <a:rPr lang="en-US" sz="1400" dirty="0" smtClean="0">
                <a:solidFill>
                  <a:schemeClr val="tx2"/>
                </a:solidFill>
              </a:rPr>
              <a:t>Reference case</a:t>
            </a:r>
            <a:endParaRPr lang="en-US" sz="1400" dirty="0">
              <a:solidFill>
                <a:schemeClr val="tx2"/>
              </a:solidFill>
            </a:endParaRPr>
          </a:p>
        </p:txBody>
      </p:sp>
      <p:grpSp>
        <p:nvGrpSpPr>
          <p:cNvPr id="22" name="Group 21"/>
          <p:cNvGrpSpPr/>
          <p:nvPr/>
        </p:nvGrpSpPr>
        <p:grpSpPr>
          <a:xfrm>
            <a:off x="1295570" y="63335"/>
            <a:ext cx="7592950" cy="665276"/>
            <a:chOff x="1295570" y="63335"/>
            <a:chExt cx="7592950" cy="665276"/>
          </a:xfrm>
        </p:grpSpPr>
        <p:pic>
          <p:nvPicPr>
            <p:cNvPr id="23" name="Picture 22" descr="greyicon_3.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24" name="Picture 23" descr="greyicon_4.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25" name="Picture 24" descr="greyicon_5.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26" name="Picture 25" descr="greyicon_6.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27" name="Picture 26" descr="greyicon_7.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28" name="Picture 2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29" name="Picture 2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30" name="Picture 2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9206501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26</a:t>
            </a:fld>
            <a:endParaRPr lang="en-US" dirty="0"/>
          </a:p>
        </p:txBody>
      </p:sp>
      <p:sp>
        <p:nvSpPr>
          <p:cNvPr id="7" name="Text Placeholder 6"/>
          <p:cNvSpPr>
            <a:spLocks noGrp="1"/>
          </p:cNvSpPr>
          <p:nvPr>
            <p:ph type="body" sz="quarter" idx="12"/>
          </p:nvPr>
        </p:nvSpPr>
        <p:spPr/>
        <p:txBody>
          <a:bodyPr/>
          <a:lstStyle/>
          <a:p>
            <a:pPr lvl="0"/>
            <a:r>
              <a:rPr lang="en-US" dirty="0"/>
              <a:t>In the United States, the amount of energy used per unit of economic growth (energy intensity) has declined steadily for many years, while the amount of CO2 emissions associated with energy consumption (carbon intensity) has generally declined since 2008.</a:t>
            </a:r>
          </a:p>
          <a:p>
            <a:r>
              <a:rPr lang="en-US" dirty="0" smtClean="0"/>
              <a:t>These </a:t>
            </a:r>
            <a:r>
              <a:rPr lang="en-US" dirty="0"/>
              <a:t>trends are projected to continue as energy efficiency, fuel economy improvements, and structural changes in the economy all lower energy intensity</a:t>
            </a:r>
            <a:r>
              <a:rPr lang="en-US" dirty="0" smtClean="0"/>
              <a:t>.</a:t>
            </a:r>
            <a:endParaRPr lang="en-US" dirty="0"/>
          </a:p>
          <a:p>
            <a:pPr lvl="0"/>
            <a:r>
              <a:rPr lang="en-US" dirty="0"/>
              <a:t>Carbon intensity declines as a result of changes in the U.S. energy mix that reduce the consumption of carbon-intensive fuels and increase the use of low- or no-carbon fuels</a:t>
            </a:r>
            <a:r>
              <a:rPr lang="en-US" dirty="0" smtClean="0"/>
              <a:t>.</a:t>
            </a:r>
            <a:endParaRPr lang="en-US" dirty="0"/>
          </a:p>
          <a:p>
            <a:r>
              <a:rPr lang="en-US" dirty="0"/>
              <a:t>By 2050, energy intensity and carbon intensity are 42% and 9% lower than their respective 2017 values in the Reference case, which assumes the laws and regulations currently in place.</a:t>
            </a:r>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—declines in energy intensity and carbon intensity mitigate emissions growth</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24980822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z="1400" smtClean="0"/>
              <a:pPr/>
              <a:t>27</a:t>
            </a:fld>
            <a:endParaRPr lang="en-US" sz="1400" dirty="0"/>
          </a:p>
        </p:txBody>
      </p:sp>
      <p:graphicFrame>
        <p:nvGraphicFramePr>
          <p:cNvPr id="9" name="Content Placeholder 8"/>
          <p:cNvGraphicFramePr>
            <a:graphicFrameLocks noGrp="1"/>
          </p:cNvGraphicFramePr>
          <p:nvPr>
            <p:ph sz="quarter" idx="12"/>
            <p:extLst>
              <p:ext uri="{D42A27DB-BD31-4B8C-83A1-F6EECF244321}">
                <p14:modId xmlns:p14="http://schemas.microsoft.com/office/powerpoint/2010/main" val="1331026049"/>
              </p:ext>
            </p:extLst>
          </p:nvPr>
        </p:nvGraphicFramePr>
        <p:xfrm>
          <a:off x="238125" y="1689100"/>
          <a:ext cx="2743200" cy="44910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ontent Placeholder 9"/>
          <p:cNvGraphicFramePr>
            <a:graphicFrameLocks noGrp="1"/>
          </p:cNvGraphicFramePr>
          <p:nvPr>
            <p:ph sz="quarter" idx="13"/>
            <p:extLst>
              <p:ext uri="{D42A27DB-BD31-4B8C-83A1-F6EECF244321}">
                <p14:modId xmlns:p14="http://schemas.microsoft.com/office/powerpoint/2010/main" val="1993052523"/>
              </p:ext>
            </p:extLst>
          </p:nvPr>
        </p:nvGraphicFramePr>
        <p:xfrm>
          <a:off x="3217863" y="1689100"/>
          <a:ext cx="2743200" cy="449103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ontent Placeholder 10"/>
          <p:cNvGraphicFramePr>
            <a:graphicFrameLocks noGrp="1"/>
          </p:cNvGraphicFramePr>
          <p:nvPr>
            <p:ph sz="quarter" idx="14"/>
            <p:extLst>
              <p:ext uri="{D42A27DB-BD31-4B8C-83A1-F6EECF244321}">
                <p14:modId xmlns:p14="http://schemas.microsoft.com/office/powerpoint/2010/main" val="1472719883"/>
              </p:ext>
            </p:extLst>
          </p:nvPr>
        </p:nvGraphicFramePr>
        <p:xfrm>
          <a:off x="6197600" y="1689100"/>
          <a:ext cx="2743200" cy="449103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ontent Placeholder 8"/>
          <p:cNvGraphicFramePr>
            <a:graphicFrameLocks/>
          </p:cNvGraphicFramePr>
          <p:nvPr>
            <p:extLst>
              <p:ext uri="{D42A27DB-BD31-4B8C-83A1-F6EECF244321}">
                <p14:modId xmlns:p14="http://schemas.microsoft.com/office/powerpoint/2010/main" val="2881646494"/>
              </p:ext>
            </p:extLst>
          </p:nvPr>
        </p:nvGraphicFramePr>
        <p:xfrm>
          <a:off x="231819" y="1689100"/>
          <a:ext cx="2743200" cy="4491038"/>
        </p:xfrm>
        <a:graphic>
          <a:graphicData uri="http://schemas.openxmlformats.org/drawingml/2006/chart">
            <c:chart xmlns:c="http://schemas.openxmlformats.org/drawingml/2006/chart" xmlns:r="http://schemas.openxmlformats.org/officeDocument/2006/relationships" r:id="rId6"/>
          </a:graphicData>
        </a:graphic>
      </p:graphicFrame>
      <p:grpSp>
        <p:nvGrpSpPr>
          <p:cNvPr id="21" name="Group 20"/>
          <p:cNvGrpSpPr/>
          <p:nvPr/>
        </p:nvGrpSpPr>
        <p:grpSpPr>
          <a:xfrm>
            <a:off x="1295570" y="63335"/>
            <a:ext cx="7592950" cy="665276"/>
            <a:chOff x="1295570" y="63335"/>
            <a:chExt cx="7592950" cy="665276"/>
          </a:xfrm>
        </p:grpSpPr>
        <p:pic>
          <p:nvPicPr>
            <p:cNvPr id="22" name="Picture 21" descr="greyicon_3.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23" name="Picture 22" descr="greyicon_4.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24" name="Picture 23" descr="greyicon_5.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25" name="Picture 24" descr="greyicon_6.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26" name="Picture 25" descr="greyicon_7.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27" name="Picture 2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28" name="Picture 2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29" name="Picture 2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
        <p:nvSpPr>
          <p:cNvPr id="2" name="Title 1"/>
          <p:cNvSpPr>
            <a:spLocks noGrp="1"/>
          </p:cNvSpPr>
          <p:nvPr>
            <p:ph type="title"/>
          </p:nvPr>
        </p:nvSpPr>
        <p:spPr/>
        <p:txBody>
          <a:bodyPr/>
          <a:lstStyle/>
          <a:p>
            <a:r>
              <a:rPr lang="en-US" dirty="0"/>
              <a:t>Different macroeconomic assumptions address the energy implications of the uncertainty—</a:t>
            </a:r>
          </a:p>
        </p:txBody>
      </p:sp>
    </p:spTree>
    <p:extLst>
      <p:ext uri="{BB962C8B-B14F-4D97-AF65-F5344CB8AC3E}">
        <p14:creationId xmlns:p14="http://schemas.microsoft.com/office/powerpoint/2010/main" val="38435204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28</a:t>
            </a:fld>
            <a:endParaRPr lang="en-US" dirty="0"/>
          </a:p>
        </p:txBody>
      </p:sp>
      <p:sp>
        <p:nvSpPr>
          <p:cNvPr id="7" name="Text Placeholder 6"/>
          <p:cNvSpPr>
            <a:spLocks noGrp="1"/>
          </p:cNvSpPr>
          <p:nvPr>
            <p:ph type="body" sz="quarter" idx="12"/>
          </p:nvPr>
        </p:nvSpPr>
        <p:spPr/>
        <p:txBody>
          <a:bodyPr/>
          <a:lstStyle/>
          <a:p>
            <a:pPr lvl="0"/>
            <a:r>
              <a:rPr lang="en-US" dirty="0"/>
              <a:t>The Reference, High Economic Growth, and Low Economic Growth cases illustrate three possible paths for U.S. economic growth. The High Economic Growth case assumes higher annual growth and lower annual inflation rates (2.6% and 2.2%, respectively) than in the Reference case (2.0% and 2.3%, respectively), while the Low Economic Growth case assumes lower </a:t>
            </a:r>
            <a:r>
              <a:rPr lang="en-US" dirty="0" smtClean="0"/>
              <a:t>annual growth </a:t>
            </a:r>
            <a:r>
              <a:rPr lang="en-US" dirty="0"/>
              <a:t>and higher </a:t>
            </a:r>
            <a:r>
              <a:rPr lang="en-US" dirty="0" smtClean="0"/>
              <a:t>annual inflation </a:t>
            </a:r>
            <a:r>
              <a:rPr lang="en-US" dirty="0"/>
              <a:t>rates (1.5% and 3.7%, respectively) than in the Reference case</a:t>
            </a:r>
            <a:r>
              <a:rPr lang="en-US" dirty="0" smtClean="0"/>
              <a:t>.</a:t>
            </a:r>
            <a:r>
              <a:rPr lang="en-US" dirty="0"/>
              <a:t> </a:t>
            </a:r>
          </a:p>
          <a:p>
            <a:pPr lvl="0"/>
            <a:r>
              <a:rPr lang="en-US" dirty="0"/>
              <a:t>In general, higher economic growth (as measured by gross domestic product) leads to greater investment, increased consumption of goods and services, more trade, and greater energy consumption</a:t>
            </a:r>
            <a:r>
              <a:rPr lang="en-US" dirty="0" smtClean="0"/>
              <a:t>.</a:t>
            </a:r>
            <a:r>
              <a:rPr lang="en-US" dirty="0"/>
              <a:t> </a:t>
            </a:r>
          </a:p>
          <a:p>
            <a:pPr lvl="0"/>
            <a:r>
              <a:rPr lang="en-US" dirty="0"/>
              <a:t>Differences among the cases reflect different expectations for growth in population, labor force, capital stock, and productivity. These changes affect growth rates in household formation, industrial activity, and amounts of travel, as well as investment decisions about energy production</a:t>
            </a:r>
            <a:r>
              <a:rPr lang="en-US" dirty="0" smtClean="0"/>
              <a:t>.</a:t>
            </a:r>
            <a:r>
              <a:rPr lang="en-US" dirty="0"/>
              <a:t> </a:t>
            </a:r>
          </a:p>
          <a:p>
            <a:r>
              <a:rPr lang="en-US" dirty="0"/>
              <a:t>All three economic growth cases assume smooth economic growth and do not anticipate business cycles or large economic shocks. </a:t>
            </a:r>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—inherent in future economic growth trends</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38617809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29</a:t>
            </a:fld>
            <a:endParaRPr lang="en-US" dirty="0"/>
          </a:p>
        </p:txBody>
      </p:sp>
      <p:sp>
        <p:nvSpPr>
          <p:cNvPr id="5" name="Title 4"/>
          <p:cNvSpPr>
            <a:spLocks noGrp="1"/>
          </p:cNvSpPr>
          <p:nvPr>
            <p:ph type="title"/>
          </p:nvPr>
        </p:nvSpPr>
        <p:spPr/>
        <p:txBody>
          <a:bodyPr/>
          <a:lstStyle/>
          <a:p>
            <a:r>
              <a:rPr lang="en-US" dirty="0"/>
              <a:t>Assumptions about the size of U.S. resources and the improvement in technology affect </a:t>
            </a:r>
            <a:r>
              <a:rPr lang="en-US" dirty="0" smtClean="0"/>
              <a:t>domestic </a:t>
            </a:r>
            <a:r>
              <a:rPr lang="en-US" dirty="0"/>
              <a:t>oil and natural gas prices—</a:t>
            </a:r>
          </a:p>
        </p:txBody>
      </p:sp>
      <p:graphicFrame>
        <p:nvGraphicFramePr>
          <p:cNvPr id="9" name="Content Placeholder 8"/>
          <p:cNvGraphicFramePr>
            <a:graphicFrameLocks noGrp="1"/>
          </p:cNvGraphicFramePr>
          <p:nvPr>
            <p:ph sz="quarter" idx="12"/>
            <p:extLst/>
          </p:nvPr>
        </p:nvGraphicFramePr>
        <p:xfrm>
          <a:off x="317193" y="1719675"/>
          <a:ext cx="4105275" cy="44910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ontent Placeholder 9"/>
          <p:cNvGraphicFramePr>
            <a:graphicFrameLocks noGrp="1"/>
          </p:cNvGraphicFramePr>
          <p:nvPr>
            <p:ph sz="quarter" idx="13"/>
            <p:extLst/>
          </p:nvPr>
        </p:nvGraphicFramePr>
        <p:xfrm>
          <a:off x="4285308" y="1719675"/>
          <a:ext cx="4715511" cy="4491038"/>
        </p:xfrm>
        <a:graphic>
          <a:graphicData uri="http://schemas.openxmlformats.org/drawingml/2006/chart">
            <c:chart xmlns:c="http://schemas.openxmlformats.org/drawingml/2006/chart" xmlns:r="http://schemas.openxmlformats.org/officeDocument/2006/relationships" r:id="rId4"/>
          </a:graphicData>
        </a:graphic>
      </p:graphicFrame>
      <p:grpSp>
        <p:nvGrpSpPr>
          <p:cNvPr id="17" name="Group 16"/>
          <p:cNvGrpSpPr/>
          <p:nvPr/>
        </p:nvGrpSpPr>
        <p:grpSpPr>
          <a:xfrm>
            <a:off x="1295570" y="63335"/>
            <a:ext cx="7592950" cy="665276"/>
            <a:chOff x="1295570" y="63335"/>
            <a:chExt cx="7592950" cy="665276"/>
          </a:xfrm>
        </p:grpSpPr>
        <p:pic>
          <p:nvPicPr>
            <p:cNvPr id="18" name="Picture 17" descr="greyicon_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9" name="Picture 18" descr="greyicon_4.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20" name="Picture 19" descr="greyicon_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21" name="Picture 20" descr="greyicon_6.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22" name="Picture 21" descr="greyicon_7.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23" name="Picture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24" name="Picture 2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25" name="Picture 2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35915448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06" y="1524628"/>
            <a:ext cx="8827864" cy="755794"/>
          </a:xfrm>
        </p:spPr>
        <p:txBody>
          <a:bodyPr/>
          <a:lstStyle/>
          <a:p>
            <a:pPr algn="ctr"/>
            <a:r>
              <a:rPr lang="en-US" dirty="0" smtClean="0"/>
              <a:t>Annual Energy Outlook 2018</a:t>
            </a:r>
            <a:br>
              <a:rPr lang="en-US" dirty="0" smtClean="0"/>
            </a:br>
            <a:r>
              <a:rPr lang="en-US" sz="2000" dirty="0" smtClean="0"/>
              <a:t>with projections to 2050</a:t>
            </a:r>
            <a:br>
              <a:rPr lang="en-US" sz="2000" dirty="0" smtClean="0"/>
            </a:br>
            <a:r>
              <a:rPr lang="en-US" sz="2000" dirty="0"/>
              <a:t/>
            </a:r>
            <a:br>
              <a:rPr lang="en-US" sz="2000" dirty="0"/>
            </a:br>
            <a:r>
              <a:rPr lang="en-US" sz="2000" dirty="0" smtClean="0"/>
              <a:t>February 2018</a:t>
            </a:r>
            <a:endParaRPr lang="en-US" sz="2000" dirty="0"/>
          </a:p>
        </p:txBody>
      </p:sp>
      <p:sp>
        <p:nvSpPr>
          <p:cNvPr id="3" name="Text Placeholder 2"/>
          <p:cNvSpPr>
            <a:spLocks noGrp="1"/>
          </p:cNvSpPr>
          <p:nvPr>
            <p:ph type="body" sz="quarter" idx="12"/>
          </p:nvPr>
        </p:nvSpPr>
        <p:spPr>
          <a:xfrm>
            <a:off x="60905" y="2370137"/>
            <a:ext cx="8693239" cy="4487863"/>
          </a:xfrm>
        </p:spPr>
        <p:txBody>
          <a:bodyPr/>
          <a:lstStyle/>
          <a:p>
            <a:pPr marL="0" indent="0" algn="ctr">
              <a:lnSpc>
                <a:spcPct val="100000"/>
              </a:lnSpc>
              <a:spcBef>
                <a:spcPts val="0"/>
              </a:spcBef>
              <a:spcAft>
                <a:spcPts val="0"/>
              </a:spcAft>
              <a:buNone/>
            </a:pPr>
            <a:r>
              <a:rPr lang="en-US" dirty="0" smtClean="0"/>
              <a:t>U.S. Energy Information Administration</a:t>
            </a:r>
          </a:p>
          <a:p>
            <a:pPr marL="0" indent="0" algn="ctr">
              <a:lnSpc>
                <a:spcPct val="100000"/>
              </a:lnSpc>
              <a:spcBef>
                <a:spcPts val="0"/>
              </a:spcBef>
              <a:spcAft>
                <a:spcPts val="0"/>
              </a:spcAft>
              <a:buNone/>
            </a:pPr>
            <a:r>
              <a:rPr lang="en-US" dirty="0" smtClean="0"/>
              <a:t>Office of Energy Analysis</a:t>
            </a:r>
          </a:p>
          <a:p>
            <a:pPr marL="0" indent="0" algn="ctr">
              <a:lnSpc>
                <a:spcPct val="100000"/>
              </a:lnSpc>
              <a:spcBef>
                <a:spcPts val="0"/>
              </a:spcBef>
              <a:spcAft>
                <a:spcPts val="0"/>
              </a:spcAft>
              <a:buNone/>
            </a:pPr>
            <a:r>
              <a:rPr lang="en-US" dirty="0" smtClean="0"/>
              <a:t>U.S. Department of Energy</a:t>
            </a:r>
          </a:p>
          <a:p>
            <a:pPr marL="0" indent="0" algn="ctr">
              <a:lnSpc>
                <a:spcPct val="100000"/>
              </a:lnSpc>
              <a:spcBef>
                <a:spcPts val="0"/>
              </a:spcBef>
              <a:spcAft>
                <a:spcPts val="0"/>
              </a:spcAft>
              <a:buNone/>
            </a:pPr>
            <a:r>
              <a:rPr lang="en-US" dirty="0" smtClean="0"/>
              <a:t>Washington, DC 20585</a:t>
            </a:r>
          </a:p>
          <a:p>
            <a:pPr marL="0" indent="0" algn="ctr">
              <a:lnSpc>
                <a:spcPct val="100000"/>
              </a:lnSpc>
              <a:spcBef>
                <a:spcPts val="0"/>
              </a:spcBef>
              <a:spcAft>
                <a:spcPts val="0"/>
              </a:spcAft>
              <a:buNone/>
            </a:pPr>
            <a:endParaRPr lang="en-US" dirty="0"/>
          </a:p>
          <a:p>
            <a:pPr marL="0" indent="0" algn="ctr">
              <a:lnSpc>
                <a:spcPct val="100000"/>
              </a:lnSpc>
              <a:spcBef>
                <a:spcPts val="0"/>
              </a:spcBef>
              <a:spcAft>
                <a:spcPts val="0"/>
              </a:spcAft>
              <a:buNone/>
            </a:pPr>
            <a:endParaRPr lang="en-US" dirty="0" smtClean="0"/>
          </a:p>
          <a:p>
            <a:pPr marL="0" indent="0" algn="ctr">
              <a:lnSpc>
                <a:spcPct val="100000"/>
              </a:lnSpc>
              <a:spcBef>
                <a:spcPts val="0"/>
              </a:spcBef>
              <a:spcAft>
                <a:spcPts val="0"/>
              </a:spcAft>
              <a:buNone/>
            </a:pPr>
            <a:r>
              <a:rPr lang="en-US" dirty="0" smtClean="0"/>
              <a:t>This publication is on the Web at:</a:t>
            </a:r>
          </a:p>
          <a:p>
            <a:pPr marL="0" indent="0" algn="ctr">
              <a:lnSpc>
                <a:spcPct val="100000"/>
              </a:lnSpc>
              <a:spcBef>
                <a:spcPts val="0"/>
              </a:spcBef>
              <a:spcAft>
                <a:spcPts val="0"/>
              </a:spcAft>
              <a:buNone/>
            </a:pPr>
            <a:r>
              <a:rPr lang="en-US" dirty="0" smtClean="0">
                <a:hlinkClick r:id="rId3"/>
              </a:rPr>
              <a:t>www.eia.gov/aeo</a:t>
            </a:r>
            <a:r>
              <a:rPr lang="en-US" dirty="0" smtClean="0"/>
              <a:t> </a:t>
            </a:r>
          </a:p>
          <a:p>
            <a:pPr marL="0" indent="0" algn="ctr">
              <a:lnSpc>
                <a:spcPct val="100000"/>
              </a:lnSpc>
              <a:spcBef>
                <a:spcPts val="0"/>
              </a:spcBef>
              <a:spcAft>
                <a:spcPts val="0"/>
              </a:spcAft>
              <a:buNone/>
            </a:pPr>
            <a:endParaRPr lang="en-US" dirty="0"/>
          </a:p>
          <a:p>
            <a:pPr marL="0" indent="0">
              <a:lnSpc>
                <a:spcPct val="100000"/>
              </a:lnSpc>
              <a:spcBef>
                <a:spcPts val="0"/>
              </a:spcBef>
              <a:spcAft>
                <a:spcPts val="0"/>
              </a:spcAft>
              <a:buNone/>
            </a:pPr>
            <a:endParaRPr lang="en-US" dirty="0" smtClean="0"/>
          </a:p>
          <a:p>
            <a:pPr marL="0" indent="0">
              <a:lnSpc>
                <a:spcPct val="100000"/>
              </a:lnSpc>
              <a:spcBef>
                <a:spcPts val="0"/>
              </a:spcBef>
              <a:spcAft>
                <a:spcPts val="0"/>
              </a:spcAft>
              <a:buNone/>
            </a:pPr>
            <a:endParaRPr lang="en-US" dirty="0"/>
          </a:p>
          <a:p>
            <a:pPr marL="0" indent="0">
              <a:lnSpc>
                <a:spcPct val="100000"/>
              </a:lnSpc>
              <a:spcBef>
                <a:spcPts val="0"/>
              </a:spcBef>
              <a:spcAft>
                <a:spcPts val="0"/>
              </a:spcAft>
              <a:buNone/>
            </a:pPr>
            <a:endParaRPr lang="en-US" dirty="0" smtClean="0"/>
          </a:p>
          <a:p>
            <a:pPr marL="457200" lvl="1" indent="0">
              <a:lnSpc>
                <a:spcPct val="100000"/>
              </a:lnSpc>
              <a:spcBef>
                <a:spcPts val="0"/>
              </a:spcBef>
              <a:spcAft>
                <a:spcPts val="0"/>
              </a:spcAft>
              <a:buNone/>
            </a:pPr>
            <a:endParaRPr lang="en-US" sz="1200" dirty="0" smtClean="0"/>
          </a:p>
          <a:p>
            <a:pPr marL="457200" lvl="1" indent="0">
              <a:lnSpc>
                <a:spcPct val="100000"/>
              </a:lnSpc>
              <a:spcBef>
                <a:spcPts val="0"/>
              </a:spcBef>
              <a:spcAft>
                <a:spcPts val="0"/>
              </a:spcAft>
              <a:buNone/>
            </a:pPr>
            <a:endParaRPr lang="en-US" sz="1200" dirty="0"/>
          </a:p>
          <a:p>
            <a:pPr marL="457200" lvl="1" indent="0">
              <a:lnSpc>
                <a:spcPct val="100000"/>
              </a:lnSpc>
              <a:spcBef>
                <a:spcPts val="0"/>
              </a:spcBef>
              <a:spcAft>
                <a:spcPts val="0"/>
              </a:spcAft>
              <a:buNone/>
            </a:pPr>
            <a:endParaRPr lang="en-US" sz="1200" dirty="0" smtClean="0"/>
          </a:p>
          <a:p>
            <a:pPr marL="457200" lvl="1" indent="0">
              <a:lnSpc>
                <a:spcPct val="100000"/>
              </a:lnSpc>
              <a:spcBef>
                <a:spcPts val="0"/>
              </a:spcBef>
              <a:spcAft>
                <a:spcPts val="0"/>
              </a:spcAft>
              <a:buNone/>
            </a:pPr>
            <a:r>
              <a:rPr lang="en-US" sz="1200" dirty="0" smtClean="0"/>
              <a:t>This </a:t>
            </a:r>
            <a:r>
              <a:rPr lang="en-US" sz="1200" dirty="0"/>
              <a:t>report was prepared by the U.S. Energy Information Administration (EIA), the statistical and </a:t>
            </a:r>
            <a:r>
              <a:rPr lang="en-US" sz="1200" dirty="0" smtClean="0"/>
              <a:t>analytical </a:t>
            </a:r>
            <a:r>
              <a:rPr lang="en-US" sz="1200" dirty="0"/>
              <a:t>agency within the U.S. Department of Energy. By law, EIA's data, analyses, and </a:t>
            </a:r>
            <a:r>
              <a:rPr lang="en-US" sz="1200" dirty="0" smtClean="0"/>
              <a:t>forecasts </a:t>
            </a:r>
            <a:r>
              <a:rPr lang="en-US" sz="1200" dirty="0"/>
              <a:t>are independent of approval by any other officer or employee of the United States </a:t>
            </a:r>
            <a:r>
              <a:rPr lang="en-US" sz="1200" dirty="0" smtClean="0"/>
              <a:t>Government</a:t>
            </a:r>
            <a:r>
              <a:rPr lang="en-US" sz="1200" dirty="0"/>
              <a:t>. The views in this report therefore should not be construed as representing those of </a:t>
            </a:r>
            <a:r>
              <a:rPr lang="en-US" sz="1200" dirty="0" smtClean="0"/>
              <a:t>the </a:t>
            </a:r>
            <a:r>
              <a:rPr lang="en-US" sz="1200" dirty="0"/>
              <a:t>Department of Energy or other federal agencies.</a:t>
            </a:r>
            <a:endParaRPr lang="en-US" sz="1200" dirty="0" smtClean="0"/>
          </a:p>
        </p:txBody>
      </p:sp>
      <p:sp>
        <p:nvSpPr>
          <p:cNvPr id="4" name="Slide Number Placeholder 3"/>
          <p:cNvSpPr>
            <a:spLocks noGrp="1"/>
          </p:cNvSpPr>
          <p:nvPr>
            <p:ph type="sldNum" sz="quarter" idx="11"/>
          </p:nvPr>
        </p:nvSpPr>
        <p:spPr/>
        <p:txBody>
          <a:bodyPr/>
          <a:lstStyle/>
          <a:p>
            <a:fld id="{2D80C5C9-96E0-47EC-B500-37C5FE284639}" type="slidenum">
              <a:rPr lang="en-US" smtClean="0"/>
              <a:pPr/>
              <a:t>3</a:t>
            </a:fld>
            <a:endParaRPr lang="en-US" dirty="0"/>
          </a:p>
        </p:txBody>
      </p:sp>
    </p:spTree>
    <p:extLst>
      <p:ext uri="{BB962C8B-B14F-4D97-AF65-F5344CB8AC3E}">
        <p14:creationId xmlns:p14="http://schemas.microsoft.com/office/powerpoint/2010/main" val="11022761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30</a:t>
            </a:fld>
            <a:endParaRPr lang="en-US" dirty="0"/>
          </a:p>
        </p:txBody>
      </p:sp>
      <p:sp>
        <p:nvSpPr>
          <p:cNvPr id="7" name="Text Placeholder 6"/>
          <p:cNvSpPr>
            <a:spLocks noGrp="1"/>
          </p:cNvSpPr>
          <p:nvPr>
            <p:ph type="body" sz="quarter" idx="12"/>
          </p:nvPr>
        </p:nvSpPr>
        <p:spPr/>
        <p:txBody>
          <a:bodyPr/>
          <a:lstStyle/>
          <a:p>
            <a:pPr lvl="0"/>
            <a:r>
              <a:rPr lang="en-US" dirty="0"/>
              <a:t>In real terms, crude oil prices in 2016 (based on the global benchmark North Sea Brent) were at their lowest level since 2004, and natural gas prices (based on the domestic benchmark Henry Hub) were the lowest since before 1990. These prices increased modestly in 2017, and this trend continues over the projection period in all cases except the High Oil and Gas Resource and Technology case</a:t>
            </a:r>
            <a:r>
              <a:rPr lang="en-US" dirty="0" smtClean="0"/>
              <a:t>.</a:t>
            </a:r>
            <a:endParaRPr lang="en-US" dirty="0"/>
          </a:p>
          <a:p>
            <a:pPr lvl="0"/>
            <a:r>
              <a:rPr lang="en-US" dirty="0"/>
              <a:t>Natural gas prices are highly sensitive to domestic resource and technology assumptions explored in the side cases. </a:t>
            </a:r>
            <a:r>
              <a:rPr lang="en-US" dirty="0" smtClean="0"/>
              <a:t>Across </a:t>
            </a:r>
            <a:r>
              <a:rPr lang="en-US" dirty="0"/>
              <a:t>all cases, to satisfy the growing demand for natural gas, production expands into more expensive-to-produce areas, putting upward pressure on production </a:t>
            </a:r>
            <a:r>
              <a:rPr lang="en-US" dirty="0" smtClean="0"/>
              <a:t>costs and prices. </a:t>
            </a:r>
            <a:endParaRPr lang="en-US" dirty="0"/>
          </a:p>
          <a:p>
            <a:pPr lvl="0"/>
            <a:r>
              <a:rPr lang="en-US" dirty="0"/>
              <a:t>Crude oil prices in the Reference case are projected to rise at a faster rate in the near term than in the long term because of weak near-term investment coupled with strong demand. </a:t>
            </a:r>
            <a:r>
              <a:rPr lang="en-US" dirty="0" smtClean="0"/>
              <a:t>At the same time, domestic </a:t>
            </a:r>
            <a:r>
              <a:rPr lang="en-US" dirty="0"/>
              <a:t>and export market demand growth drives an increase in natural gas </a:t>
            </a:r>
            <a:r>
              <a:rPr lang="en-US" dirty="0" smtClean="0"/>
              <a:t>prices </a:t>
            </a:r>
            <a:r>
              <a:rPr lang="en-US" dirty="0"/>
              <a:t>at the U.S. benchmark Henry Hub in the Reference case, despite technological advances supporting </a:t>
            </a:r>
            <a:r>
              <a:rPr lang="en-US" dirty="0" smtClean="0"/>
              <a:t>production.  </a:t>
            </a:r>
            <a:endParaRPr lang="en-US" dirty="0"/>
          </a:p>
        </p:txBody>
      </p:sp>
      <p:sp>
        <p:nvSpPr>
          <p:cNvPr id="5" name="Title 4"/>
          <p:cNvSpPr>
            <a:spLocks noGrp="1"/>
          </p:cNvSpPr>
          <p:nvPr>
            <p:ph type="title"/>
          </p:nvPr>
        </p:nvSpPr>
        <p:spPr/>
        <p:txBody>
          <a:bodyPr/>
          <a:lstStyle/>
          <a:p>
            <a:r>
              <a:rPr lang="en-US" dirty="0"/>
              <a:t>—but global market conditions play a more significant role in oil price projections</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34210108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31</a:t>
            </a:fld>
            <a:endParaRPr lang="en-US" dirty="0"/>
          </a:p>
        </p:txBody>
      </p:sp>
      <p:sp>
        <p:nvSpPr>
          <p:cNvPr id="5" name="Title 4"/>
          <p:cNvSpPr>
            <a:spLocks noGrp="1"/>
          </p:cNvSpPr>
          <p:nvPr>
            <p:ph type="title"/>
          </p:nvPr>
        </p:nvSpPr>
        <p:spPr/>
        <p:txBody>
          <a:bodyPr/>
          <a:lstStyle/>
          <a:p>
            <a:r>
              <a:rPr lang="en-US" dirty="0"/>
              <a:t>Although world oil prices play a role in </a:t>
            </a:r>
            <a:r>
              <a:rPr lang="en-US" dirty="0" smtClean="0"/>
              <a:t>U.S. crude </a:t>
            </a:r>
            <a:r>
              <a:rPr lang="en-US" dirty="0"/>
              <a:t>oil and natural gas production—</a:t>
            </a:r>
          </a:p>
        </p:txBody>
      </p:sp>
      <p:graphicFrame>
        <p:nvGraphicFramePr>
          <p:cNvPr id="8" name="Content Placeholder 7"/>
          <p:cNvGraphicFramePr>
            <a:graphicFrameLocks noGrp="1"/>
          </p:cNvGraphicFramePr>
          <p:nvPr>
            <p:ph sz="quarter" idx="12"/>
            <p:extLst/>
          </p:nvPr>
        </p:nvGraphicFramePr>
        <p:xfrm>
          <a:off x="301138" y="1634231"/>
          <a:ext cx="4105275" cy="44910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ontent Placeholder 9"/>
          <p:cNvGraphicFramePr>
            <a:graphicFrameLocks noGrp="1"/>
          </p:cNvGraphicFramePr>
          <p:nvPr>
            <p:ph sz="quarter" idx="13"/>
            <p:extLst/>
          </p:nvPr>
        </p:nvGraphicFramePr>
        <p:xfrm>
          <a:off x="4547242" y="1634231"/>
          <a:ext cx="4384256" cy="4491038"/>
        </p:xfrm>
        <a:graphic>
          <a:graphicData uri="http://schemas.openxmlformats.org/drawingml/2006/chart">
            <c:chart xmlns:c="http://schemas.openxmlformats.org/drawingml/2006/chart" xmlns:r="http://schemas.openxmlformats.org/officeDocument/2006/relationships" r:id="rId4"/>
          </a:graphicData>
        </a:graphic>
      </p:graphicFrame>
      <p:grpSp>
        <p:nvGrpSpPr>
          <p:cNvPr id="17" name="Group 16"/>
          <p:cNvGrpSpPr/>
          <p:nvPr/>
        </p:nvGrpSpPr>
        <p:grpSpPr>
          <a:xfrm>
            <a:off x="1295570" y="63335"/>
            <a:ext cx="7592950" cy="665276"/>
            <a:chOff x="1295570" y="63335"/>
            <a:chExt cx="7592950" cy="665276"/>
          </a:xfrm>
        </p:grpSpPr>
        <p:pic>
          <p:nvPicPr>
            <p:cNvPr id="18" name="Picture 17" descr="greyicon_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9" name="Picture 18" descr="greyicon_4.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20" name="Picture 19" descr="greyicon_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21" name="Picture 20" descr="greyicon_6.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22" name="Picture 21" descr="greyicon_7.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23" name="Picture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24" name="Picture 2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25" name="Picture 2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32752407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32</a:t>
            </a:fld>
            <a:endParaRPr lang="en-US" dirty="0"/>
          </a:p>
        </p:txBody>
      </p:sp>
      <p:sp>
        <p:nvSpPr>
          <p:cNvPr id="7" name="Text Placeholder 6"/>
          <p:cNvSpPr>
            <a:spLocks noGrp="1"/>
          </p:cNvSpPr>
          <p:nvPr>
            <p:ph type="body" sz="quarter" idx="12"/>
          </p:nvPr>
        </p:nvSpPr>
        <p:spPr/>
        <p:txBody>
          <a:bodyPr/>
          <a:lstStyle/>
          <a:p>
            <a:pPr lvl="0"/>
            <a:r>
              <a:rPr lang="en-US" dirty="0"/>
              <a:t>Projections of tight oil and shale gas production are uncertain because large portions of the known formations have relatively little or no production history, and extraction technologies and practices continue to evolve rapidly. Continued high rates of drilling technology improvement could increase well productivity and reduce drilling, completion, and production costs</a:t>
            </a:r>
            <a:r>
              <a:rPr lang="en-US" dirty="0" smtClean="0"/>
              <a:t>.</a:t>
            </a:r>
            <a:endParaRPr lang="en-US" dirty="0"/>
          </a:p>
          <a:p>
            <a:pPr lvl="0"/>
            <a:r>
              <a:rPr lang="en-US" dirty="0"/>
              <a:t>In the High Oil and Gas Resource and Technology case, crude oil and natural gas production both continue to </a:t>
            </a:r>
            <a:r>
              <a:rPr lang="en-US" dirty="0" smtClean="0"/>
              <a:t>grow through 2050.</a:t>
            </a:r>
            <a:endParaRPr lang="en-US" dirty="0"/>
          </a:p>
          <a:p>
            <a:pPr lvl="0"/>
            <a:r>
              <a:rPr lang="en-US" dirty="0"/>
              <a:t>Crude oil prices affect natural gas production primarily through changes in global natural gas consumption, U.S. </a:t>
            </a:r>
            <a:r>
              <a:rPr lang="en-US" dirty="0" smtClean="0"/>
              <a:t>natural gas exports</a:t>
            </a:r>
            <a:r>
              <a:rPr lang="en-US" dirty="0"/>
              <a:t>, and </a:t>
            </a:r>
            <a:r>
              <a:rPr lang="en-US" dirty="0" smtClean="0"/>
              <a:t>natural </a:t>
            </a:r>
            <a:r>
              <a:rPr lang="en-US" dirty="0"/>
              <a:t>gas </a:t>
            </a:r>
            <a:r>
              <a:rPr lang="en-US" dirty="0" smtClean="0"/>
              <a:t>produced </a:t>
            </a:r>
            <a:r>
              <a:rPr lang="en-US" dirty="0"/>
              <a:t>from oil formations (associated gas</a:t>
            </a:r>
            <a:r>
              <a:rPr lang="en-US" dirty="0" smtClean="0"/>
              <a:t>).</a:t>
            </a:r>
            <a:endParaRPr lang="en-US" dirty="0"/>
          </a:p>
          <a:p>
            <a:pPr lvl="0"/>
            <a:r>
              <a:rPr lang="en-US" dirty="0"/>
              <a:t>In the High Oil Price case, the difference between crude oil and natural gas prices creates a greater incentive to consume natural gas in energy-intensive industries, for transportation, and to export overseas as liquefied natural gas, all of which drive U.S. production upward. Without the more favorable resources and technological developments in the High Oil and Gas Resource and Technology case, U.S. crude oil production begins to decline in the High Oil Price case in the early 2030s, and by 2050 </a:t>
            </a:r>
            <a:r>
              <a:rPr lang="en-US" dirty="0" smtClean="0"/>
              <a:t>crude oil production </a:t>
            </a:r>
            <a:r>
              <a:rPr lang="en-US" dirty="0"/>
              <a:t>is nearly the same as in the Reference case.</a:t>
            </a:r>
          </a:p>
          <a:p>
            <a:pPr lvl="0"/>
            <a:endParaRPr lang="en-US" dirty="0"/>
          </a:p>
        </p:txBody>
      </p:sp>
      <p:sp>
        <p:nvSpPr>
          <p:cNvPr id="5" name="Title 4"/>
          <p:cNvSpPr>
            <a:spLocks noGrp="1"/>
          </p:cNvSpPr>
          <p:nvPr>
            <p:ph type="title"/>
          </p:nvPr>
        </p:nvSpPr>
        <p:spPr/>
        <p:txBody>
          <a:bodyPr/>
          <a:lstStyle/>
          <a:p>
            <a:r>
              <a:rPr lang="en-US" dirty="0" smtClean="0"/>
              <a:t>—resource </a:t>
            </a:r>
            <a:r>
              <a:rPr lang="en-US" dirty="0"/>
              <a:t>availability and technological improvements are more significant determinants of </a:t>
            </a:r>
            <a:r>
              <a:rPr lang="en-US" dirty="0" smtClean="0"/>
              <a:t>domestic production levels</a:t>
            </a:r>
            <a:endParaRPr lang="en-US" dirty="0"/>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6017238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drivers and uncertainty</a:t>
            </a:r>
            <a:endParaRPr lang="en-US" dirty="0"/>
          </a:p>
        </p:txBody>
      </p:sp>
      <p:sp>
        <p:nvSpPr>
          <p:cNvPr id="11" name="Text Placeholder 10"/>
          <p:cNvSpPr>
            <a:spLocks noGrp="1"/>
          </p:cNvSpPr>
          <p:nvPr>
            <p:ph type="body" sz="quarter" idx="13"/>
          </p:nvPr>
        </p:nvSpPr>
        <p:spPr/>
        <p:txBody>
          <a:bodyPr/>
          <a:lstStyle/>
          <a:p>
            <a:r>
              <a:rPr lang="en-US" dirty="0"/>
              <a:t>Various factors influence the model results in </a:t>
            </a:r>
            <a:r>
              <a:rPr lang="en-US" dirty="0" smtClean="0"/>
              <a:t>AEO2018, </a:t>
            </a:r>
            <a:r>
              <a:rPr lang="en-US" dirty="0"/>
              <a:t>including: </a:t>
            </a:r>
            <a:r>
              <a:rPr lang="en-US" dirty="0" smtClean="0"/>
              <a:t>new </a:t>
            </a:r>
            <a:r>
              <a:rPr lang="en-US" dirty="0"/>
              <a:t>and existing laws and regulations, updated data, </a:t>
            </a:r>
            <a:r>
              <a:rPr lang="en-US" dirty="0" smtClean="0"/>
              <a:t>and </a:t>
            </a:r>
            <a:r>
              <a:rPr lang="en-US" dirty="0"/>
              <a:t>model improvements since </a:t>
            </a:r>
            <a:r>
              <a:rPr lang="en-US" dirty="0" smtClean="0"/>
              <a:t>AEO2017.</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304" y="1404090"/>
            <a:ext cx="1635184" cy="1680606"/>
          </a:xfrm>
          <a:prstGeom prst="rect">
            <a:avLst/>
          </a:prstGeom>
        </p:spPr>
      </p:pic>
    </p:spTree>
    <p:extLst>
      <p:ext uri="{BB962C8B-B14F-4D97-AF65-F5344CB8AC3E}">
        <p14:creationId xmlns:p14="http://schemas.microsoft.com/office/powerpoint/2010/main" val="35211558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62042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35</a:t>
            </a:fld>
            <a:endParaRPr lang="en-US" dirty="0"/>
          </a:p>
        </p:txBody>
      </p:sp>
      <p:sp>
        <p:nvSpPr>
          <p:cNvPr id="15" name="Text Placeholder 14"/>
          <p:cNvSpPr>
            <a:spLocks noGrp="1"/>
          </p:cNvSpPr>
          <p:nvPr>
            <p:ph type="body" sz="quarter" idx="12"/>
          </p:nvPr>
        </p:nvSpPr>
        <p:spPr/>
        <p:txBody>
          <a:bodyPr/>
          <a:lstStyle/>
          <a:p>
            <a:pPr lvl="0"/>
            <a:r>
              <a:rPr lang="en-US" dirty="0"/>
              <a:t>The Clean Power Plan is not included in the </a:t>
            </a:r>
            <a:r>
              <a:rPr lang="en-US" i="1" dirty="0"/>
              <a:t>Annual Energy Outlook 2018</a:t>
            </a:r>
            <a:r>
              <a:rPr lang="en-US" dirty="0"/>
              <a:t> (AEO2018) Reference case, which changes the electricity generation mix. EIA will continue to monitor U.S. Environmental Protection Agency rulemaking and will include any final rules in subsequent AEOs.</a:t>
            </a:r>
          </a:p>
          <a:p>
            <a:pPr lvl="0"/>
            <a:r>
              <a:rPr lang="en-US" dirty="0"/>
              <a:t>A number of current state and regional policies—including the Illinois Future Energy Jobs Act, the New York Clean Energy Standard, </a:t>
            </a:r>
            <a:r>
              <a:rPr lang="en-US" dirty="0" smtClean="0"/>
              <a:t>the Maryland </a:t>
            </a:r>
            <a:r>
              <a:rPr lang="en-US" dirty="0"/>
              <a:t>Clean Energy Jobs Act, and the Regional Greenhouse Gas Initiative—affect the projected electric generation mix.</a:t>
            </a:r>
          </a:p>
          <a:p>
            <a:pPr lvl="0"/>
            <a:r>
              <a:rPr lang="en-US" dirty="0"/>
              <a:t>Annex VI of the International Convention for the Prevention of Pollution from Ships (MARPOL Convention), which limits emissions for ocean-going ships by 2020, was updated. </a:t>
            </a:r>
            <a:r>
              <a:rPr lang="en-US" dirty="0" smtClean="0"/>
              <a:t>This </a:t>
            </a:r>
            <a:r>
              <a:rPr lang="en-US" dirty="0"/>
              <a:t>update affects the projected fuel mix for maritime transport. </a:t>
            </a:r>
          </a:p>
          <a:p>
            <a:endParaRPr lang="en-US" dirty="0"/>
          </a:p>
        </p:txBody>
      </p:sp>
      <p:sp>
        <p:nvSpPr>
          <p:cNvPr id="14" name="Title 13"/>
          <p:cNvSpPr>
            <a:spLocks noGrp="1"/>
          </p:cNvSpPr>
          <p:nvPr>
            <p:ph type="title"/>
          </p:nvPr>
        </p:nvSpPr>
        <p:spPr/>
        <p:txBody>
          <a:bodyPr/>
          <a:lstStyle/>
          <a:p>
            <a:r>
              <a:rPr lang="en-US" dirty="0"/>
              <a:t>New laws and regulations reflected in the Reference Case</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27905674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36</a:t>
            </a:fld>
            <a:endParaRPr lang="en-US" dirty="0"/>
          </a:p>
        </p:txBody>
      </p:sp>
      <p:sp>
        <p:nvSpPr>
          <p:cNvPr id="15" name="Text Placeholder 14"/>
          <p:cNvSpPr>
            <a:spLocks noGrp="1"/>
          </p:cNvSpPr>
          <p:nvPr>
            <p:ph type="body" sz="quarter" idx="12"/>
          </p:nvPr>
        </p:nvSpPr>
        <p:spPr/>
        <p:txBody>
          <a:bodyPr/>
          <a:lstStyle/>
          <a:p>
            <a:pPr lvl="0"/>
            <a:r>
              <a:rPr lang="en-US" dirty="0"/>
              <a:t>U.S. Geological Survey resource assessments of the Wolfcamp and Spraberry formations, released in November 2016 and May 2017, respectively, were incorporated to update crude oil and natural gas resource assumptions for the Permian basin. This change mainly affects regional oil and natural gas production and related markets.</a:t>
            </a:r>
          </a:p>
          <a:p>
            <a:pPr lvl="0"/>
            <a:r>
              <a:rPr lang="en-US" dirty="0"/>
              <a:t>EIA incorporated updates to natural gas plant liquids production based on EIA surveys of natural gas processing plants. </a:t>
            </a:r>
          </a:p>
          <a:p>
            <a:pPr lvl="0"/>
            <a:r>
              <a:rPr lang="en-US" dirty="0"/>
              <a:t>EIA’s 2014 Manufacturing Energy Consumption Survey, released in October 2017, resulted in revisions to estimates of industrial sector energy consumption.</a:t>
            </a:r>
          </a:p>
          <a:p>
            <a:pPr lvl="0"/>
            <a:r>
              <a:rPr lang="en-US" dirty="0"/>
              <a:t>Higher-resolution solar resource data were introduced to better represent the diversity of solar generation opportunities within electricity market regions. </a:t>
            </a:r>
          </a:p>
          <a:p>
            <a:pPr lvl="0"/>
            <a:r>
              <a:rPr lang="en-US" dirty="0"/>
              <a:t>Cost data from the Idaho National Laboratory report, </a:t>
            </a:r>
            <a:r>
              <a:rPr lang="en-US" i="1" dirty="0"/>
              <a:t>Economic and Market Challenges Facing the U.S. Nuclear Commercial Fleet</a:t>
            </a:r>
            <a:r>
              <a:rPr lang="en-US" dirty="0"/>
              <a:t>, published in September 2016, were used to update fixed operating and maintenance cost assumptions for single-reactor nuclear plants. </a:t>
            </a:r>
          </a:p>
          <a:p>
            <a:pPr lvl="0"/>
            <a:endParaRPr lang="en-US" dirty="0">
              <a:solidFill>
                <a:srgbClr val="FF0000"/>
              </a:solidFill>
            </a:endParaRPr>
          </a:p>
          <a:p>
            <a:pPr lvl="0"/>
            <a:endParaRPr lang="en-US" dirty="0">
              <a:solidFill>
                <a:srgbClr val="FF0000"/>
              </a:solidFill>
            </a:endParaRPr>
          </a:p>
          <a:p>
            <a:endParaRPr lang="en-US" dirty="0"/>
          </a:p>
        </p:txBody>
      </p:sp>
      <p:sp>
        <p:nvSpPr>
          <p:cNvPr id="14" name="Title 13"/>
          <p:cNvSpPr>
            <a:spLocks noGrp="1"/>
          </p:cNvSpPr>
          <p:nvPr>
            <p:ph type="title"/>
          </p:nvPr>
        </p:nvSpPr>
        <p:spPr/>
        <p:txBody>
          <a:bodyPr/>
          <a:lstStyle/>
          <a:p>
            <a:r>
              <a:rPr lang="en-US" dirty="0"/>
              <a:t>Significant </a:t>
            </a:r>
            <a:r>
              <a:rPr lang="en-US" dirty="0" smtClean="0"/>
              <a:t>data updates</a:t>
            </a:r>
            <a:endParaRPr lang="en-US" dirty="0"/>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7335180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37</a:t>
            </a:fld>
            <a:endParaRPr lang="en-US" dirty="0"/>
          </a:p>
        </p:txBody>
      </p:sp>
      <p:sp>
        <p:nvSpPr>
          <p:cNvPr id="15" name="Text Placeholder 14"/>
          <p:cNvSpPr>
            <a:spLocks noGrp="1"/>
          </p:cNvSpPr>
          <p:nvPr>
            <p:ph type="body" sz="quarter" idx="12"/>
          </p:nvPr>
        </p:nvSpPr>
        <p:spPr/>
        <p:txBody>
          <a:bodyPr/>
          <a:lstStyle/>
          <a:p>
            <a:pPr lvl="0"/>
            <a:r>
              <a:rPr lang="en-US" dirty="0"/>
              <a:t>EIA introduced a new Natural Gas Markets Module, which now balances supply and demand on a monthly basis across states rather than on a seasonal basis across regions. The new module also better reflects changing regional natural gas flows and pricing patterns, and </a:t>
            </a:r>
            <a:r>
              <a:rPr lang="en-US" dirty="0" smtClean="0"/>
              <a:t>it includes </a:t>
            </a:r>
            <a:r>
              <a:rPr lang="en-US" dirty="0"/>
              <a:t>improved representations of Canadian and Mexican natural gas markets.</a:t>
            </a:r>
          </a:p>
          <a:p>
            <a:pPr lvl="0"/>
            <a:r>
              <a:rPr lang="en-US" dirty="0"/>
              <a:t>The representation of technological and operational improvements in oil and natural gas production over the projection period was revised by increasing rates of technological progress during the early development of currently undeveloped resources to reflect </a:t>
            </a:r>
            <a:r>
              <a:rPr lang="en-US" dirty="0" smtClean="0"/>
              <a:t>industry-wide </a:t>
            </a:r>
            <a:r>
              <a:rPr lang="en-US" dirty="0"/>
              <a:t>identification of the most productive areas and </a:t>
            </a:r>
            <a:r>
              <a:rPr lang="en-US" dirty="0" smtClean="0"/>
              <a:t>to select </a:t>
            </a:r>
            <a:r>
              <a:rPr lang="en-US" dirty="0"/>
              <a:t>the best technologies for particular geologies (i.e., learning-by-doing).</a:t>
            </a:r>
          </a:p>
          <a:p>
            <a:endParaRPr lang="en-US" dirty="0"/>
          </a:p>
        </p:txBody>
      </p:sp>
      <p:sp>
        <p:nvSpPr>
          <p:cNvPr id="14" name="Title 13"/>
          <p:cNvSpPr>
            <a:spLocks noGrp="1"/>
          </p:cNvSpPr>
          <p:nvPr>
            <p:ph type="title"/>
          </p:nvPr>
        </p:nvSpPr>
        <p:spPr/>
        <p:txBody>
          <a:bodyPr/>
          <a:lstStyle/>
          <a:p>
            <a:r>
              <a:rPr lang="en-US" dirty="0"/>
              <a:t>Model </a:t>
            </a:r>
            <a:r>
              <a:rPr lang="en-US" dirty="0" smtClean="0"/>
              <a:t>improvements—Liquids and Natural Gas</a:t>
            </a:r>
            <a:endParaRPr lang="en-US" dirty="0"/>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24924365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38</a:t>
            </a:fld>
            <a:endParaRPr lang="en-US" dirty="0"/>
          </a:p>
        </p:txBody>
      </p:sp>
      <p:sp>
        <p:nvSpPr>
          <p:cNvPr id="15" name="Text Placeholder 14"/>
          <p:cNvSpPr>
            <a:spLocks noGrp="1"/>
          </p:cNvSpPr>
          <p:nvPr>
            <p:ph type="body" sz="quarter" idx="12"/>
          </p:nvPr>
        </p:nvSpPr>
        <p:spPr/>
        <p:txBody>
          <a:bodyPr/>
          <a:lstStyle/>
          <a:p>
            <a:pPr lvl="0"/>
            <a:r>
              <a:rPr lang="en-US" dirty="0"/>
              <a:t>The capability to model energy storage on the electric grid with four-hour batteries was added to more effectively model electric grid operations, including the integration of wind and solar generation.</a:t>
            </a:r>
          </a:p>
          <a:p>
            <a:r>
              <a:rPr lang="en-US" dirty="0" smtClean="0"/>
              <a:t>The </a:t>
            </a:r>
            <a:r>
              <a:rPr lang="en-US" dirty="0"/>
              <a:t>capability to model two distinct solar photovoltaic (PV) technologies was added to better account for the cost and value trade-offs between fixed-tilt and tracking-solar technologies. Both technologies have achieved significant market share as PV installations have increased</a:t>
            </a:r>
            <a:r>
              <a:rPr lang="en-US" dirty="0" smtClean="0"/>
              <a:t>.</a:t>
            </a:r>
            <a:endParaRPr lang="en-US" dirty="0"/>
          </a:p>
          <a:p>
            <a:pPr lvl="0"/>
            <a:r>
              <a:rPr lang="en-US" dirty="0"/>
              <a:t>Wind plant dispatch decisions are now evaluated at a more granular time resolution to more accurately account for time-of-day and seasonal electricity demand</a:t>
            </a:r>
            <a:r>
              <a:rPr lang="en-US" dirty="0" smtClean="0"/>
              <a:t>.</a:t>
            </a:r>
            <a:endParaRPr lang="en-US" dirty="0"/>
          </a:p>
          <a:p>
            <a:pPr lvl="0"/>
            <a:r>
              <a:rPr lang="en-US" dirty="0"/>
              <a:t>The representation of state-level Renewable Portfolio Standards was updated to include additional policy details such as set-aside targets to more specifically account for the effect of these standards on the electric generation mix.</a:t>
            </a:r>
          </a:p>
          <a:p>
            <a:endParaRPr lang="en-US" dirty="0"/>
          </a:p>
        </p:txBody>
      </p:sp>
      <p:sp>
        <p:nvSpPr>
          <p:cNvPr id="14" name="Title 13"/>
          <p:cNvSpPr>
            <a:spLocks noGrp="1"/>
          </p:cNvSpPr>
          <p:nvPr>
            <p:ph type="title"/>
          </p:nvPr>
        </p:nvSpPr>
        <p:spPr/>
        <p:txBody>
          <a:bodyPr/>
          <a:lstStyle/>
          <a:p>
            <a:r>
              <a:rPr lang="en-US" dirty="0"/>
              <a:t>Model </a:t>
            </a:r>
            <a:r>
              <a:rPr lang="en-US" dirty="0" smtClean="0"/>
              <a:t>improvements—Electric Power</a:t>
            </a:r>
            <a:endParaRPr lang="en-US" dirty="0"/>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4414970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39</a:t>
            </a:fld>
            <a:endParaRPr lang="en-US" dirty="0"/>
          </a:p>
        </p:txBody>
      </p:sp>
      <p:sp>
        <p:nvSpPr>
          <p:cNvPr id="15" name="Text Placeholder 14"/>
          <p:cNvSpPr>
            <a:spLocks noGrp="1"/>
          </p:cNvSpPr>
          <p:nvPr>
            <p:ph type="body" sz="quarter" idx="12"/>
          </p:nvPr>
        </p:nvSpPr>
        <p:spPr/>
        <p:txBody>
          <a:bodyPr/>
          <a:lstStyle/>
          <a:p>
            <a:pPr lvl="0"/>
            <a:r>
              <a:rPr lang="en-US" dirty="0"/>
              <a:t>Credit banking associated with the Zero-Emission Vehicle program in California and the </a:t>
            </a:r>
            <a:r>
              <a:rPr lang="en-US" dirty="0" smtClean="0"/>
              <a:t>nine </a:t>
            </a:r>
            <a:r>
              <a:rPr lang="en-US" dirty="0"/>
              <a:t>other states that chose to adopt California’s vehicle emissions standard </a:t>
            </a:r>
            <a:r>
              <a:rPr lang="en-US" dirty="0" smtClean="0"/>
              <a:t>(a subset of </a:t>
            </a:r>
            <a:r>
              <a:rPr lang="en-US" dirty="0"/>
              <a:t>the Clean Air Act Section 177 states) was added to account for the effects on the sales of electric and plug-in hybrid electric vehicles early in the projection period when vehicle manufacturers use banked over-compliance credits.</a:t>
            </a:r>
          </a:p>
          <a:p>
            <a:pPr lvl="0"/>
            <a:r>
              <a:rPr lang="en-US" dirty="0" smtClean="0"/>
              <a:t>Connected </a:t>
            </a:r>
            <a:r>
              <a:rPr lang="en-US" dirty="0"/>
              <a:t>and automated light-duty vehicles were added, which includes technology-induced travel demand behavior specific to those vehicles, to account for the effects on travel demand for various modes of transit.  </a:t>
            </a:r>
          </a:p>
          <a:p>
            <a:pPr lvl="0"/>
            <a:r>
              <a:rPr lang="en-US" dirty="0"/>
              <a:t>Growth in commercial </a:t>
            </a:r>
            <a:r>
              <a:rPr lang="en-US" i="1" dirty="0"/>
              <a:t>other</a:t>
            </a:r>
            <a:r>
              <a:rPr lang="en-US" dirty="0"/>
              <a:t> electricity consumption (which includes such things as portable and plug-in devices) was indexed in AEO2018 to gross output of services, which results in slower increases in projected consumption than in </a:t>
            </a:r>
            <a:r>
              <a:rPr lang="en-US" dirty="0" smtClean="0"/>
              <a:t>AEO2017. Last year, </a:t>
            </a:r>
            <a:r>
              <a:rPr lang="en-US" dirty="0"/>
              <a:t>it was indexed to expected growth in network and telecommunications </a:t>
            </a:r>
            <a:r>
              <a:rPr lang="en-US" dirty="0" smtClean="0"/>
              <a:t>equipment, </a:t>
            </a:r>
            <a:r>
              <a:rPr lang="en-US" dirty="0"/>
              <a:t>which is now projected separately.</a:t>
            </a:r>
          </a:p>
          <a:p>
            <a:endParaRPr lang="en-US" dirty="0"/>
          </a:p>
        </p:txBody>
      </p:sp>
      <p:sp>
        <p:nvSpPr>
          <p:cNvPr id="14" name="Title 13"/>
          <p:cNvSpPr>
            <a:spLocks noGrp="1"/>
          </p:cNvSpPr>
          <p:nvPr>
            <p:ph type="title"/>
          </p:nvPr>
        </p:nvSpPr>
        <p:spPr/>
        <p:txBody>
          <a:bodyPr/>
          <a:lstStyle/>
          <a:p>
            <a:r>
              <a:rPr lang="en-US" dirty="0"/>
              <a:t>Model </a:t>
            </a:r>
            <a:r>
              <a:rPr lang="en-US" dirty="0" smtClean="0"/>
              <a:t>improvements—Energy Consumption</a:t>
            </a:r>
            <a:endParaRPr lang="en-US" dirty="0"/>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7434042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a:xfrm>
            <a:off x="238259" y="1689100"/>
            <a:ext cx="2855319" cy="4491567"/>
          </a:xfrm>
        </p:spPr>
        <p:txBody>
          <a:bodyPr/>
          <a:lstStyle/>
          <a:p>
            <a:pPr marL="0" indent="0">
              <a:buNone/>
            </a:pPr>
            <a:r>
              <a:rPr lang="en-US" dirty="0" smtClean="0"/>
              <a:t>Overview/key takeaways</a:t>
            </a:r>
          </a:p>
          <a:p>
            <a:pPr marL="0" indent="0">
              <a:buNone/>
            </a:pPr>
            <a:r>
              <a:rPr lang="en-US" dirty="0" smtClean="0"/>
              <a:t>Critical drivers and uncertainty</a:t>
            </a:r>
          </a:p>
          <a:p>
            <a:pPr marL="0" indent="0">
              <a:buNone/>
            </a:pPr>
            <a:r>
              <a:rPr lang="en-US" dirty="0" smtClean="0"/>
              <a:t>Petroleum and other liquids</a:t>
            </a:r>
          </a:p>
          <a:p>
            <a:pPr marL="0" indent="0">
              <a:buNone/>
            </a:pPr>
            <a:r>
              <a:rPr lang="en-US" dirty="0" smtClean="0"/>
              <a:t>Natural gas</a:t>
            </a:r>
          </a:p>
          <a:p>
            <a:pPr marL="0" indent="0">
              <a:buNone/>
            </a:pPr>
            <a:r>
              <a:rPr lang="en-US" dirty="0" smtClean="0"/>
              <a:t>Electricity generation</a:t>
            </a:r>
          </a:p>
          <a:p>
            <a:pPr marL="0" indent="0">
              <a:buNone/>
            </a:pPr>
            <a:r>
              <a:rPr lang="en-US" dirty="0" smtClean="0"/>
              <a:t>Transportation</a:t>
            </a:r>
          </a:p>
          <a:p>
            <a:pPr marL="0" indent="0">
              <a:buNone/>
            </a:pPr>
            <a:r>
              <a:rPr lang="en-US" dirty="0" smtClean="0"/>
              <a:t>Buildings</a:t>
            </a:r>
          </a:p>
          <a:p>
            <a:pPr marL="0" indent="0">
              <a:buNone/>
            </a:pPr>
            <a:r>
              <a:rPr lang="en-US" dirty="0" smtClean="0"/>
              <a:t>Industrial</a:t>
            </a:r>
          </a:p>
          <a:p>
            <a:pPr marL="0" indent="0">
              <a:buNone/>
            </a:pPr>
            <a:r>
              <a:rPr lang="en-US" dirty="0" smtClean="0"/>
              <a:t>References</a:t>
            </a:r>
            <a:endParaRPr lang="en-US" dirty="0"/>
          </a:p>
        </p:txBody>
      </p:sp>
      <p:sp>
        <p:nvSpPr>
          <p:cNvPr id="3" name="Slide Number Placeholder 2"/>
          <p:cNvSpPr>
            <a:spLocks noGrp="1"/>
          </p:cNvSpPr>
          <p:nvPr>
            <p:ph type="sldNum" sz="quarter" idx="4"/>
          </p:nvPr>
        </p:nvSpPr>
        <p:spPr>
          <a:xfrm>
            <a:off x="8686800" y="6460067"/>
            <a:ext cx="384048" cy="324146"/>
          </a:xfrm>
        </p:spPr>
        <p:txBody>
          <a:bodyPr/>
          <a:lstStyle/>
          <a:p>
            <a:fld id="{2D80C5C9-96E0-47EC-B500-37C5FE284639}" type="slidenum">
              <a:rPr lang="en-US" smtClean="0"/>
              <a:pPr/>
              <a:t>4</a:t>
            </a:fld>
            <a:endParaRPr lang="en-US" dirty="0"/>
          </a:p>
        </p:txBody>
      </p:sp>
      <p:sp>
        <p:nvSpPr>
          <p:cNvPr id="4" name="Title 3"/>
          <p:cNvSpPr>
            <a:spLocks noGrp="1"/>
          </p:cNvSpPr>
          <p:nvPr>
            <p:ph type="title"/>
          </p:nvPr>
        </p:nvSpPr>
        <p:spPr>
          <a:xfrm>
            <a:off x="231820" y="755506"/>
            <a:ext cx="2485744" cy="755794"/>
          </a:xfrm>
        </p:spPr>
        <p:txBody>
          <a:bodyPr/>
          <a:lstStyle/>
          <a:p>
            <a:r>
              <a:rPr lang="en-US" dirty="0" smtClean="0"/>
              <a:t>Table of contents</a:t>
            </a:r>
            <a:endParaRPr lang="en-US" dirty="0"/>
          </a:p>
        </p:txBody>
      </p:sp>
      <p:sp>
        <p:nvSpPr>
          <p:cNvPr id="5" name="Title 3"/>
          <p:cNvSpPr txBox="1">
            <a:spLocks/>
          </p:cNvSpPr>
          <p:nvPr/>
        </p:nvSpPr>
        <p:spPr>
          <a:xfrm>
            <a:off x="6201056" y="755506"/>
            <a:ext cx="2485744" cy="755794"/>
          </a:xfrm>
          <a:prstGeom prst="rect">
            <a:avLst/>
          </a:prstGeom>
        </p:spPr>
        <p:txBody>
          <a:bodyPr anchor="b" anchorCtr="0"/>
          <a:lstStyle>
            <a:lvl1pPr algn="l" defTabSz="914400" rtl="0" eaLnBrk="1" latinLnBrk="0" hangingPunct="1">
              <a:spcBef>
                <a:spcPct val="0"/>
              </a:spcBef>
              <a:buNone/>
              <a:defRPr sz="2400" kern="1200">
                <a:solidFill>
                  <a:schemeClr val="accent1"/>
                </a:solidFill>
                <a:latin typeface="+mj-lt"/>
                <a:ea typeface="+mj-ea"/>
                <a:cs typeface="+mj-cs"/>
              </a:defRPr>
            </a:lvl1pPr>
          </a:lstStyle>
          <a:p>
            <a:pPr algn="r"/>
            <a:r>
              <a:rPr lang="en-US" sz="1600" dirty="0" smtClean="0"/>
              <a:t>slide number</a:t>
            </a:r>
            <a:endParaRPr lang="en-US" sz="1600" dirty="0"/>
          </a:p>
        </p:txBody>
      </p:sp>
      <p:sp>
        <p:nvSpPr>
          <p:cNvPr id="6" name="Content Placeholder 1"/>
          <p:cNvSpPr txBox="1">
            <a:spLocks/>
          </p:cNvSpPr>
          <p:nvPr/>
        </p:nvSpPr>
        <p:spPr>
          <a:xfrm>
            <a:off x="6090704" y="1694679"/>
            <a:ext cx="2855319" cy="4491567"/>
          </a:xfrm>
          <a:prstGeom prst="rect">
            <a:avLst/>
          </a:prstGeom>
        </p:spPr>
        <p:txBody>
          <a:bodyPr/>
          <a:lstStyle>
            <a:lvl1pPr marL="237744" indent="-237744" algn="l" defTabSz="914400" rtl="0" eaLnBrk="1" latinLnBrk="0" hangingPunct="1">
              <a:lnSpc>
                <a:spcPct val="125000"/>
              </a:lnSpc>
              <a:spcBef>
                <a:spcPts val="1600"/>
              </a:spcBef>
              <a:spcAft>
                <a:spcPts val="600"/>
              </a:spcAft>
              <a:buFont typeface="Arial" pitchFamily="34" charset="0"/>
              <a:buChar char="•"/>
              <a:defRPr sz="1400" kern="1200">
                <a:solidFill>
                  <a:schemeClr val="tx1"/>
                </a:solidFill>
                <a:latin typeface="+mn-lt"/>
                <a:ea typeface="+mn-ea"/>
                <a:cs typeface="+mn-cs"/>
              </a:defRPr>
            </a:lvl1pPr>
            <a:lvl2pPr marL="742950" indent="-285750"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endParaRPr lang="en-US" dirty="0"/>
          </a:p>
        </p:txBody>
      </p:sp>
      <p:sp>
        <p:nvSpPr>
          <p:cNvPr id="7" name="Content Placeholder 1"/>
          <p:cNvSpPr txBox="1">
            <a:spLocks/>
          </p:cNvSpPr>
          <p:nvPr/>
        </p:nvSpPr>
        <p:spPr>
          <a:xfrm>
            <a:off x="5690219" y="1689099"/>
            <a:ext cx="2855319" cy="4491567"/>
          </a:xfrm>
          <a:prstGeom prst="rect">
            <a:avLst/>
          </a:prstGeom>
        </p:spPr>
        <p:txBody>
          <a:bodyPr/>
          <a:lstStyle>
            <a:lvl1pPr marL="237744" indent="-237744" algn="l" defTabSz="914400" rtl="0" eaLnBrk="1" latinLnBrk="0" hangingPunct="1">
              <a:lnSpc>
                <a:spcPct val="125000"/>
              </a:lnSpc>
              <a:spcBef>
                <a:spcPts val="1600"/>
              </a:spcBef>
              <a:spcAft>
                <a:spcPts val="600"/>
              </a:spcAft>
              <a:buFont typeface="Arial" pitchFamily="34" charset="0"/>
              <a:buChar char="•"/>
              <a:defRPr sz="1400" kern="1200">
                <a:solidFill>
                  <a:schemeClr val="tx1"/>
                </a:solidFill>
                <a:latin typeface="+mn-lt"/>
                <a:ea typeface="+mn-ea"/>
                <a:cs typeface="+mn-cs"/>
              </a:defRPr>
            </a:lvl1pPr>
            <a:lvl2pPr marL="742950" indent="-285750"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5000"/>
              </a:lnSpc>
              <a:spcBef>
                <a:spcPct val="20000"/>
              </a:spcBef>
              <a:spcAft>
                <a:spcPts val="400"/>
              </a:spcAft>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dirty="0" smtClean="0"/>
              <a:t>5</a:t>
            </a:r>
          </a:p>
          <a:p>
            <a:pPr marL="0" indent="0" algn="r">
              <a:buFont typeface="Arial" pitchFamily="34" charset="0"/>
              <a:buNone/>
            </a:pPr>
            <a:r>
              <a:rPr lang="en-US" dirty="0" smtClean="0"/>
              <a:t>33</a:t>
            </a:r>
          </a:p>
          <a:p>
            <a:pPr marL="0" indent="0" algn="r">
              <a:buFont typeface="Arial" pitchFamily="34" charset="0"/>
              <a:buNone/>
            </a:pPr>
            <a:r>
              <a:rPr lang="en-US" dirty="0" smtClean="0"/>
              <a:t>41</a:t>
            </a:r>
          </a:p>
          <a:p>
            <a:pPr marL="0" indent="0" algn="r">
              <a:buFont typeface="Arial" pitchFamily="34" charset="0"/>
              <a:buNone/>
            </a:pPr>
            <a:r>
              <a:rPr lang="en-US" dirty="0" smtClean="0"/>
              <a:t>59</a:t>
            </a:r>
          </a:p>
          <a:p>
            <a:pPr marL="0" indent="0" algn="r">
              <a:buFont typeface="Arial" pitchFamily="34" charset="0"/>
              <a:buNone/>
            </a:pPr>
            <a:r>
              <a:rPr lang="en-US" dirty="0" smtClean="0"/>
              <a:t>77</a:t>
            </a:r>
          </a:p>
          <a:p>
            <a:pPr marL="0" indent="0" algn="r">
              <a:buFont typeface="Arial" pitchFamily="34" charset="0"/>
              <a:buNone/>
            </a:pPr>
            <a:r>
              <a:rPr lang="en-US" dirty="0" smtClean="0"/>
              <a:t>105</a:t>
            </a:r>
          </a:p>
          <a:p>
            <a:pPr marL="0" indent="0" algn="r">
              <a:buFont typeface="Arial" pitchFamily="34" charset="0"/>
              <a:buNone/>
            </a:pPr>
            <a:r>
              <a:rPr lang="en-US" dirty="0" smtClean="0"/>
              <a:t>119</a:t>
            </a:r>
          </a:p>
          <a:p>
            <a:pPr marL="0" indent="0" algn="r">
              <a:buFont typeface="Arial" pitchFamily="34" charset="0"/>
              <a:buNone/>
            </a:pPr>
            <a:r>
              <a:rPr lang="en-US" dirty="0" smtClean="0"/>
              <a:t>131</a:t>
            </a:r>
          </a:p>
          <a:p>
            <a:pPr marL="0" indent="0" algn="r">
              <a:buFont typeface="Arial" pitchFamily="34" charset="0"/>
              <a:buNone/>
            </a:pPr>
            <a:r>
              <a:rPr lang="en-US" dirty="0" smtClean="0"/>
              <a:t>141</a:t>
            </a:r>
          </a:p>
          <a:p>
            <a:pPr marL="0" indent="0" algn="r">
              <a:buFont typeface="Arial" pitchFamily="34" charset="0"/>
              <a:buNone/>
            </a:pPr>
            <a:endParaRPr lang="en-US" dirty="0" smtClean="0"/>
          </a:p>
          <a:p>
            <a:pPr marL="0" indent="0" algn="r">
              <a:buFont typeface="Arial" pitchFamily="34" charset="0"/>
              <a:buNone/>
            </a:pPr>
            <a:endParaRPr lang="en-US" dirty="0" smtClean="0"/>
          </a:p>
          <a:p>
            <a:pPr marL="0" indent="0" algn="r">
              <a:buFont typeface="Arial" pitchFamily="34" charset="0"/>
              <a:buNone/>
            </a:pPr>
            <a:endParaRPr lang="en-US" dirty="0" smtClean="0"/>
          </a:p>
        </p:txBody>
      </p:sp>
    </p:spTree>
    <p:extLst>
      <p:ext uri="{BB962C8B-B14F-4D97-AF65-F5344CB8AC3E}">
        <p14:creationId xmlns:p14="http://schemas.microsoft.com/office/powerpoint/2010/main" val="13289208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18312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Petroleum and other liquids</a:t>
            </a:r>
            <a:endParaRPr lang="en-US" dirty="0"/>
          </a:p>
        </p:txBody>
      </p:sp>
      <p:sp>
        <p:nvSpPr>
          <p:cNvPr id="11" name="Text Placeholder 10"/>
          <p:cNvSpPr>
            <a:spLocks noGrp="1"/>
          </p:cNvSpPr>
          <p:nvPr>
            <p:ph type="body" sz="quarter" idx="13"/>
          </p:nvPr>
        </p:nvSpPr>
        <p:spPr/>
        <p:txBody>
          <a:bodyPr/>
          <a:lstStyle/>
          <a:p>
            <a:r>
              <a:rPr lang="en-US" dirty="0"/>
              <a:t>Growth in U.S. crude oil and natural gas plant liquids production generally continues through 2050 mainly as a result of the further development of tight oil resources. Over the same period, domestic consumption falls, making the United States a net exporter of liquid fuels in the Reference case and in a number of the side cases.</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304" y="1404090"/>
            <a:ext cx="1635185" cy="1680606"/>
          </a:xfrm>
          <a:prstGeom prst="rect">
            <a:avLst/>
          </a:prstGeom>
        </p:spPr>
      </p:pic>
    </p:spTree>
    <p:extLst>
      <p:ext uri="{BB962C8B-B14F-4D97-AF65-F5344CB8AC3E}">
        <p14:creationId xmlns:p14="http://schemas.microsoft.com/office/powerpoint/2010/main" val="24858077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1450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Content Placeholder 25"/>
          <p:cNvGraphicFramePr>
            <a:graphicFrameLocks noGrp="1"/>
          </p:cNvGraphicFramePr>
          <p:nvPr>
            <p:ph sz="quarter" idx="13"/>
            <p:extLst>
              <p:ext uri="{D42A27DB-BD31-4B8C-83A1-F6EECF244321}">
                <p14:modId xmlns:p14="http://schemas.microsoft.com/office/powerpoint/2010/main" val="3897903012"/>
              </p:ext>
            </p:extLst>
          </p:nvPr>
        </p:nvGraphicFramePr>
        <p:xfrm>
          <a:off x="4816475" y="1689100"/>
          <a:ext cx="4105275" cy="4491038"/>
        </p:xfrm>
        <a:graphic>
          <a:graphicData uri="http://schemas.openxmlformats.org/drawingml/2006/chart">
            <c:chart xmlns:c="http://schemas.openxmlformats.org/drawingml/2006/chart" xmlns:r="http://schemas.openxmlformats.org/officeDocument/2006/relationships" r:id="rId3"/>
          </a:graphicData>
        </a:graphic>
      </p:graphicFrame>
      <p:sp>
        <p:nvSpPr>
          <p:cNvPr id="3" name="Slide Number Placeholder 2"/>
          <p:cNvSpPr>
            <a:spLocks noGrp="1"/>
          </p:cNvSpPr>
          <p:nvPr>
            <p:ph type="sldNum" sz="quarter" idx="4"/>
          </p:nvPr>
        </p:nvSpPr>
        <p:spPr/>
        <p:txBody>
          <a:bodyPr/>
          <a:lstStyle/>
          <a:p>
            <a:fld id="{2D80C5C9-96E0-47EC-B500-37C5FE284639}" type="slidenum">
              <a:rPr lang="en-US" smtClean="0"/>
              <a:pPr/>
              <a:t>43</a:t>
            </a:fld>
            <a:endParaRPr lang="en-US" dirty="0"/>
          </a:p>
        </p:txBody>
      </p:sp>
      <p:sp>
        <p:nvSpPr>
          <p:cNvPr id="14" name="Title 13"/>
          <p:cNvSpPr>
            <a:spLocks noGrp="1"/>
          </p:cNvSpPr>
          <p:nvPr>
            <p:ph type="title"/>
          </p:nvPr>
        </p:nvSpPr>
        <p:spPr/>
        <p:txBody>
          <a:bodyPr/>
          <a:lstStyle/>
          <a:p>
            <a:r>
              <a:rPr lang="en-US" dirty="0"/>
              <a:t>U.S. crude oil and natural gas plant liquids production grows to exceed its peak 1970 </a:t>
            </a:r>
            <a:r>
              <a:rPr lang="en-US" dirty="0" smtClean="0"/>
              <a:t>level— </a:t>
            </a:r>
            <a:endParaRPr lang="en-US" dirty="0"/>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2" action="ppaction://hlinksldjump"/>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6" name="Content Placeholder 15"/>
          <p:cNvGraphicFramePr>
            <a:graphicFrameLocks noGrp="1"/>
          </p:cNvGraphicFramePr>
          <p:nvPr>
            <p:ph sz="quarter" idx="12"/>
            <p:extLst>
              <p:ext uri="{D42A27DB-BD31-4B8C-83A1-F6EECF244321}">
                <p14:modId xmlns:p14="http://schemas.microsoft.com/office/powerpoint/2010/main" val="1922632469"/>
              </p:ext>
            </p:extLst>
          </p:nvPr>
        </p:nvGraphicFramePr>
        <p:xfrm>
          <a:off x="238125" y="1689100"/>
          <a:ext cx="4894048" cy="4491038"/>
        </p:xfrm>
        <a:graphic>
          <a:graphicData uri="http://schemas.openxmlformats.org/drawingml/2006/chart">
            <c:chart xmlns:c="http://schemas.openxmlformats.org/drawingml/2006/chart" xmlns:r="http://schemas.openxmlformats.org/officeDocument/2006/relationships" r:id="rId14"/>
          </a:graphicData>
        </a:graphic>
      </p:graphicFrame>
      <p:sp>
        <p:nvSpPr>
          <p:cNvPr id="2" name="Rectangle 1"/>
          <p:cNvSpPr/>
          <p:nvPr/>
        </p:nvSpPr>
        <p:spPr>
          <a:xfrm>
            <a:off x="1668539" y="4814993"/>
            <a:ext cx="4572000" cy="523220"/>
          </a:xfrm>
          <a:prstGeom prst="rect">
            <a:avLst/>
          </a:prstGeom>
        </p:spPr>
        <p:txBody>
          <a:bodyPr>
            <a:spAutoFit/>
          </a:bodyPr>
          <a:lstStyle/>
          <a:p>
            <a:r>
              <a:rPr lang="en-US" sz="1400" dirty="0">
                <a:solidFill>
                  <a:schemeClr val="tx2"/>
                </a:solidFill>
              </a:rPr>
              <a:t>Reference case</a:t>
            </a:r>
          </a:p>
          <a:p>
            <a:r>
              <a:rPr lang="en-US" sz="1400" dirty="0">
                <a:solidFill>
                  <a:schemeClr val="tx2"/>
                </a:solidFill>
              </a:rPr>
              <a:t>crude oil only</a:t>
            </a:r>
          </a:p>
        </p:txBody>
      </p:sp>
      <p:cxnSp>
        <p:nvCxnSpPr>
          <p:cNvPr id="15" name="Straight Arrow Connector 14"/>
          <p:cNvCxnSpPr/>
          <p:nvPr/>
        </p:nvCxnSpPr>
        <p:spPr>
          <a:xfrm flipH="1" flipV="1">
            <a:off x="1871529" y="4631821"/>
            <a:ext cx="350378" cy="25637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66095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44</a:t>
            </a:fld>
            <a:endParaRPr lang="en-US" dirty="0"/>
          </a:p>
        </p:txBody>
      </p:sp>
      <p:sp>
        <p:nvSpPr>
          <p:cNvPr id="4" name="Text Placeholder 3"/>
          <p:cNvSpPr>
            <a:spLocks noGrp="1"/>
          </p:cNvSpPr>
          <p:nvPr>
            <p:ph type="body" sz="quarter" idx="12"/>
          </p:nvPr>
        </p:nvSpPr>
        <p:spPr/>
        <p:txBody>
          <a:bodyPr/>
          <a:lstStyle/>
          <a:p>
            <a:pPr lvl="0"/>
            <a:r>
              <a:rPr lang="en-US" dirty="0"/>
              <a:t>In the Reference case, U.S. crude oil production in 2018 is projected to surpass the record of 9.6 million barrels per day (b/d) set in 1970 and will continue to grow as upstream producers increase output because of the combined effects of rising prices and </a:t>
            </a:r>
            <a:r>
              <a:rPr lang="en-US" dirty="0" smtClean="0"/>
              <a:t>production cost </a:t>
            </a:r>
            <a:r>
              <a:rPr lang="en-US" dirty="0"/>
              <a:t>reductions.  </a:t>
            </a:r>
          </a:p>
          <a:p>
            <a:pPr lvl="0"/>
            <a:r>
              <a:rPr lang="en-US" dirty="0"/>
              <a:t>With continued development of tight oil and shale gas resources, natural gas plant liquids </a:t>
            </a:r>
            <a:r>
              <a:rPr lang="en-US" dirty="0" smtClean="0"/>
              <a:t>production </a:t>
            </a:r>
            <a:r>
              <a:rPr lang="en-US" dirty="0"/>
              <a:t>reaches </a:t>
            </a:r>
            <a:r>
              <a:rPr lang="en-US" dirty="0" smtClean="0"/>
              <a:t>5.0 </a:t>
            </a:r>
            <a:r>
              <a:rPr lang="en-US" dirty="0"/>
              <a:t>million b/d </a:t>
            </a:r>
            <a:r>
              <a:rPr lang="en-US" dirty="0" smtClean="0"/>
              <a:t>in </a:t>
            </a:r>
            <a:r>
              <a:rPr lang="en-US" dirty="0"/>
              <a:t>2023, </a:t>
            </a:r>
            <a:r>
              <a:rPr lang="en-US" dirty="0" smtClean="0"/>
              <a:t>nearly </a:t>
            </a:r>
            <a:r>
              <a:rPr lang="en-US" dirty="0"/>
              <a:t>35% </a:t>
            </a:r>
            <a:r>
              <a:rPr lang="en-US" dirty="0" smtClean="0"/>
              <a:t>above the </a:t>
            </a:r>
            <a:r>
              <a:rPr lang="en-US" dirty="0"/>
              <a:t>2017 level. </a:t>
            </a:r>
          </a:p>
          <a:p>
            <a:pPr lvl="0"/>
            <a:r>
              <a:rPr lang="en-US" dirty="0"/>
              <a:t>Total liquids production varies widely under different assumptions about resources, technology, and oil prices. </a:t>
            </a:r>
            <a:r>
              <a:rPr lang="en-US" dirty="0" smtClean="0"/>
              <a:t>Production </a:t>
            </a:r>
            <a:r>
              <a:rPr lang="en-US" dirty="0"/>
              <a:t>is less variable in the economic growth cases because domestic wellhead prices are less sensitive to macroeconomic growth assumptions.</a:t>
            </a:r>
          </a:p>
          <a:p>
            <a:pPr lvl="0"/>
            <a:r>
              <a:rPr lang="en-US" dirty="0"/>
              <a:t>With higher levels of economic activity and relatively low oil prices, petroleum product consumption increases in the High Economic Growth and Low Oil Price cases, and it remains </a:t>
            </a:r>
            <a:r>
              <a:rPr lang="en-US" dirty="0" smtClean="0"/>
              <a:t>relatively </a:t>
            </a:r>
            <a:r>
              <a:rPr lang="en-US" dirty="0"/>
              <a:t>flat or decreases in the other </a:t>
            </a:r>
            <a:r>
              <a:rPr lang="en-US" dirty="0" smtClean="0"/>
              <a:t>cases through 2050. </a:t>
            </a:r>
            <a:endParaRPr lang="en-US" dirty="0"/>
          </a:p>
          <a:p>
            <a:pPr marL="0" indent="0">
              <a:buNone/>
            </a:pPr>
            <a:endParaRPr lang="en-US" dirty="0"/>
          </a:p>
        </p:txBody>
      </p:sp>
      <p:sp>
        <p:nvSpPr>
          <p:cNvPr id="2" name="Title 1"/>
          <p:cNvSpPr>
            <a:spLocks noGrp="1"/>
          </p:cNvSpPr>
          <p:nvPr>
            <p:ph type="title"/>
          </p:nvPr>
        </p:nvSpPr>
        <p:spPr/>
        <p:txBody>
          <a:bodyPr/>
          <a:lstStyle/>
          <a:p>
            <a:r>
              <a:rPr lang="en-US" dirty="0"/>
              <a:t> </a:t>
            </a:r>
            <a:r>
              <a:rPr lang="en-US" dirty="0" smtClean="0"/>
              <a:t>—</a:t>
            </a:r>
            <a:r>
              <a:rPr lang="en-US" dirty="0"/>
              <a:t>and consumption </a:t>
            </a:r>
            <a:r>
              <a:rPr lang="en-US" dirty="0" smtClean="0"/>
              <a:t>is lower </a:t>
            </a:r>
            <a:r>
              <a:rPr lang="en-US" dirty="0"/>
              <a:t>than its 2004 peak level through 2050 in most </a:t>
            </a:r>
            <a:r>
              <a:rPr lang="en-US" dirty="0" smtClean="0"/>
              <a:t>cases</a:t>
            </a:r>
            <a:endParaRPr lang="en-US" dirty="0"/>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5662284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ntent Placeholder 20"/>
          <p:cNvGraphicFramePr>
            <a:graphicFrameLocks noGrp="1"/>
          </p:cNvGraphicFramePr>
          <p:nvPr>
            <p:ph sz="quarter" idx="14"/>
            <p:extLst>
              <p:ext uri="{D42A27DB-BD31-4B8C-83A1-F6EECF244321}">
                <p14:modId xmlns:p14="http://schemas.microsoft.com/office/powerpoint/2010/main" val="3180411065"/>
              </p:ext>
            </p:extLst>
          </p:nvPr>
        </p:nvGraphicFramePr>
        <p:xfrm>
          <a:off x="6197600" y="1689100"/>
          <a:ext cx="2743200" cy="44910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ontent Placeholder 19"/>
          <p:cNvGraphicFramePr>
            <a:graphicFrameLocks noGrp="1"/>
          </p:cNvGraphicFramePr>
          <p:nvPr>
            <p:ph sz="quarter" idx="13"/>
            <p:extLst>
              <p:ext uri="{D42A27DB-BD31-4B8C-83A1-F6EECF244321}">
                <p14:modId xmlns:p14="http://schemas.microsoft.com/office/powerpoint/2010/main" val="4060902578"/>
              </p:ext>
            </p:extLst>
          </p:nvPr>
        </p:nvGraphicFramePr>
        <p:xfrm>
          <a:off x="3217862" y="1689100"/>
          <a:ext cx="3578353" cy="4491038"/>
        </p:xfrm>
        <a:graphic>
          <a:graphicData uri="http://schemas.openxmlformats.org/drawingml/2006/chart">
            <c:chart xmlns:c="http://schemas.openxmlformats.org/drawingml/2006/chart" xmlns:r="http://schemas.openxmlformats.org/officeDocument/2006/relationships" r:id="rId4"/>
          </a:graphicData>
        </a:graphic>
      </p:graphicFrame>
      <p:sp>
        <p:nvSpPr>
          <p:cNvPr id="3" name="Slide Number Placeholder 2"/>
          <p:cNvSpPr>
            <a:spLocks noGrp="1"/>
          </p:cNvSpPr>
          <p:nvPr>
            <p:ph type="sldNum" sz="quarter" idx="4"/>
          </p:nvPr>
        </p:nvSpPr>
        <p:spPr/>
        <p:txBody>
          <a:bodyPr/>
          <a:lstStyle/>
          <a:p>
            <a:fld id="{2D80C5C9-96E0-47EC-B500-37C5FE284639}" type="slidenum">
              <a:rPr lang="en-US" smtClean="0"/>
              <a:pPr/>
              <a:t>45</a:t>
            </a:fld>
            <a:endParaRPr lang="en-US" dirty="0"/>
          </a:p>
        </p:txBody>
      </p:sp>
      <p:sp>
        <p:nvSpPr>
          <p:cNvPr id="17" name="Title 16"/>
          <p:cNvSpPr>
            <a:spLocks noGrp="1"/>
          </p:cNvSpPr>
          <p:nvPr>
            <p:ph type="title"/>
          </p:nvPr>
        </p:nvSpPr>
        <p:spPr/>
        <p:txBody>
          <a:bodyPr/>
          <a:lstStyle/>
          <a:p>
            <a:r>
              <a:rPr lang="en-US" dirty="0"/>
              <a:t>Tight oil production remains the leading source of U.S. crude oil production from </a:t>
            </a:r>
            <a:r>
              <a:rPr lang="en-US" dirty="0" smtClean="0"/>
              <a:t>2017 to 2050 in the Reference case—</a:t>
            </a:r>
            <a:endParaRPr lang="en-US" dirty="0"/>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6" action="ppaction://hlinksldjump"/>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9" name="Content Placeholder 18"/>
          <p:cNvGraphicFramePr>
            <a:graphicFrameLocks noGrp="1"/>
          </p:cNvGraphicFramePr>
          <p:nvPr>
            <p:ph sz="quarter" idx="12"/>
            <p:extLst>
              <p:ext uri="{D42A27DB-BD31-4B8C-83A1-F6EECF244321}">
                <p14:modId xmlns:p14="http://schemas.microsoft.com/office/powerpoint/2010/main" val="3418674881"/>
              </p:ext>
            </p:extLst>
          </p:nvPr>
        </p:nvGraphicFramePr>
        <p:xfrm>
          <a:off x="238125" y="1689100"/>
          <a:ext cx="3814890" cy="4491038"/>
        </p:xfrm>
        <a:graphic>
          <a:graphicData uri="http://schemas.openxmlformats.org/drawingml/2006/chart">
            <c:chart xmlns:c="http://schemas.openxmlformats.org/drawingml/2006/chart" xmlns:r="http://schemas.openxmlformats.org/officeDocument/2006/relationships" r:id="rId15"/>
          </a:graphicData>
        </a:graphic>
      </p:graphicFrame>
    </p:spTree>
    <p:extLst>
      <p:ext uri="{BB962C8B-B14F-4D97-AF65-F5344CB8AC3E}">
        <p14:creationId xmlns:p14="http://schemas.microsoft.com/office/powerpoint/2010/main" val="14021004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46</a:t>
            </a:fld>
            <a:endParaRPr lang="en-US" dirty="0"/>
          </a:p>
        </p:txBody>
      </p:sp>
      <p:sp>
        <p:nvSpPr>
          <p:cNvPr id="4" name="Text Placeholder 3"/>
          <p:cNvSpPr>
            <a:spLocks noGrp="1"/>
          </p:cNvSpPr>
          <p:nvPr>
            <p:ph type="body" sz="quarter" idx="12"/>
          </p:nvPr>
        </p:nvSpPr>
        <p:spPr/>
        <p:txBody>
          <a:bodyPr/>
          <a:lstStyle/>
          <a:p>
            <a:pPr lvl="0"/>
            <a:r>
              <a:rPr lang="en-US" dirty="0"/>
              <a:t>Lower 48 onshore tight oil development continues to be the main driver of total U.S. crude oil production, accounting for about 65% of cumulative domestic production in the Reference case over the projection period 2017 to 2050.</a:t>
            </a:r>
          </a:p>
          <a:p>
            <a:pPr lvl="0"/>
            <a:r>
              <a:rPr lang="en-US" dirty="0"/>
              <a:t>Despite rising </a:t>
            </a:r>
            <a:r>
              <a:rPr lang="en-US" dirty="0" smtClean="0"/>
              <a:t>oil prices</a:t>
            </a:r>
            <a:r>
              <a:rPr lang="en-US" dirty="0"/>
              <a:t>, Reference case U.S. crude oil production levels off between 11 million and 12 million barrels per day as tight oil development moves into less productive areas and </a:t>
            </a:r>
            <a:r>
              <a:rPr lang="en-US" dirty="0" smtClean="0"/>
              <a:t>as well </a:t>
            </a:r>
            <a:r>
              <a:rPr lang="en-US" dirty="0"/>
              <a:t>productivity declines. </a:t>
            </a:r>
          </a:p>
          <a:p>
            <a:pPr lvl="0"/>
            <a:r>
              <a:rPr lang="en-US" dirty="0"/>
              <a:t>Previously announced deepwater discoveries in the Gulf of Mexico lead to increases in Lower 48 states offshore production through 2021. In the Reference case, offshore production then declines through 2035 </a:t>
            </a:r>
            <a:r>
              <a:rPr lang="en-US" dirty="0" smtClean="0"/>
              <a:t>and remains flat through </a:t>
            </a:r>
            <a:r>
              <a:rPr lang="en-US" dirty="0"/>
              <a:t>2050 as new discoveries offset declines in legacy fields</a:t>
            </a:r>
            <a:r>
              <a:rPr lang="en-US" dirty="0" smtClean="0"/>
              <a:t>.</a:t>
            </a:r>
            <a:endParaRPr lang="en-US" dirty="0"/>
          </a:p>
        </p:txBody>
      </p:sp>
      <p:sp>
        <p:nvSpPr>
          <p:cNvPr id="2" name="Title 1"/>
          <p:cNvSpPr>
            <a:spLocks noGrp="1"/>
          </p:cNvSpPr>
          <p:nvPr>
            <p:ph type="title"/>
          </p:nvPr>
        </p:nvSpPr>
        <p:spPr/>
        <p:txBody>
          <a:bodyPr/>
          <a:lstStyle/>
          <a:p>
            <a:r>
              <a:rPr lang="en-US" dirty="0"/>
              <a:t>—a result that is consistent across all side cases </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3934729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ontent Placeholder 15"/>
          <p:cNvGraphicFramePr>
            <a:graphicFrameLocks noGrp="1"/>
          </p:cNvGraphicFramePr>
          <p:nvPr>
            <p:ph sz="quarter" idx="12"/>
            <p:extLst/>
          </p:nvPr>
        </p:nvGraphicFramePr>
        <p:xfrm>
          <a:off x="238125" y="1689100"/>
          <a:ext cx="8641243" cy="4491038"/>
        </p:xfrm>
        <a:graphic>
          <a:graphicData uri="http://schemas.openxmlformats.org/drawingml/2006/chart">
            <c:chart xmlns:c="http://schemas.openxmlformats.org/drawingml/2006/chart" xmlns:r="http://schemas.openxmlformats.org/officeDocument/2006/relationships" r:id="rId3"/>
          </a:graphicData>
        </a:graphic>
      </p:graphicFrame>
      <p:sp>
        <p:nvSpPr>
          <p:cNvPr id="3" name="Slide Number Placeholder 2"/>
          <p:cNvSpPr>
            <a:spLocks noGrp="1"/>
          </p:cNvSpPr>
          <p:nvPr>
            <p:ph type="sldNum" sz="quarter" idx="4"/>
          </p:nvPr>
        </p:nvSpPr>
        <p:spPr/>
        <p:txBody>
          <a:bodyPr/>
          <a:lstStyle/>
          <a:p>
            <a:fld id="{2D80C5C9-96E0-47EC-B500-37C5FE284639}" type="slidenum">
              <a:rPr lang="en-US" smtClean="0"/>
              <a:pPr/>
              <a:t>47</a:t>
            </a:fld>
            <a:endParaRPr lang="en-US" dirty="0"/>
          </a:p>
        </p:txBody>
      </p:sp>
      <p:sp>
        <p:nvSpPr>
          <p:cNvPr id="14" name="Title 13"/>
          <p:cNvSpPr>
            <a:spLocks noGrp="1"/>
          </p:cNvSpPr>
          <p:nvPr>
            <p:ph type="title"/>
          </p:nvPr>
        </p:nvSpPr>
        <p:spPr/>
        <p:txBody>
          <a:bodyPr/>
          <a:lstStyle/>
          <a:p>
            <a:r>
              <a:rPr lang="en-US" dirty="0"/>
              <a:t>The Southwest region leads growth in U.S. tight oil production in the Reference case—</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2" action="ppaction://hlinksldjump"/>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pic>
        <p:nvPicPr>
          <p:cNvPr id="2" name="Pictur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716469" y="2896773"/>
            <a:ext cx="3162355" cy="1940147"/>
          </a:xfrm>
          <a:prstGeom prst="rect">
            <a:avLst/>
          </a:prstGeom>
        </p:spPr>
      </p:pic>
    </p:spTree>
    <p:extLst>
      <p:ext uri="{BB962C8B-B14F-4D97-AF65-F5344CB8AC3E}">
        <p14:creationId xmlns:p14="http://schemas.microsoft.com/office/powerpoint/2010/main" val="3767467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48</a:t>
            </a:fld>
            <a:endParaRPr lang="en-US" dirty="0"/>
          </a:p>
        </p:txBody>
      </p:sp>
      <p:sp>
        <p:nvSpPr>
          <p:cNvPr id="4" name="Text Placeholder 3"/>
          <p:cNvSpPr>
            <a:spLocks noGrp="1"/>
          </p:cNvSpPr>
          <p:nvPr>
            <p:ph type="body" sz="quarter" idx="12"/>
          </p:nvPr>
        </p:nvSpPr>
        <p:spPr/>
        <p:txBody>
          <a:bodyPr/>
          <a:lstStyle/>
          <a:p>
            <a:pPr lvl="0"/>
            <a:r>
              <a:rPr lang="en-US" dirty="0"/>
              <a:t>Growth in Lower 48 onshore crude oil production occurs mainly in the Permian basin in the </a:t>
            </a:r>
            <a:r>
              <a:rPr lang="en-US" dirty="0" smtClean="0"/>
              <a:t>Southwest region. This </a:t>
            </a:r>
            <a:r>
              <a:rPr lang="en-US" dirty="0"/>
              <a:t>basin includes many prolific tight oil plays with multiple layers, including </a:t>
            </a:r>
            <a:r>
              <a:rPr lang="en-US" dirty="0" smtClean="0"/>
              <a:t>Bone </a:t>
            </a:r>
            <a:r>
              <a:rPr lang="en-US" dirty="0"/>
              <a:t>Spring, Spraberry, and Wolfcamp, making it one of the lower-cost areas to develop.</a:t>
            </a:r>
          </a:p>
          <a:p>
            <a:pPr lvl="0"/>
            <a:r>
              <a:rPr lang="en-US" dirty="0"/>
              <a:t>Production growth in the Dakotas/Rocky Mountains region is driven by increases in production from the Bakken and Niobrara tight oil plays.</a:t>
            </a:r>
          </a:p>
          <a:p>
            <a:pPr lvl="0"/>
            <a:r>
              <a:rPr lang="en-US" dirty="0"/>
              <a:t>Production in the Gulf Coast region increases through 2025 before flattening out as drilling in the Eagle Ford becomes less productive. </a:t>
            </a:r>
          </a:p>
        </p:txBody>
      </p:sp>
      <p:sp>
        <p:nvSpPr>
          <p:cNvPr id="2" name="Title 1"/>
          <p:cNvSpPr>
            <a:spLocks noGrp="1"/>
          </p:cNvSpPr>
          <p:nvPr>
            <p:ph type="title"/>
          </p:nvPr>
        </p:nvSpPr>
        <p:spPr/>
        <p:txBody>
          <a:bodyPr/>
          <a:lstStyle/>
          <a:p>
            <a:r>
              <a:rPr lang="en-US" dirty="0"/>
              <a:t>—but the Gulf Coast and Dakotas/Rocky Mountains regions also remain important contributors to overall production</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4096847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49</a:t>
            </a:fld>
            <a:endParaRPr lang="en-US" dirty="0"/>
          </a:p>
        </p:txBody>
      </p:sp>
      <p:sp>
        <p:nvSpPr>
          <p:cNvPr id="18" name="Text Placeholder 17"/>
          <p:cNvSpPr>
            <a:spLocks noGrp="1"/>
          </p:cNvSpPr>
          <p:nvPr>
            <p:ph type="body" sz="quarter" idx="15"/>
          </p:nvPr>
        </p:nvSpPr>
        <p:spPr/>
        <p:txBody>
          <a:bodyPr/>
          <a:lstStyle/>
          <a:p>
            <a:endParaRPr lang="en-US" dirty="0"/>
          </a:p>
        </p:txBody>
      </p:sp>
      <p:sp>
        <p:nvSpPr>
          <p:cNvPr id="14" name="Title 13"/>
          <p:cNvSpPr>
            <a:spLocks noGrp="1"/>
          </p:cNvSpPr>
          <p:nvPr>
            <p:ph type="title"/>
          </p:nvPr>
        </p:nvSpPr>
        <p:spPr/>
        <p:txBody>
          <a:bodyPr/>
          <a:lstStyle/>
          <a:p>
            <a:r>
              <a:rPr lang="en-US" dirty="0"/>
              <a:t>Natural gas plant liquids production increases from 2017 levels in all </a:t>
            </a:r>
            <a:r>
              <a:rPr lang="en-US" i="1" dirty="0" smtClean="0"/>
              <a:t>Annual Energy Outlook </a:t>
            </a:r>
            <a:r>
              <a:rPr lang="en-US" dirty="0"/>
              <a:t>cases—</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6" name="Picture Placeholder 15"/>
          <p:cNvGraphicFramePr>
            <a:graphicFrameLocks noGrp="1"/>
          </p:cNvGraphicFramePr>
          <p:nvPr>
            <p:ph type="pic" sz="quarter" idx="16"/>
            <p:extLst/>
          </p:nvPr>
        </p:nvGraphicFramePr>
        <p:xfrm>
          <a:off x="231775" y="1706563"/>
          <a:ext cx="8683625" cy="4237037"/>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35699701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Overview/key takeaways</a:t>
            </a:r>
            <a:endParaRPr lang="en-US" dirty="0"/>
          </a:p>
        </p:txBody>
      </p:sp>
      <p:sp>
        <p:nvSpPr>
          <p:cNvPr id="11" name="Text Placeholder 10"/>
          <p:cNvSpPr>
            <a:spLocks noGrp="1"/>
          </p:cNvSpPr>
          <p:nvPr>
            <p:ph type="body" sz="quarter" idx="13"/>
          </p:nvPr>
        </p:nvSpPr>
        <p:spPr/>
        <p:txBody>
          <a:bodyPr/>
          <a:lstStyle/>
          <a:p>
            <a:r>
              <a:rPr lang="en-US" dirty="0"/>
              <a:t>EIA’s </a:t>
            </a:r>
            <a:r>
              <a:rPr lang="en-US" i="1" dirty="0"/>
              <a:t>Annual Energy Outlook </a:t>
            </a:r>
            <a:r>
              <a:rPr lang="en-US" dirty="0"/>
              <a:t>provides </a:t>
            </a:r>
            <a:r>
              <a:rPr lang="en-US" dirty="0" smtClean="0"/>
              <a:t>modeled projections of </a:t>
            </a:r>
            <a:r>
              <a:rPr lang="en-US" dirty="0"/>
              <a:t>domestic energy markets through </a:t>
            </a:r>
            <a:r>
              <a:rPr lang="en-US" dirty="0" smtClean="0"/>
              <a:t>2050, and it includes </a:t>
            </a:r>
            <a:r>
              <a:rPr lang="en-US" dirty="0"/>
              <a:t>cases with different assumptions regarding macroeconomic growth, world oil prices, technological progress, and energy policies</a:t>
            </a:r>
            <a:r>
              <a:rPr lang="en-US" dirty="0" smtClean="0"/>
              <a:t>. </a:t>
            </a:r>
            <a:r>
              <a:rPr lang="en-US" dirty="0"/>
              <a:t>Strong domestic production coupled with relatively flat energy demand allows the United States to become a net energy exporter over the projection period in most cases</a:t>
            </a:r>
            <a:r>
              <a:rPr lang="en-US" dirty="0" smtClean="0"/>
              <a:t>. </a:t>
            </a:r>
            <a:r>
              <a:rPr lang="en-US" dirty="0"/>
              <a:t>In the Reference </a:t>
            </a:r>
            <a:r>
              <a:rPr lang="en-US" dirty="0" smtClean="0"/>
              <a:t>case, </a:t>
            </a:r>
            <a:r>
              <a:rPr lang="en-US" dirty="0"/>
              <a:t>natural gas consumption grows the most on an absolute </a:t>
            </a:r>
            <a:r>
              <a:rPr lang="en-US" dirty="0" smtClean="0"/>
              <a:t>basis, </a:t>
            </a:r>
            <a:r>
              <a:rPr lang="en-US" dirty="0"/>
              <a:t>and </a:t>
            </a:r>
            <a:r>
              <a:rPr lang="en-US" dirty="0" err="1" smtClean="0"/>
              <a:t>nonhydroelectric</a:t>
            </a:r>
            <a:r>
              <a:rPr lang="en-US" dirty="0" smtClean="0"/>
              <a:t> </a:t>
            </a:r>
            <a:r>
              <a:rPr lang="en-US" dirty="0"/>
              <a:t>renewables grow the most on a percentage basis.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304" y="1404090"/>
            <a:ext cx="1635185" cy="1680606"/>
          </a:xfrm>
          <a:prstGeom prst="rect">
            <a:avLst/>
          </a:prstGeom>
        </p:spPr>
      </p:pic>
    </p:spTree>
    <p:extLst>
      <p:ext uri="{BB962C8B-B14F-4D97-AF65-F5344CB8AC3E}">
        <p14:creationId xmlns:p14="http://schemas.microsoft.com/office/powerpoint/2010/main" val="29653063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50</a:t>
            </a:fld>
            <a:endParaRPr lang="en-US" dirty="0"/>
          </a:p>
        </p:txBody>
      </p:sp>
      <p:sp>
        <p:nvSpPr>
          <p:cNvPr id="4" name="Text Placeholder 3"/>
          <p:cNvSpPr>
            <a:spLocks noGrp="1"/>
          </p:cNvSpPr>
          <p:nvPr>
            <p:ph type="body" sz="quarter" idx="12"/>
          </p:nvPr>
        </p:nvSpPr>
        <p:spPr/>
        <p:txBody>
          <a:bodyPr/>
          <a:lstStyle/>
          <a:p>
            <a:pPr lvl="0"/>
            <a:r>
              <a:rPr lang="en-US" dirty="0"/>
              <a:t>In the Reference case, natural gas plant liquids (NGPL) production nearly doubles between 2017 and 2050, supported by an increase in global petrochemical industry demand.</a:t>
            </a:r>
          </a:p>
          <a:p>
            <a:pPr lvl="0"/>
            <a:r>
              <a:rPr lang="en-US" dirty="0"/>
              <a:t>Most NGPL production growth in the Reference case occurs before 2025 </a:t>
            </a:r>
            <a:r>
              <a:rPr lang="en-US" dirty="0" smtClean="0"/>
              <a:t>when </a:t>
            </a:r>
            <a:r>
              <a:rPr lang="en-US" dirty="0"/>
              <a:t>increased demand spurs higher ethane recovery and producers focus on natural gas liquids-rich plays, where NGPL-to-gas ratios are highest. After 2025, production migrates to areas where this ratio is lower.</a:t>
            </a:r>
          </a:p>
          <a:p>
            <a:pPr lvl="0"/>
            <a:r>
              <a:rPr lang="en-US" dirty="0"/>
              <a:t>NGPL production is projected to double in the High Oil and Gas Resource and Technology case and to remain nearly flat in the Low Oil and Gas Resource and the Technology case as a result of alternate resource and technology assumptions.</a:t>
            </a:r>
          </a:p>
        </p:txBody>
      </p:sp>
      <p:sp>
        <p:nvSpPr>
          <p:cNvPr id="2" name="Title 1"/>
          <p:cNvSpPr>
            <a:spLocks noGrp="1"/>
          </p:cNvSpPr>
          <p:nvPr>
            <p:ph type="title"/>
          </p:nvPr>
        </p:nvSpPr>
        <p:spPr/>
        <p:txBody>
          <a:bodyPr/>
          <a:lstStyle/>
          <a:p>
            <a:r>
              <a:rPr lang="en-US" dirty="0"/>
              <a:t>—driven by the higher price of oil relative to natural gas, </a:t>
            </a:r>
            <a:r>
              <a:rPr lang="en-US" dirty="0" smtClean="0"/>
              <a:t>liquids-rich </a:t>
            </a:r>
            <a:r>
              <a:rPr lang="en-US" dirty="0"/>
              <a:t>natural gas formations, and growth in ethane demand</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85002065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51</a:t>
            </a:fld>
            <a:endParaRPr lang="en-US" dirty="0"/>
          </a:p>
        </p:txBody>
      </p:sp>
      <p:sp>
        <p:nvSpPr>
          <p:cNvPr id="14" name="Title 13"/>
          <p:cNvSpPr>
            <a:spLocks noGrp="1"/>
          </p:cNvSpPr>
          <p:nvPr>
            <p:ph type="title"/>
          </p:nvPr>
        </p:nvSpPr>
        <p:spPr/>
        <p:txBody>
          <a:bodyPr/>
          <a:lstStyle/>
          <a:p>
            <a:r>
              <a:rPr lang="en-US" dirty="0"/>
              <a:t>The East and Southwest regions lead the production of natural gas plant liquids in the Reference </a:t>
            </a:r>
            <a:r>
              <a:rPr lang="en-US" dirty="0" smtClean="0"/>
              <a:t>case— </a:t>
            </a:r>
            <a:endParaRPr lang="en-US" dirty="0"/>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9" name="Content Placeholder 18"/>
          <p:cNvGraphicFramePr>
            <a:graphicFrameLocks noGrp="1"/>
          </p:cNvGraphicFramePr>
          <p:nvPr>
            <p:ph sz="quarter" idx="12"/>
            <p:extLst/>
          </p:nvPr>
        </p:nvGraphicFramePr>
        <p:xfrm>
          <a:off x="4607010" y="1453102"/>
          <a:ext cx="4105275" cy="462295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2" name="Content Placeholder 21"/>
          <p:cNvGraphicFramePr>
            <a:graphicFrameLocks noGrp="1"/>
          </p:cNvGraphicFramePr>
          <p:nvPr>
            <p:ph sz="quarter" idx="12"/>
            <p:extLst/>
          </p:nvPr>
        </p:nvGraphicFramePr>
        <p:xfrm>
          <a:off x="282522" y="1626370"/>
          <a:ext cx="4105275" cy="4545803"/>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24693799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52</a:t>
            </a:fld>
            <a:endParaRPr lang="en-US" dirty="0"/>
          </a:p>
        </p:txBody>
      </p:sp>
      <p:sp>
        <p:nvSpPr>
          <p:cNvPr id="4" name="Text Placeholder 3"/>
          <p:cNvSpPr>
            <a:spLocks noGrp="1"/>
          </p:cNvSpPr>
          <p:nvPr>
            <p:ph type="body" sz="quarter" idx="12"/>
          </p:nvPr>
        </p:nvSpPr>
        <p:spPr/>
        <p:txBody>
          <a:bodyPr/>
          <a:lstStyle/>
          <a:p>
            <a:pPr lvl="0"/>
            <a:r>
              <a:rPr lang="en-US" dirty="0"/>
              <a:t>Natural gas plant liquids (NGPL) are used in many different ways. Ethane is used almost exclusively for petrochemicals, while approximately 40% of propane is used for </a:t>
            </a:r>
            <a:r>
              <a:rPr lang="en-US" dirty="0" smtClean="0"/>
              <a:t>petrochemicals, </a:t>
            </a:r>
            <a:r>
              <a:rPr lang="en-US" dirty="0"/>
              <a:t>and the remainder is used for heating, grain drying, and transportation</a:t>
            </a:r>
            <a:r>
              <a:rPr lang="en-US" dirty="0" smtClean="0"/>
              <a:t>. </a:t>
            </a:r>
            <a:r>
              <a:rPr lang="en-US" dirty="0"/>
              <a:t>Approximately 60% of butanes and natural gasoline </a:t>
            </a:r>
            <a:r>
              <a:rPr lang="en-US" dirty="0" smtClean="0"/>
              <a:t>is </a:t>
            </a:r>
            <a:r>
              <a:rPr lang="en-US" dirty="0"/>
              <a:t>used for blending with motor gasoline and fuel ethanol, </a:t>
            </a:r>
            <a:r>
              <a:rPr lang="en-US" dirty="0" smtClean="0"/>
              <a:t>and </a:t>
            </a:r>
            <a:r>
              <a:rPr lang="en-US" dirty="0"/>
              <a:t>the remainder is used for petrochemicals and solvents.</a:t>
            </a:r>
          </a:p>
          <a:p>
            <a:pPr lvl="0"/>
            <a:r>
              <a:rPr lang="en-US" dirty="0"/>
              <a:t>The shares of NGPL components in the Reference case are relatively stable over the entire projection period, with ethane and propane </a:t>
            </a:r>
            <a:r>
              <a:rPr lang="en-US" dirty="0" smtClean="0"/>
              <a:t>contributing </a:t>
            </a:r>
            <a:r>
              <a:rPr lang="en-US" dirty="0"/>
              <a:t>about 44% and 30%, respectively, to the total volume.</a:t>
            </a:r>
          </a:p>
          <a:p>
            <a:pPr lvl="0"/>
            <a:r>
              <a:rPr lang="en-US" dirty="0"/>
              <a:t>The large increase in NGPL production in the East (Marcellus and Utica plays) and Southwest (Permian plays) over the next 10 years is explained mainly by its close association with the development of crude oil and natural gas </a:t>
            </a:r>
            <a:r>
              <a:rPr lang="en-US" dirty="0" smtClean="0"/>
              <a:t>resources in those regions.</a:t>
            </a:r>
            <a:endParaRPr lang="en-US" dirty="0"/>
          </a:p>
          <a:p>
            <a:pPr lvl="0"/>
            <a:r>
              <a:rPr lang="en-US" dirty="0"/>
              <a:t>By 2050, the East and </a:t>
            </a:r>
            <a:r>
              <a:rPr lang="en-US" dirty="0" smtClean="0"/>
              <a:t>Southwest regions account </a:t>
            </a:r>
            <a:r>
              <a:rPr lang="en-US" dirty="0"/>
              <a:t>for more than 60% of total U.S. NGPL production.</a:t>
            </a:r>
          </a:p>
        </p:txBody>
      </p:sp>
      <p:sp>
        <p:nvSpPr>
          <p:cNvPr id="2" name="Title 1"/>
          <p:cNvSpPr>
            <a:spLocks noGrp="1"/>
          </p:cNvSpPr>
          <p:nvPr>
            <p:ph type="title"/>
          </p:nvPr>
        </p:nvSpPr>
        <p:spPr/>
        <p:txBody>
          <a:bodyPr/>
          <a:lstStyle/>
          <a:p>
            <a:r>
              <a:rPr lang="en-US" dirty="0"/>
              <a:t>—as production focuses on tight plays with low production costs and easy access to markets</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12917394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53</a:t>
            </a:fld>
            <a:endParaRPr lang="en-US" dirty="0"/>
          </a:p>
        </p:txBody>
      </p:sp>
      <p:sp>
        <p:nvSpPr>
          <p:cNvPr id="4" name="Text Placeholder 3"/>
          <p:cNvSpPr>
            <a:spLocks noGrp="1"/>
          </p:cNvSpPr>
          <p:nvPr>
            <p:ph type="body" sz="quarter" idx="13"/>
          </p:nvPr>
        </p:nvSpPr>
        <p:spPr>
          <a:xfrm>
            <a:off x="221628" y="1691005"/>
            <a:ext cx="6247538" cy="548640"/>
          </a:xfrm>
        </p:spPr>
        <p:txBody>
          <a:bodyPr/>
          <a:lstStyle/>
          <a:p>
            <a:pPr eaLnBrk="0" hangingPunct="0"/>
            <a:r>
              <a:rPr lang="en-US" b="1" dirty="0">
                <a:solidFill>
                  <a:sysClr val="windowText" lastClr="000000"/>
                </a:solidFill>
                <a:ea typeface="Times New Roman" charset="0"/>
                <a:cs typeface="Times New Roman" charset="0"/>
              </a:rPr>
              <a:t>Petroleum net imports/exports as a percentage of product supplied</a:t>
            </a:r>
          </a:p>
          <a:p>
            <a:pPr eaLnBrk="0" hangingPunct="0"/>
            <a:r>
              <a:rPr lang="en-US" dirty="0">
                <a:solidFill>
                  <a:sysClr val="windowText" lastClr="000000"/>
                </a:solidFill>
                <a:ea typeface="Times New Roman" charset="0"/>
                <a:cs typeface="Times New Roman" charset="0"/>
              </a:rPr>
              <a:t>percent</a:t>
            </a:r>
          </a:p>
        </p:txBody>
      </p:sp>
      <p:sp>
        <p:nvSpPr>
          <p:cNvPr id="16" name="Text Placeholder 15"/>
          <p:cNvSpPr>
            <a:spLocks noGrp="1"/>
          </p:cNvSpPr>
          <p:nvPr>
            <p:ph type="body" sz="quarter" idx="15"/>
          </p:nvPr>
        </p:nvSpPr>
        <p:spPr/>
        <p:txBody>
          <a:bodyPr/>
          <a:lstStyle/>
          <a:p>
            <a:endParaRPr lang="en-US" dirty="0"/>
          </a:p>
        </p:txBody>
      </p:sp>
      <p:sp>
        <p:nvSpPr>
          <p:cNvPr id="2" name="Title 1"/>
          <p:cNvSpPr>
            <a:spLocks noGrp="1"/>
          </p:cNvSpPr>
          <p:nvPr>
            <p:ph type="title"/>
          </p:nvPr>
        </p:nvSpPr>
        <p:spPr/>
        <p:txBody>
          <a:bodyPr/>
          <a:lstStyle/>
          <a:p>
            <a:r>
              <a:rPr lang="en-US" dirty="0"/>
              <a:t>In the Reference case, the United States </a:t>
            </a:r>
            <a:r>
              <a:rPr lang="en-US" dirty="0" smtClean="0"/>
              <a:t>is </a:t>
            </a:r>
            <a:r>
              <a:rPr lang="en-US" dirty="0"/>
              <a:t>a modest net exporter of petroleum on a volume basis from 2029 to 2045—</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hart Placeholder 7"/>
          <p:cNvGraphicFramePr>
            <a:graphicFrameLocks noGrp="1"/>
          </p:cNvGraphicFramePr>
          <p:nvPr>
            <p:ph type="chart" sz="quarter" idx="12"/>
            <p:extLst>
              <p:ext uri="{D42A27DB-BD31-4B8C-83A1-F6EECF244321}">
                <p14:modId xmlns:p14="http://schemas.microsoft.com/office/powerpoint/2010/main" val="546242215"/>
              </p:ext>
            </p:extLst>
          </p:nvPr>
        </p:nvGraphicFramePr>
        <p:xfrm>
          <a:off x="231775" y="2286000"/>
          <a:ext cx="8683625" cy="3622675"/>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41280300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54</a:t>
            </a:fld>
            <a:endParaRPr lang="en-US" dirty="0"/>
          </a:p>
        </p:txBody>
      </p:sp>
      <p:sp>
        <p:nvSpPr>
          <p:cNvPr id="4" name="Text Placeholder 3"/>
          <p:cNvSpPr>
            <a:spLocks noGrp="1"/>
          </p:cNvSpPr>
          <p:nvPr>
            <p:ph type="body" sz="quarter" idx="12"/>
          </p:nvPr>
        </p:nvSpPr>
        <p:spPr/>
        <p:txBody>
          <a:bodyPr/>
          <a:lstStyle/>
          <a:p>
            <a:pPr lvl="0"/>
            <a:r>
              <a:rPr lang="en-US" dirty="0" smtClean="0"/>
              <a:t>Net imports of crude </a:t>
            </a:r>
            <a:r>
              <a:rPr lang="en-US" dirty="0"/>
              <a:t>oil and liquid fuels </a:t>
            </a:r>
            <a:r>
              <a:rPr lang="en-US" dirty="0" smtClean="0"/>
              <a:t>are </a:t>
            </a:r>
            <a:r>
              <a:rPr lang="en-US" dirty="0"/>
              <a:t>projected to fall between 2017 and 2035 in the Reference case as strong production growth and decreasing domestic demand push the United States to net exporter status.  </a:t>
            </a:r>
          </a:p>
          <a:p>
            <a:r>
              <a:rPr lang="en-US" dirty="0" smtClean="0"/>
              <a:t>In </a:t>
            </a:r>
            <a:r>
              <a:rPr lang="en-US" dirty="0"/>
              <a:t>the Reference case, net exports from the United States as a percentage of product supplied (a proxy for domestic consumption) is projected to peak at more than 3% in 2037, before gradually reversing as domestic consumption rises. The United States returns to being a </a:t>
            </a:r>
            <a:r>
              <a:rPr lang="en-US" dirty="0" smtClean="0"/>
              <a:t>net petroleum </a:t>
            </a:r>
            <a:r>
              <a:rPr lang="en-US" dirty="0"/>
              <a:t>importer in 2045 on a volume basis.  </a:t>
            </a:r>
          </a:p>
          <a:p>
            <a:pPr lvl="0"/>
            <a:r>
              <a:rPr lang="en-US" dirty="0" smtClean="0"/>
              <a:t>Changes </a:t>
            </a:r>
            <a:r>
              <a:rPr lang="en-US" dirty="0"/>
              <a:t>in net imports are larger across different price and resource scenarios as domestic crude oil production shifts. Net exports as a percentage of product supplied reaches a high of 30% in 2034 in the High Oil Price case. Conversely, low oil prices in the Low Oil Price case drive the net import share of product supplied up from 21% in 2017 to 32% in 2050.    </a:t>
            </a:r>
          </a:p>
          <a:p>
            <a:pPr lvl="0"/>
            <a:r>
              <a:rPr lang="en-US" dirty="0" smtClean="0"/>
              <a:t>The </a:t>
            </a:r>
            <a:r>
              <a:rPr lang="en-US" dirty="0"/>
              <a:t>export share of </a:t>
            </a:r>
            <a:r>
              <a:rPr lang="en-US" dirty="0" smtClean="0"/>
              <a:t>petroleum product </a:t>
            </a:r>
            <a:r>
              <a:rPr lang="en-US" dirty="0"/>
              <a:t>supplied continues to grow in the High Oil and Gas Resource and Technology case, reaching 42% by 2050.  </a:t>
            </a:r>
          </a:p>
        </p:txBody>
      </p:sp>
      <p:sp>
        <p:nvSpPr>
          <p:cNvPr id="2" name="Title 1"/>
          <p:cNvSpPr>
            <a:spLocks noGrp="1"/>
          </p:cNvSpPr>
          <p:nvPr>
            <p:ph type="title"/>
          </p:nvPr>
        </p:nvSpPr>
        <p:spPr/>
        <p:txBody>
          <a:bodyPr/>
          <a:lstStyle/>
          <a:p>
            <a:r>
              <a:rPr lang="en-US" dirty="0"/>
              <a:t>—but side case results vary significantly using different assumptions</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299902373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55</a:t>
            </a:fld>
            <a:endParaRPr lang="en-US" dirty="0"/>
          </a:p>
        </p:txBody>
      </p:sp>
      <p:sp>
        <p:nvSpPr>
          <p:cNvPr id="2" name="Title 1"/>
          <p:cNvSpPr>
            <a:spLocks noGrp="1"/>
          </p:cNvSpPr>
          <p:nvPr>
            <p:ph type="title"/>
          </p:nvPr>
        </p:nvSpPr>
        <p:spPr/>
        <p:txBody>
          <a:bodyPr/>
          <a:lstStyle/>
          <a:p>
            <a:r>
              <a:rPr lang="en-US" dirty="0"/>
              <a:t>In the Reference case, petroleum product exports increase as domestic consumption decreases—</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20" name="Content Placeholder 5"/>
          <p:cNvGraphicFramePr>
            <a:graphicFrameLocks noGrp="1"/>
          </p:cNvGraphicFramePr>
          <p:nvPr>
            <p:ph sz="quarter" idx="12"/>
            <p:extLst/>
          </p:nvPr>
        </p:nvGraphicFramePr>
        <p:xfrm>
          <a:off x="282522" y="1719675"/>
          <a:ext cx="4105275" cy="449103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1" name="Content Placeholder 6"/>
          <p:cNvGraphicFramePr>
            <a:graphicFrameLocks noGrp="1"/>
          </p:cNvGraphicFramePr>
          <p:nvPr>
            <p:ph sz="quarter" idx="13"/>
            <p:extLst/>
          </p:nvPr>
        </p:nvGraphicFramePr>
        <p:xfrm>
          <a:off x="4860872" y="1719675"/>
          <a:ext cx="4105275" cy="4491038"/>
        </p:xfrm>
        <a:graphic>
          <a:graphicData uri="http://schemas.openxmlformats.org/drawingml/2006/chart">
            <c:chart xmlns:c="http://schemas.openxmlformats.org/drawingml/2006/chart" xmlns:r="http://schemas.openxmlformats.org/officeDocument/2006/relationships" r:id="rId14"/>
          </a:graphicData>
        </a:graphic>
      </p:graphicFrame>
      <p:sp>
        <p:nvSpPr>
          <p:cNvPr id="22" name="TextBox 1"/>
          <p:cNvSpPr txBox="1"/>
          <p:nvPr/>
        </p:nvSpPr>
        <p:spPr bwMode="auto">
          <a:xfrm>
            <a:off x="3478815" y="3813073"/>
            <a:ext cx="3175089" cy="243092"/>
          </a:xfrm>
          <a:prstGeom prst="rect">
            <a:avLst/>
          </a:prstGeom>
          <a:noFill/>
          <a:ln w="9525">
            <a:noFill/>
            <a:miter lim="800000"/>
            <a:headEnd/>
            <a:tailEnd/>
          </a:ln>
        </p:spPr>
        <p:txBody>
          <a:bodyPr wrap="none" lIns="27432" tIns="27432" rIns="27432" bIns="27432"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sz="1400" i="0" u="none" strike="noStrike" kern="0" cap="none" spc="0" normalizeH="0" baseline="0" noProof="0" dirty="0" smtClean="0">
                <a:ln>
                  <a:noFill/>
                </a:ln>
                <a:solidFill>
                  <a:srgbClr val="A33340"/>
                </a:solidFill>
                <a:effectLst/>
                <a:uLnTx/>
                <a:uFillTx/>
                <a:latin typeface="+mn-lt"/>
                <a:ea typeface="Times New Roman" charset="0"/>
                <a:cs typeface="Times New Roman" charset="0"/>
              </a:rPr>
              <a:t>Low Oil Price</a:t>
            </a:r>
            <a:r>
              <a:rPr kumimoji="0" lang="en-US" sz="1400" i="0" u="none" strike="noStrike" kern="0" cap="none" spc="0" normalizeH="0" noProof="0" dirty="0" smtClean="0">
                <a:ln>
                  <a:noFill/>
                </a:ln>
                <a:solidFill>
                  <a:srgbClr val="A33340"/>
                </a:solidFill>
                <a:effectLst/>
                <a:uLnTx/>
                <a:uFillTx/>
                <a:latin typeface="+mn-lt"/>
                <a:ea typeface="Times New Roman" charset="0"/>
                <a:cs typeface="Times New Roman" charset="0"/>
              </a:rPr>
              <a:t>    </a:t>
            </a:r>
            <a:r>
              <a:rPr kumimoji="0" lang="en-US" sz="1400" i="0" u="none" strike="noStrike" kern="0" cap="none" spc="0" normalizeH="0" baseline="0" noProof="0" dirty="0" smtClean="0">
                <a:ln>
                  <a:noFill/>
                </a:ln>
                <a:solidFill>
                  <a:srgbClr val="A33340"/>
                </a:solidFill>
                <a:effectLst/>
                <a:uLnTx/>
                <a:uFillTx/>
                <a:latin typeface="+mn-lt"/>
                <a:ea typeface="Times New Roman" charset="0"/>
                <a:cs typeface="Times New Roman" charset="0"/>
              </a:rPr>
              <a:t> </a:t>
            </a:r>
          </a:p>
          <a:p>
            <a:pPr marL="0" marR="0" lvl="0" indent="0" defTabSz="914400" eaLnBrk="0" fontAlgn="auto" latinLnBrk="0" hangingPunct="0">
              <a:lnSpc>
                <a:spcPct val="100000"/>
              </a:lnSpc>
              <a:spcBef>
                <a:spcPts val="0"/>
              </a:spcBef>
              <a:spcAft>
                <a:spcPts val="0"/>
              </a:spcAft>
              <a:buClrTx/>
              <a:buSzTx/>
              <a:buFontTx/>
              <a:buNone/>
              <a:tabLst/>
              <a:defRPr/>
            </a:pPr>
            <a:r>
              <a:rPr lang="en-US" sz="1400" i="0" baseline="0" dirty="0" smtClean="0">
                <a:solidFill>
                  <a:schemeClr val="tx2"/>
                </a:solidFill>
                <a:latin typeface="+mn-lt"/>
                <a:ea typeface="Times New Roman" charset="0"/>
                <a:cs typeface="Times New Roman" charset="0"/>
              </a:rPr>
              <a:t>Reference    </a:t>
            </a:r>
          </a:p>
          <a:p>
            <a:pPr marL="0" marR="0" lvl="0" indent="0" defTabSz="914400" eaLnBrk="0" fontAlgn="auto" latinLnBrk="0" hangingPunct="0">
              <a:lnSpc>
                <a:spcPct val="100000"/>
              </a:lnSpc>
              <a:spcBef>
                <a:spcPts val="0"/>
              </a:spcBef>
              <a:spcAft>
                <a:spcPts val="0"/>
              </a:spcAft>
              <a:buClrTx/>
              <a:buSzTx/>
              <a:buFontTx/>
              <a:buNone/>
              <a:tabLst/>
              <a:defRPr/>
            </a:pPr>
            <a:r>
              <a:rPr lang="en-US" sz="1400" i="0" baseline="0" dirty="0" smtClean="0">
                <a:solidFill>
                  <a:schemeClr val="accent4"/>
                </a:solidFill>
                <a:latin typeface="+mn-lt"/>
                <a:ea typeface="Times New Roman" charset="0"/>
                <a:cs typeface="Times New Roman" charset="0"/>
              </a:rPr>
              <a:t>High Oil Price</a:t>
            </a:r>
          </a:p>
          <a:p>
            <a:pPr eaLnBrk="0" hangingPunct="0"/>
            <a:endParaRPr lang="en-US" sz="1400" i="0" baseline="0" dirty="0" smtClean="0">
              <a:solidFill>
                <a:schemeClr val="accent3"/>
              </a:solidFill>
              <a:latin typeface="+mn-lt"/>
              <a:ea typeface="Times New Roman" charset="0"/>
              <a:cs typeface="Times New Roman" charset="0"/>
            </a:endParaRPr>
          </a:p>
          <a:p>
            <a:pPr eaLnBrk="0" hangingPunct="0"/>
            <a:endParaRPr lang="en-US" sz="1400" i="0" baseline="0" dirty="0" smtClean="0">
              <a:solidFill>
                <a:schemeClr val="accent3"/>
              </a:solidFill>
              <a:latin typeface="+mn-lt"/>
              <a:ea typeface="Times New Roman" charset="0"/>
              <a:cs typeface="Times New Roman" charset="0"/>
            </a:endParaRPr>
          </a:p>
          <a:p>
            <a:pPr eaLnBrk="0" hangingPunct="0"/>
            <a:endParaRPr lang="en-US" sz="1400" i="0" dirty="0" smtClean="0">
              <a:solidFill>
                <a:schemeClr val="accent3"/>
              </a:solidFill>
              <a:latin typeface="+mn-lt"/>
              <a:ea typeface="Times New Roman" charset="0"/>
              <a:cs typeface="Times New Roman" charset="0"/>
            </a:endParaRPr>
          </a:p>
        </p:txBody>
      </p:sp>
    </p:spTree>
    <p:extLst>
      <p:ext uri="{BB962C8B-B14F-4D97-AF65-F5344CB8AC3E}">
        <p14:creationId xmlns:p14="http://schemas.microsoft.com/office/powerpoint/2010/main" val="245852211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56</a:t>
            </a:fld>
            <a:endParaRPr lang="en-US" dirty="0"/>
          </a:p>
        </p:txBody>
      </p:sp>
      <p:sp>
        <p:nvSpPr>
          <p:cNvPr id="4" name="Text Placeholder 3"/>
          <p:cNvSpPr>
            <a:spLocks noGrp="1"/>
          </p:cNvSpPr>
          <p:nvPr>
            <p:ph type="body" sz="quarter" idx="12"/>
          </p:nvPr>
        </p:nvSpPr>
        <p:spPr/>
        <p:txBody>
          <a:bodyPr/>
          <a:lstStyle/>
          <a:p>
            <a:pPr lvl="0"/>
            <a:r>
              <a:rPr lang="en-US" dirty="0"/>
              <a:t>In the Reference case, domestic consumption of petroleum products generally decreases through 2035, mainly because of vehicle fuel efficiency gains, and petroleum product exports generally increase through 2040. Domestic liquids consumption and petroleum product exports are two of the main drivers for refinery utilization both historically and through the projection period.</a:t>
            </a:r>
          </a:p>
          <a:p>
            <a:pPr lvl="0"/>
            <a:r>
              <a:rPr lang="en-US" dirty="0"/>
              <a:t>In the Low Oil Price case, lower global demand for petroleum products leads to </a:t>
            </a:r>
            <a:r>
              <a:rPr lang="en-US" dirty="0" smtClean="0"/>
              <a:t>lower </a:t>
            </a:r>
            <a:r>
              <a:rPr lang="en-US" dirty="0"/>
              <a:t>levels of petroleum product exports and refinery utilization in the United States. Refinery utilization stays relatively </a:t>
            </a:r>
            <a:r>
              <a:rPr lang="en-US" dirty="0" smtClean="0"/>
              <a:t>stable </a:t>
            </a:r>
            <a:r>
              <a:rPr lang="en-US" dirty="0"/>
              <a:t>at </a:t>
            </a:r>
            <a:r>
              <a:rPr lang="en-US" dirty="0" smtClean="0"/>
              <a:t>slightly below </a:t>
            </a:r>
            <a:r>
              <a:rPr lang="en-US" dirty="0"/>
              <a:t>80% through most of the projection period. </a:t>
            </a:r>
          </a:p>
          <a:p>
            <a:pPr lvl="0"/>
            <a:r>
              <a:rPr lang="en-US" dirty="0"/>
              <a:t>In the early years of the projection, the elevated international demand in the High Oil Price case leads to higher U.S. petroleum product exports and, initially, higher U.S refinery utilization. Refinery utilization drops gradually as U.S. domestic consumption declines in response to high </a:t>
            </a:r>
            <a:r>
              <a:rPr lang="en-US" dirty="0" smtClean="0"/>
              <a:t>oil prices</a:t>
            </a:r>
            <a:r>
              <a:rPr lang="en-US" dirty="0"/>
              <a:t>.</a:t>
            </a:r>
          </a:p>
        </p:txBody>
      </p:sp>
      <p:sp>
        <p:nvSpPr>
          <p:cNvPr id="2" name="Title 1"/>
          <p:cNvSpPr>
            <a:spLocks noGrp="1"/>
          </p:cNvSpPr>
          <p:nvPr>
            <p:ph type="title"/>
          </p:nvPr>
        </p:nvSpPr>
        <p:spPr/>
        <p:txBody>
          <a:bodyPr/>
          <a:lstStyle/>
          <a:p>
            <a:r>
              <a:rPr lang="en-US" dirty="0"/>
              <a:t>— </a:t>
            </a:r>
            <a:r>
              <a:rPr lang="en-US" dirty="0" smtClean="0"/>
              <a:t>and </a:t>
            </a:r>
            <a:r>
              <a:rPr lang="en-US" dirty="0"/>
              <a:t>refinery utilization rates remain relatively stable</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1045299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57</a:t>
            </a:fld>
            <a:endParaRPr lang="en-US" dirty="0"/>
          </a:p>
        </p:txBody>
      </p:sp>
      <p:sp>
        <p:nvSpPr>
          <p:cNvPr id="2" name="Title 1"/>
          <p:cNvSpPr>
            <a:spLocks noGrp="1"/>
          </p:cNvSpPr>
          <p:nvPr>
            <p:ph type="title"/>
          </p:nvPr>
        </p:nvSpPr>
        <p:spPr/>
        <p:txBody>
          <a:bodyPr/>
          <a:lstStyle/>
          <a:p>
            <a:r>
              <a:rPr lang="en-US" dirty="0"/>
              <a:t>In the Reference case, motor gasoline and diesel fuel prices rise after 2018 </a:t>
            </a:r>
            <a:r>
              <a:rPr lang="en-US" dirty="0" smtClean="0"/>
              <a:t>through </a:t>
            </a:r>
            <a:r>
              <a:rPr lang="en-US" dirty="0"/>
              <a:t>the </a:t>
            </a:r>
            <a:r>
              <a:rPr lang="en-US" dirty="0" smtClean="0"/>
              <a:t>projection period—</a:t>
            </a:r>
            <a:endParaRPr lang="en-US" dirty="0"/>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ontent Placeholder 5"/>
          <p:cNvGraphicFramePr>
            <a:graphicFrameLocks noGrp="1"/>
          </p:cNvGraphicFramePr>
          <p:nvPr>
            <p:ph sz="quarter" idx="12"/>
            <p:extLst>
              <p:ext uri="{D42A27DB-BD31-4B8C-83A1-F6EECF244321}">
                <p14:modId xmlns:p14="http://schemas.microsoft.com/office/powerpoint/2010/main" val="2559840983"/>
              </p:ext>
            </p:extLst>
          </p:nvPr>
        </p:nvGraphicFramePr>
        <p:xfrm>
          <a:off x="238125" y="1689100"/>
          <a:ext cx="4105275" cy="4491038"/>
        </p:xfrm>
        <a:graphic>
          <a:graphicData uri="http://schemas.openxmlformats.org/drawingml/2006/chart">
            <c:chart xmlns:c="http://schemas.openxmlformats.org/drawingml/2006/chart" xmlns:r="http://schemas.openxmlformats.org/officeDocument/2006/relationships" r:id="rId13"/>
          </a:graphicData>
        </a:graphic>
      </p:graphicFrame>
      <p:sp>
        <p:nvSpPr>
          <p:cNvPr id="22" name="TextBox 1"/>
          <p:cNvSpPr txBox="1"/>
          <p:nvPr/>
        </p:nvSpPr>
        <p:spPr bwMode="auto">
          <a:xfrm>
            <a:off x="3552862" y="3163593"/>
            <a:ext cx="3175089" cy="243092"/>
          </a:xfrm>
          <a:prstGeom prst="rect">
            <a:avLst/>
          </a:prstGeom>
          <a:noFill/>
          <a:ln w="9525">
            <a:noFill/>
            <a:miter lim="800000"/>
            <a:headEnd/>
            <a:tailEnd/>
          </a:ln>
        </p:spPr>
        <p:txBody>
          <a:bodyPr wrap="none" lIns="27432" tIns="27432" rIns="27432" bIns="27432"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sz="1400" i="0" u="none" strike="noStrike" kern="0" cap="none" spc="0" normalizeH="0" baseline="0" noProof="0" dirty="0" smtClean="0">
                <a:ln>
                  <a:noFill/>
                </a:ln>
                <a:solidFill>
                  <a:schemeClr val="accent4"/>
                </a:solidFill>
                <a:effectLst/>
                <a:uLnTx/>
                <a:uFillTx/>
                <a:latin typeface="+mn-lt"/>
                <a:ea typeface="Times New Roman" charset="0"/>
                <a:cs typeface="Times New Roman" charset="0"/>
              </a:rPr>
              <a:t>High Oil Price</a:t>
            </a:r>
            <a:r>
              <a:rPr kumimoji="0" lang="en-US" sz="1400" i="0" u="none" strike="noStrike" kern="0" cap="none" spc="0" normalizeH="0" noProof="0" dirty="0" smtClean="0">
                <a:ln>
                  <a:noFill/>
                </a:ln>
                <a:solidFill>
                  <a:schemeClr val="accent4"/>
                </a:solidFill>
                <a:effectLst/>
                <a:uLnTx/>
                <a:uFillTx/>
                <a:latin typeface="+mn-lt"/>
                <a:ea typeface="Times New Roman" charset="0"/>
                <a:cs typeface="Times New Roman" charset="0"/>
              </a:rPr>
              <a:t>    </a:t>
            </a:r>
            <a:r>
              <a:rPr kumimoji="0" lang="en-US" sz="1400" i="0" u="none" strike="noStrike" kern="0" cap="none" spc="0" normalizeH="0" baseline="0" noProof="0" dirty="0" smtClean="0">
                <a:ln>
                  <a:noFill/>
                </a:ln>
                <a:solidFill>
                  <a:schemeClr val="accent4"/>
                </a:solidFill>
                <a:effectLst/>
                <a:uLnTx/>
                <a:uFillTx/>
                <a:latin typeface="+mn-lt"/>
                <a:ea typeface="Times New Roman" charset="0"/>
                <a:cs typeface="Times New Roman" charset="0"/>
              </a:rPr>
              <a:t> </a:t>
            </a:r>
          </a:p>
          <a:p>
            <a:pPr marL="0" marR="0" lvl="0" indent="0" defTabSz="914400" eaLnBrk="0" fontAlgn="auto" latinLnBrk="0" hangingPunct="0">
              <a:lnSpc>
                <a:spcPct val="100000"/>
              </a:lnSpc>
              <a:spcBef>
                <a:spcPts val="0"/>
              </a:spcBef>
              <a:spcAft>
                <a:spcPts val="0"/>
              </a:spcAft>
              <a:buClrTx/>
              <a:buSzTx/>
              <a:buFontTx/>
              <a:buNone/>
              <a:tabLst/>
              <a:defRPr/>
            </a:pPr>
            <a:endParaRPr lang="en-US" sz="1400" i="0" baseline="0" dirty="0" smtClean="0">
              <a:solidFill>
                <a:schemeClr val="tx2"/>
              </a:solidFill>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lang="en-US" sz="1400" dirty="0">
              <a:solidFill>
                <a:schemeClr val="tx2"/>
              </a:solidFill>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lang="en-US" sz="1400" i="0" baseline="0" dirty="0" smtClean="0">
              <a:solidFill>
                <a:schemeClr val="tx2"/>
              </a:solidFill>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r>
              <a:rPr lang="en-US" sz="1400" i="0" baseline="0" dirty="0" smtClean="0">
                <a:solidFill>
                  <a:schemeClr val="tx2"/>
                </a:solidFill>
                <a:latin typeface="+mn-lt"/>
                <a:ea typeface="Times New Roman" charset="0"/>
                <a:cs typeface="Times New Roman" charset="0"/>
              </a:rPr>
              <a:t>Reference    </a:t>
            </a:r>
          </a:p>
          <a:p>
            <a:pPr marL="0" marR="0" lvl="0" indent="0" defTabSz="914400" eaLnBrk="0" fontAlgn="auto" latinLnBrk="0" hangingPunct="0">
              <a:lnSpc>
                <a:spcPct val="100000"/>
              </a:lnSpc>
              <a:spcBef>
                <a:spcPts val="0"/>
              </a:spcBef>
              <a:spcAft>
                <a:spcPts val="0"/>
              </a:spcAft>
              <a:buClrTx/>
              <a:buSzTx/>
              <a:buFontTx/>
              <a:buNone/>
              <a:tabLst/>
              <a:defRPr/>
            </a:pPr>
            <a:endParaRPr lang="en-US" sz="1400" i="0" baseline="0" dirty="0" smtClean="0">
              <a:solidFill>
                <a:schemeClr val="accent5"/>
              </a:solidFill>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lang="en-US" sz="1400" dirty="0">
              <a:solidFill>
                <a:schemeClr val="accent5"/>
              </a:solidFill>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r>
              <a:rPr lang="en-US" sz="1400" i="0" baseline="0" dirty="0" smtClean="0">
                <a:solidFill>
                  <a:schemeClr val="accent5"/>
                </a:solidFill>
                <a:latin typeface="+mn-lt"/>
                <a:ea typeface="Times New Roman" charset="0"/>
                <a:cs typeface="Times New Roman" charset="0"/>
              </a:rPr>
              <a:t>Low Oil Price</a:t>
            </a:r>
          </a:p>
          <a:p>
            <a:pPr eaLnBrk="0" hangingPunct="0"/>
            <a:endParaRPr lang="en-US" sz="1400" i="0" baseline="0" dirty="0" smtClean="0">
              <a:solidFill>
                <a:schemeClr val="accent3"/>
              </a:solidFill>
              <a:latin typeface="+mn-lt"/>
              <a:ea typeface="Times New Roman" charset="0"/>
              <a:cs typeface="Times New Roman" charset="0"/>
            </a:endParaRPr>
          </a:p>
          <a:p>
            <a:pPr eaLnBrk="0" hangingPunct="0"/>
            <a:endParaRPr lang="en-US" sz="1400" i="0" baseline="0" dirty="0" smtClean="0">
              <a:solidFill>
                <a:schemeClr val="accent3"/>
              </a:solidFill>
              <a:latin typeface="+mn-lt"/>
              <a:ea typeface="Times New Roman" charset="0"/>
              <a:cs typeface="Times New Roman" charset="0"/>
            </a:endParaRPr>
          </a:p>
          <a:p>
            <a:pPr eaLnBrk="0" hangingPunct="0"/>
            <a:endParaRPr lang="en-US" sz="1400" i="0" dirty="0" smtClean="0">
              <a:solidFill>
                <a:schemeClr val="accent3"/>
              </a:solidFill>
              <a:latin typeface="+mn-lt"/>
              <a:ea typeface="Times New Roman" charset="0"/>
              <a:cs typeface="Times New Roman" charset="0"/>
            </a:endParaRPr>
          </a:p>
        </p:txBody>
      </p:sp>
      <p:graphicFrame>
        <p:nvGraphicFramePr>
          <p:cNvPr id="19" name="Content Placeholder 6"/>
          <p:cNvGraphicFramePr>
            <a:graphicFrameLocks/>
          </p:cNvGraphicFramePr>
          <p:nvPr>
            <p:extLst>
              <p:ext uri="{D42A27DB-BD31-4B8C-83A1-F6EECF244321}">
                <p14:modId xmlns:p14="http://schemas.microsoft.com/office/powerpoint/2010/main" val="1802406365"/>
              </p:ext>
            </p:extLst>
          </p:nvPr>
        </p:nvGraphicFramePr>
        <p:xfrm>
          <a:off x="4809534" y="1719675"/>
          <a:ext cx="4105275" cy="4491038"/>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31868048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58</a:t>
            </a:fld>
            <a:endParaRPr lang="en-US" dirty="0"/>
          </a:p>
        </p:txBody>
      </p:sp>
      <p:sp>
        <p:nvSpPr>
          <p:cNvPr id="4" name="Text Placeholder 3"/>
          <p:cNvSpPr>
            <a:spLocks noGrp="1"/>
          </p:cNvSpPr>
          <p:nvPr>
            <p:ph type="body" sz="quarter" idx="12"/>
          </p:nvPr>
        </p:nvSpPr>
        <p:spPr/>
        <p:txBody>
          <a:bodyPr/>
          <a:lstStyle/>
          <a:p>
            <a:pPr lvl="0"/>
            <a:r>
              <a:rPr lang="en-US" dirty="0" smtClean="0"/>
              <a:t>Retail prices of motor </a:t>
            </a:r>
            <a:r>
              <a:rPr lang="en-US" dirty="0"/>
              <a:t>gasoline and diesel fuel </a:t>
            </a:r>
            <a:r>
              <a:rPr lang="en-US" dirty="0" smtClean="0"/>
              <a:t>are </a:t>
            </a:r>
            <a:r>
              <a:rPr lang="en-US" dirty="0"/>
              <a:t>projected to increase from </a:t>
            </a:r>
            <a:r>
              <a:rPr lang="en-US" dirty="0" smtClean="0"/>
              <a:t>2018 </a:t>
            </a:r>
            <a:r>
              <a:rPr lang="en-US" dirty="0"/>
              <a:t>to 2050 in the Reference case, largely because of </a:t>
            </a:r>
            <a:r>
              <a:rPr lang="en-US" dirty="0" smtClean="0"/>
              <a:t>expected increases in </a:t>
            </a:r>
            <a:r>
              <a:rPr lang="en-US" dirty="0"/>
              <a:t>crude oil prices.</a:t>
            </a:r>
          </a:p>
          <a:p>
            <a:r>
              <a:rPr lang="en-US" dirty="0" smtClean="0"/>
              <a:t>Although </a:t>
            </a:r>
            <a:r>
              <a:rPr lang="en-US" dirty="0"/>
              <a:t>the spread between diesel fuel and motor gasoline retail prices has tightened on a volume basis in recent years, this trend reverses through 2041 </a:t>
            </a:r>
            <a:r>
              <a:rPr lang="en-US" dirty="0" smtClean="0"/>
              <a:t>because </a:t>
            </a:r>
            <a:r>
              <a:rPr lang="en-US" dirty="0"/>
              <a:t>of strong growth in global diesel demand for use in transportation and industry.    </a:t>
            </a:r>
          </a:p>
          <a:p>
            <a:pPr lvl="0"/>
            <a:r>
              <a:rPr lang="en-US" dirty="0"/>
              <a:t>Motor gasoline and diesel fuel retail prices move in the same direction as crude oil prices in the High and Low Oil Price cases. </a:t>
            </a:r>
            <a:r>
              <a:rPr lang="en-US" dirty="0" smtClean="0"/>
              <a:t>Motor </a:t>
            </a:r>
            <a:r>
              <a:rPr lang="en-US" dirty="0"/>
              <a:t>gasoline retail prices in 2050 range from $5.95 per gallon (gal) in the High Oil Price case to $2.41/gal in the Low Oil Price </a:t>
            </a:r>
            <a:r>
              <a:rPr lang="en-US" dirty="0" smtClean="0"/>
              <a:t>case. Diesel </a:t>
            </a:r>
            <a:r>
              <a:rPr lang="en-US" dirty="0"/>
              <a:t>fuel retail prices range from $7.02/gal in the High Oil Price case to $2.56/gal in the Low Oil Price case in 2050.  </a:t>
            </a:r>
          </a:p>
        </p:txBody>
      </p:sp>
      <p:sp>
        <p:nvSpPr>
          <p:cNvPr id="2" name="Title 1"/>
          <p:cNvSpPr>
            <a:spLocks noGrp="1"/>
          </p:cNvSpPr>
          <p:nvPr>
            <p:ph type="title"/>
          </p:nvPr>
        </p:nvSpPr>
        <p:spPr/>
        <p:txBody>
          <a:bodyPr/>
          <a:lstStyle/>
          <a:p>
            <a:r>
              <a:rPr lang="en-US" dirty="0"/>
              <a:t>—but neither price returns to its previous peak</a:t>
            </a:r>
          </a:p>
        </p:txBody>
      </p:sp>
      <p:grpSp>
        <p:nvGrpSpPr>
          <p:cNvPr id="5" name="Group 4"/>
          <p:cNvGrpSpPr/>
          <p:nvPr/>
        </p:nvGrpSpPr>
        <p:grpSpPr>
          <a:xfrm>
            <a:off x="282522" y="60070"/>
            <a:ext cx="8596846" cy="657333"/>
            <a:chOff x="282522" y="60070"/>
            <a:chExt cx="8596846" cy="657333"/>
          </a:xfrm>
        </p:grpSpPr>
        <p:pic>
          <p:nvPicPr>
            <p:cNvPr id="6" name="Picture 5"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7" name="Picture 6" descr="greyicon_5.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3354068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gas</a:t>
            </a:r>
            <a:endParaRPr lang="en-US" dirty="0"/>
          </a:p>
        </p:txBody>
      </p:sp>
      <p:sp>
        <p:nvSpPr>
          <p:cNvPr id="11" name="Text Placeholder 10"/>
          <p:cNvSpPr>
            <a:spLocks noGrp="1"/>
          </p:cNvSpPr>
          <p:nvPr>
            <p:ph type="body" sz="quarter" idx="13"/>
          </p:nvPr>
        </p:nvSpPr>
        <p:spPr/>
        <p:txBody>
          <a:bodyPr/>
          <a:lstStyle/>
          <a:p>
            <a:r>
              <a:rPr lang="en-US" dirty="0"/>
              <a:t>Natural gas production increases in every case, supporting higher levels of domestic consumption and natural gas exports. However, these projections are sensitive to resource and technology assumptions.</a:t>
            </a:r>
          </a:p>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254" y="1385040"/>
            <a:ext cx="1635185" cy="1680606"/>
          </a:xfrm>
          <a:prstGeom prst="rect">
            <a:avLst/>
          </a:prstGeom>
        </p:spPr>
      </p:pic>
    </p:spTree>
    <p:extLst>
      <p:ext uri="{BB962C8B-B14F-4D97-AF65-F5344CB8AC3E}">
        <p14:creationId xmlns:p14="http://schemas.microsoft.com/office/powerpoint/2010/main" val="33072948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54415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782448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61</a:t>
            </a:fld>
            <a:endParaRPr lang="en-US" dirty="0"/>
          </a:p>
        </p:txBody>
      </p:sp>
      <p:sp>
        <p:nvSpPr>
          <p:cNvPr id="4" name="Title 3"/>
          <p:cNvSpPr>
            <a:spLocks noGrp="1"/>
          </p:cNvSpPr>
          <p:nvPr>
            <p:ph type="title"/>
          </p:nvPr>
        </p:nvSpPr>
        <p:spPr/>
        <p:txBody>
          <a:bodyPr/>
          <a:lstStyle/>
          <a:p>
            <a:r>
              <a:rPr lang="en-US" dirty="0"/>
              <a:t>U.S. natural gas consumption and production increase in all cases—</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ontent Placeholder 16"/>
          <p:cNvGraphicFramePr>
            <a:graphicFrameLocks noGrp="1"/>
          </p:cNvGraphicFramePr>
          <p:nvPr>
            <p:ph sz="quarter" idx="12"/>
            <p:extLst>
              <p:ext uri="{D42A27DB-BD31-4B8C-83A1-F6EECF244321}">
                <p14:modId xmlns:p14="http://schemas.microsoft.com/office/powerpoint/2010/main" val="2892307791"/>
              </p:ext>
            </p:extLst>
          </p:nvPr>
        </p:nvGraphicFramePr>
        <p:xfrm>
          <a:off x="238124" y="1689100"/>
          <a:ext cx="5429508" cy="449103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19" name="Content Placeholder 18"/>
          <p:cNvGraphicFramePr>
            <a:graphicFrameLocks noGrp="1"/>
          </p:cNvGraphicFramePr>
          <p:nvPr>
            <p:ph sz="quarter" idx="13"/>
            <p:extLst>
              <p:ext uri="{D42A27DB-BD31-4B8C-83A1-F6EECF244321}">
                <p14:modId xmlns:p14="http://schemas.microsoft.com/office/powerpoint/2010/main" val="734414520"/>
              </p:ext>
            </p:extLst>
          </p:nvPr>
        </p:nvGraphicFramePr>
        <p:xfrm>
          <a:off x="5329882" y="1689100"/>
          <a:ext cx="3667976" cy="4536056"/>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328535643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62</a:t>
            </a:fld>
            <a:endParaRPr lang="en-US" dirty="0"/>
          </a:p>
        </p:txBody>
      </p:sp>
      <p:sp>
        <p:nvSpPr>
          <p:cNvPr id="14" name="Text Placeholder 13"/>
          <p:cNvSpPr>
            <a:spLocks noGrp="1"/>
          </p:cNvSpPr>
          <p:nvPr>
            <p:ph type="body" sz="quarter" idx="12"/>
          </p:nvPr>
        </p:nvSpPr>
        <p:spPr/>
        <p:txBody>
          <a:bodyPr/>
          <a:lstStyle/>
          <a:p>
            <a:pPr lvl="0"/>
            <a:r>
              <a:rPr lang="en-US" dirty="0"/>
              <a:t>Natural gas production in the </a:t>
            </a:r>
            <a:r>
              <a:rPr lang="en-US" dirty="0" smtClean="0"/>
              <a:t>Reference case </a:t>
            </a:r>
            <a:r>
              <a:rPr lang="en-US" dirty="0"/>
              <a:t>grows 6</a:t>
            </a:r>
            <a:r>
              <a:rPr lang="en-US" dirty="0" smtClean="0"/>
              <a:t>%/year </a:t>
            </a:r>
            <a:r>
              <a:rPr lang="en-US" dirty="0"/>
              <a:t>from 2017 to 2020, which is greater than the </a:t>
            </a:r>
            <a:r>
              <a:rPr lang="en-US" dirty="0" smtClean="0"/>
              <a:t>4%/year </a:t>
            </a:r>
            <a:r>
              <a:rPr lang="en-US" dirty="0"/>
              <a:t>average growth rate from 2005 to 2015. However, after 2020, it slows to less than 1</a:t>
            </a:r>
            <a:r>
              <a:rPr lang="en-US" dirty="0" smtClean="0"/>
              <a:t>%/year </a:t>
            </a:r>
            <a:r>
              <a:rPr lang="en-US" dirty="0"/>
              <a:t>for the remainder of the projection.  </a:t>
            </a:r>
          </a:p>
          <a:p>
            <a:pPr lvl="0"/>
            <a:r>
              <a:rPr lang="en-US" dirty="0"/>
              <a:t>Near-term production growth across all cases is supported by growing demand from large natural </a:t>
            </a:r>
            <a:r>
              <a:rPr lang="en-US" dirty="0" smtClean="0"/>
              <a:t>gas-intensive, capital-intensive </a:t>
            </a:r>
            <a:r>
              <a:rPr lang="en-US" dirty="0"/>
              <a:t>chemical projects and from the development of liquefaction export terminals in an environment of low natural gas prices</a:t>
            </a:r>
            <a:r>
              <a:rPr lang="en-US" dirty="0" smtClean="0"/>
              <a:t>.</a:t>
            </a:r>
            <a:r>
              <a:rPr lang="en-US" dirty="0"/>
              <a:t> </a:t>
            </a:r>
          </a:p>
          <a:p>
            <a:pPr lvl="0"/>
            <a:r>
              <a:rPr lang="en-US" dirty="0"/>
              <a:t>After 2020, production grows at a higher rate than consumption in all cases except in the Low Oil and Gas Resource and Technology case, where production and consumption remain relatively flat as a result of higher production costs</a:t>
            </a:r>
            <a:r>
              <a:rPr lang="en-US" dirty="0" smtClean="0"/>
              <a:t>.</a:t>
            </a:r>
            <a:endParaRPr lang="en-US" dirty="0"/>
          </a:p>
          <a:p>
            <a:pPr lvl="0"/>
            <a:r>
              <a:rPr lang="en-US" dirty="0"/>
              <a:t>In all cases other than the Low Oil and Gas Resource and Technology case, U.S. natural gas consumption increases over the entire projection period.</a:t>
            </a:r>
          </a:p>
          <a:p>
            <a:endParaRPr lang="en-US" dirty="0"/>
          </a:p>
        </p:txBody>
      </p:sp>
      <p:sp>
        <p:nvSpPr>
          <p:cNvPr id="4" name="Title 3"/>
          <p:cNvSpPr>
            <a:spLocks noGrp="1"/>
          </p:cNvSpPr>
          <p:nvPr>
            <p:ph type="title"/>
          </p:nvPr>
        </p:nvSpPr>
        <p:spPr/>
        <p:txBody>
          <a:bodyPr/>
          <a:lstStyle/>
          <a:p>
            <a:r>
              <a:rPr lang="en-US" dirty="0"/>
              <a:t>—with production growth outpacing natural gas consumption in all cases</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07655313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63</a:t>
            </a:fld>
            <a:endParaRPr lang="en-US" dirty="0"/>
          </a:p>
        </p:txBody>
      </p:sp>
      <p:sp>
        <p:nvSpPr>
          <p:cNvPr id="4" name="Title 3"/>
          <p:cNvSpPr>
            <a:spLocks noGrp="1"/>
          </p:cNvSpPr>
          <p:nvPr>
            <p:ph type="title"/>
          </p:nvPr>
        </p:nvSpPr>
        <p:spPr/>
        <p:txBody>
          <a:bodyPr/>
          <a:lstStyle/>
          <a:p>
            <a:r>
              <a:rPr lang="en-US" dirty="0"/>
              <a:t>Natural gas prices across cases are dependent on resource and technology assumptions—</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ontent Placeholder 16"/>
          <p:cNvGraphicFramePr>
            <a:graphicFrameLocks noGrp="1"/>
          </p:cNvGraphicFramePr>
          <p:nvPr>
            <p:ph sz="quarter" idx="13"/>
            <p:extLst>
              <p:ext uri="{D42A27DB-BD31-4B8C-83A1-F6EECF244321}">
                <p14:modId xmlns:p14="http://schemas.microsoft.com/office/powerpoint/2010/main" val="3741001459"/>
              </p:ext>
            </p:extLst>
          </p:nvPr>
        </p:nvGraphicFramePr>
        <p:xfrm>
          <a:off x="4816475" y="1689100"/>
          <a:ext cx="4105275" cy="449103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0" name="Content Placeholder 19"/>
          <p:cNvGraphicFramePr>
            <a:graphicFrameLocks noGrp="1"/>
          </p:cNvGraphicFramePr>
          <p:nvPr>
            <p:ph sz="quarter" idx="12"/>
            <p:extLst>
              <p:ext uri="{D42A27DB-BD31-4B8C-83A1-F6EECF244321}">
                <p14:modId xmlns:p14="http://schemas.microsoft.com/office/powerpoint/2010/main" val="539611121"/>
              </p:ext>
            </p:extLst>
          </p:nvPr>
        </p:nvGraphicFramePr>
        <p:xfrm>
          <a:off x="238125" y="1689100"/>
          <a:ext cx="4105275" cy="4491038"/>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365000482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64</a:t>
            </a:fld>
            <a:endParaRPr lang="en-US" dirty="0"/>
          </a:p>
        </p:txBody>
      </p:sp>
      <p:sp>
        <p:nvSpPr>
          <p:cNvPr id="14" name="Text Placeholder 13"/>
          <p:cNvSpPr>
            <a:spLocks noGrp="1"/>
          </p:cNvSpPr>
          <p:nvPr>
            <p:ph type="body" sz="quarter" idx="12"/>
          </p:nvPr>
        </p:nvSpPr>
        <p:spPr/>
        <p:txBody>
          <a:bodyPr/>
          <a:lstStyle/>
          <a:p>
            <a:pPr lvl="0"/>
            <a:r>
              <a:rPr lang="en-US" dirty="0"/>
              <a:t>Growing demand in domestic and export markets leads to increasing natural gas spot prices over the projection period at the U.S. benchmark Henry Hub in the Reference case despite continued technological advances that support increased production.  </a:t>
            </a:r>
          </a:p>
          <a:p>
            <a:pPr lvl="0"/>
            <a:r>
              <a:rPr lang="en-US" dirty="0"/>
              <a:t>To satisfy the growing demand for natural gas, production must expand into less prolific and more expensive-to-produce areas, which will put upward pressure on production costs. </a:t>
            </a:r>
          </a:p>
          <a:p>
            <a:pPr lvl="0"/>
            <a:r>
              <a:rPr lang="en-US" dirty="0"/>
              <a:t>The High Oil and Gas Resource and Technology case, which reflects lower costs and higher resource availability, shows an increase in production and lower prices relative to the Reference case. </a:t>
            </a:r>
            <a:r>
              <a:rPr lang="en-US" dirty="0" smtClean="0"/>
              <a:t>In </a:t>
            </a:r>
            <a:r>
              <a:rPr lang="en-US" dirty="0"/>
              <a:t>the Low Oil and Gas Resource and Technology case, high prices, which result from higher costs and fewer available resources, result in lower domestic consumption and </a:t>
            </a:r>
            <a:r>
              <a:rPr lang="en-US" dirty="0" smtClean="0"/>
              <a:t>lower exports </a:t>
            </a:r>
            <a:r>
              <a:rPr lang="en-US" dirty="0"/>
              <a:t>over the projection period.  </a:t>
            </a:r>
          </a:p>
          <a:p>
            <a:pPr lvl="0"/>
            <a:r>
              <a:rPr lang="en-US" dirty="0"/>
              <a:t>Natural gas prices in the AEO2018 Reference case are lower than in the AEO2017 Reference case because of an estimated increase in lower-cost resources, primarily in the Permian and Appalachian basins, which support higher production levels at lower prices over the projection period.</a:t>
            </a:r>
          </a:p>
          <a:p>
            <a:endParaRPr lang="en-US" dirty="0"/>
          </a:p>
        </p:txBody>
      </p:sp>
      <p:sp>
        <p:nvSpPr>
          <p:cNvPr id="4" name="Title 3"/>
          <p:cNvSpPr>
            <a:spLocks noGrp="1"/>
          </p:cNvSpPr>
          <p:nvPr>
            <p:ph type="title"/>
          </p:nvPr>
        </p:nvSpPr>
        <p:spPr/>
        <p:txBody>
          <a:bodyPr/>
          <a:lstStyle/>
          <a:p>
            <a:r>
              <a:rPr lang="en-US" dirty="0"/>
              <a:t>—and Henry Hub prices in the AEO2018 Reference case are 14% lower on </a:t>
            </a:r>
            <a:r>
              <a:rPr lang="en-US" dirty="0" smtClean="0"/>
              <a:t>average through 2050 </a:t>
            </a:r>
            <a:r>
              <a:rPr lang="en-US" dirty="0"/>
              <a:t>than in AEO2017</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226755423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65</a:t>
            </a:fld>
            <a:endParaRPr lang="en-US" dirty="0"/>
          </a:p>
        </p:txBody>
      </p:sp>
      <p:sp>
        <p:nvSpPr>
          <p:cNvPr id="4" name="Title 3"/>
          <p:cNvSpPr>
            <a:spLocks noGrp="1"/>
          </p:cNvSpPr>
          <p:nvPr>
            <p:ph type="title"/>
          </p:nvPr>
        </p:nvSpPr>
        <p:spPr/>
        <p:txBody>
          <a:bodyPr/>
          <a:lstStyle/>
          <a:p>
            <a:r>
              <a:rPr lang="en-US" dirty="0"/>
              <a:t>Increased U.S. natural gas production is the result of continued development of shale gas and tight oil plays—</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9" name="Content Placeholder 18"/>
          <p:cNvGraphicFramePr>
            <a:graphicFrameLocks noGrp="1"/>
          </p:cNvGraphicFramePr>
          <p:nvPr>
            <p:ph sz="quarter" idx="12"/>
            <p:extLst/>
          </p:nvPr>
        </p:nvGraphicFramePr>
        <p:xfrm>
          <a:off x="238126" y="1689100"/>
          <a:ext cx="3749040" cy="449103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0" name="Content Placeholder 19"/>
          <p:cNvGraphicFramePr>
            <a:graphicFrameLocks noGrp="1"/>
          </p:cNvGraphicFramePr>
          <p:nvPr>
            <p:ph sz="quarter" idx="13"/>
            <p:extLst/>
          </p:nvPr>
        </p:nvGraphicFramePr>
        <p:xfrm>
          <a:off x="4951562" y="1689100"/>
          <a:ext cx="3979936" cy="4491038"/>
        </p:xfrm>
        <a:graphic>
          <a:graphicData uri="http://schemas.openxmlformats.org/drawingml/2006/chart">
            <c:chart xmlns:c="http://schemas.openxmlformats.org/drawingml/2006/chart" xmlns:r="http://schemas.openxmlformats.org/officeDocument/2006/relationships" r:id="rId14"/>
          </a:graphicData>
        </a:graphic>
      </p:graphicFrame>
      <p:sp>
        <p:nvSpPr>
          <p:cNvPr id="15" name="TextBox 1"/>
          <p:cNvSpPr txBox="1"/>
          <p:nvPr/>
        </p:nvSpPr>
        <p:spPr bwMode="auto">
          <a:xfrm>
            <a:off x="3787778" y="3017900"/>
            <a:ext cx="2327567" cy="2187809"/>
          </a:xfrm>
          <a:prstGeom prst="rect">
            <a:avLst/>
          </a:prstGeom>
          <a:noFill/>
          <a:ln w="9525">
            <a:noFill/>
            <a:miter lim="800000"/>
            <a:headEnd/>
            <a:tailEnd/>
          </a:ln>
        </p:spPr>
        <p:txBody>
          <a:bodyPr wrap="square" lIns="27432" tIns="27432" rIns="27432" bIns="27432"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0" hangingPunct="0"/>
            <a:endParaRPr lang="en-US" sz="1400" b="0" i="0" dirty="0" smtClean="0">
              <a:latin typeface="+mn-lt"/>
              <a:ea typeface="Times New Roman" charset="0"/>
              <a:cs typeface="Times New Roman" charset="0"/>
            </a:endParaRPr>
          </a:p>
          <a:p>
            <a:pPr eaLnBrk="0" hangingPunct="0"/>
            <a:endParaRPr lang="en-US" sz="1400" b="0" i="0" dirty="0" smtClean="0">
              <a:latin typeface="+mn-lt"/>
              <a:ea typeface="Times New Roman" charset="0"/>
              <a:cs typeface="Times New Roman" charset="0"/>
            </a:endParaRPr>
          </a:p>
          <a:p>
            <a:pPr eaLnBrk="0" hangingPunct="0"/>
            <a:endParaRPr lang="en-US" sz="1400" b="0" i="0" dirty="0" smtClean="0">
              <a:latin typeface="+mn-lt"/>
              <a:ea typeface="Times New Roman" charset="0"/>
              <a:cs typeface="Times New Roman" charset="0"/>
            </a:endParaRPr>
          </a:p>
          <a:p>
            <a:pPr eaLnBrk="0" hangingPunct="0"/>
            <a:endParaRPr lang="en-US" sz="1400" b="0" i="0" dirty="0" smtClean="0">
              <a:solidFill>
                <a:schemeClr val="accent3"/>
              </a:solidFill>
              <a:latin typeface="+mn-lt"/>
              <a:ea typeface="Times New Roman" charset="0"/>
              <a:cs typeface="Times New Roman" charset="0"/>
            </a:endParaRPr>
          </a:p>
          <a:p>
            <a:pPr eaLnBrk="0" hangingPunct="0"/>
            <a:endParaRPr lang="en-US" sz="1400" dirty="0">
              <a:solidFill>
                <a:schemeClr val="accent3"/>
              </a:solidFill>
              <a:ea typeface="Times New Roman" charset="0"/>
              <a:cs typeface="Times New Roman" charset="0"/>
            </a:endParaRPr>
          </a:p>
          <a:p>
            <a:pPr eaLnBrk="0" hangingPunct="0"/>
            <a:endParaRPr lang="en-US" sz="1400" b="0" i="0" dirty="0" smtClean="0">
              <a:solidFill>
                <a:schemeClr val="accent3"/>
              </a:solidFill>
              <a:latin typeface="+mn-lt"/>
              <a:ea typeface="Times New Roman" charset="0"/>
              <a:cs typeface="Times New Roman" charset="0"/>
            </a:endParaRPr>
          </a:p>
          <a:p>
            <a:pPr eaLnBrk="0" hangingPunct="0"/>
            <a:r>
              <a:rPr lang="en-US" sz="1400" b="0" i="0" dirty="0" smtClean="0">
                <a:solidFill>
                  <a:schemeClr val="accent3"/>
                </a:solidFill>
                <a:latin typeface="+mn-lt"/>
                <a:ea typeface="Times New Roman" charset="0"/>
                <a:cs typeface="Times New Roman" charset="0"/>
              </a:rPr>
              <a:t>tight/shale gas</a:t>
            </a:r>
            <a:endParaRPr lang="en-US" sz="1400" b="0" i="0" dirty="0" smtClean="0">
              <a:solidFill>
                <a:schemeClr val="accent6"/>
              </a:solidFill>
              <a:latin typeface="+mn-lt"/>
              <a:ea typeface="Times New Roman" charset="0"/>
              <a:cs typeface="Times New Roman" charset="0"/>
            </a:endParaRPr>
          </a:p>
          <a:p>
            <a:pPr eaLnBrk="0" hangingPunct="0"/>
            <a:endParaRPr lang="en-US" sz="1400" dirty="0">
              <a:solidFill>
                <a:schemeClr val="accent6"/>
              </a:solidFill>
              <a:ea typeface="Times New Roman" charset="0"/>
              <a:cs typeface="Times New Roman" charset="0"/>
            </a:endParaRPr>
          </a:p>
          <a:p>
            <a:pPr eaLnBrk="0" hangingPunct="0"/>
            <a:endParaRPr lang="en-US" sz="1400" b="0" i="0" dirty="0" smtClean="0">
              <a:solidFill>
                <a:schemeClr val="accent6"/>
              </a:solidFill>
              <a:latin typeface="+mn-lt"/>
              <a:ea typeface="Times New Roman" charset="0"/>
              <a:cs typeface="Times New Roman" charset="0"/>
            </a:endParaRPr>
          </a:p>
          <a:p>
            <a:pPr eaLnBrk="0" hangingPunct="0"/>
            <a:r>
              <a:rPr lang="en-US" sz="1400" b="0" i="0" dirty="0" smtClean="0">
                <a:solidFill>
                  <a:schemeClr val="accent6"/>
                </a:solidFill>
                <a:latin typeface="+mn-lt"/>
                <a:ea typeface="Times New Roman" charset="0"/>
                <a:cs typeface="Times New Roman" charset="0"/>
              </a:rPr>
              <a:t>other Lower</a:t>
            </a:r>
            <a:r>
              <a:rPr lang="en-US" sz="1400" b="0" i="0" baseline="0" dirty="0" smtClean="0">
                <a:solidFill>
                  <a:schemeClr val="accent6"/>
                </a:solidFill>
                <a:latin typeface="+mn-lt"/>
                <a:ea typeface="Times New Roman" charset="0"/>
                <a:cs typeface="Times New Roman" charset="0"/>
              </a:rPr>
              <a:t> </a:t>
            </a:r>
          </a:p>
          <a:p>
            <a:pPr eaLnBrk="0" hangingPunct="0"/>
            <a:r>
              <a:rPr lang="en-US" sz="1400" b="0" i="0" baseline="0" dirty="0" smtClean="0">
                <a:solidFill>
                  <a:schemeClr val="accent6"/>
                </a:solidFill>
                <a:latin typeface="+mn-lt"/>
                <a:ea typeface="Times New Roman" charset="0"/>
                <a:cs typeface="Times New Roman" charset="0"/>
              </a:rPr>
              <a:t>48 onshore</a:t>
            </a:r>
          </a:p>
          <a:p>
            <a:pPr eaLnBrk="0" hangingPunct="0"/>
            <a:r>
              <a:rPr lang="en-US" sz="1400" b="0" i="0" baseline="0" dirty="0" smtClean="0">
                <a:solidFill>
                  <a:schemeClr val="accent1"/>
                </a:solidFill>
                <a:latin typeface="+mn-lt"/>
                <a:ea typeface="Times New Roman" charset="0"/>
                <a:cs typeface="Times New Roman" charset="0"/>
              </a:rPr>
              <a:t>Lower 48 offshore</a:t>
            </a:r>
          </a:p>
          <a:p>
            <a:pPr eaLnBrk="0" hangingPunct="0"/>
            <a:r>
              <a:rPr lang="en-US" sz="1400" dirty="0" smtClean="0">
                <a:solidFill>
                  <a:schemeClr val="tx1">
                    <a:lumMod val="65000"/>
                    <a:lumOff val="35000"/>
                  </a:schemeClr>
                </a:solidFill>
                <a:ea typeface="Times New Roman" charset="0"/>
                <a:cs typeface="Times New Roman" charset="0"/>
              </a:rPr>
              <a:t>Other</a:t>
            </a:r>
            <a:endParaRPr lang="en-US" sz="1400" b="0" i="0" baseline="0" dirty="0" smtClean="0">
              <a:solidFill>
                <a:schemeClr val="tx1">
                  <a:lumMod val="65000"/>
                  <a:lumOff val="35000"/>
                </a:schemeClr>
              </a:solidFill>
              <a:ea typeface="Times New Roman" charset="0"/>
              <a:cs typeface="Times New Roman" charset="0"/>
            </a:endParaRPr>
          </a:p>
        </p:txBody>
      </p:sp>
      <p:sp>
        <p:nvSpPr>
          <p:cNvPr id="2" name="Rectangle 1"/>
          <p:cNvSpPr/>
          <p:nvPr/>
        </p:nvSpPr>
        <p:spPr>
          <a:xfrm>
            <a:off x="241343" y="6049755"/>
            <a:ext cx="6091884" cy="307777"/>
          </a:xfrm>
          <a:prstGeom prst="rect">
            <a:avLst/>
          </a:prstGeom>
        </p:spPr>
        <p:txBody>
          <a:bodyPr wrap="square">
            <a:spAutoFit/>
          </a:bodyPr>
          <a:lstStyle/>
          <a:p>
            <a:pPr eaLnBrk="0" hangingPunct="0"/>
            <a:r>
              <a:rPr lang="en-US" sz="1400" dirty="0" smtClean="0">
                <a:solidFill>
                  <a:schemeClr val="tx1">
                    <a:lumMod val="65000"/>
                    <a:lumOff val="35000"/>
                  </a:schemeClr>
                </a:solidFill>
                <a:ea typeface="Times New Roman" charset="0"/>
                <a:cs typeface="Times New Roman" charset="0"/>
              </a:rPr>
              <a:t>Note: Other includes Alaska and </a:t>
            </a:r>
            <a:r>
              <a:rPr lang="en-US" sz="1400" dirty="0">
                <a:solidFill>
                  <a:schemeClr val="tx1">
                    <a:lumMod val="65000"/>
                    <a:lumOff val="35000"/>
                  </a:schemeClr>
                </a:solidFill>
                <a:ea typeface="Times New Roman" charset="0"/>
                <a:cs typeface="Times New Roman" charset="0"/>
              </a:rPr>
              <a:t>coalbed </a:t>
            </a:r>
            <a:r>
              <a:rPr lang="en-US" sz="1400" dirty="0" smtClean="0">
                <a:solidFill>
                  <a:schemeClr val="tx1">
                    <a:lumMod val="65000"/>
                    <a:lumOff val="35000"/>
                  </a:schemeClr>
                </a:solidFill>
                <a:ea typeface="Times New Roman" charset="0"/>
                <a:cs typeface="Times New Roman" charset="0"/>
              </a:rPr>
              <a:t>methane</a:t>
            </a:r>
            <a:endParaRPr lang="en-US" sz="1400" dirty="0">
              <a:solidFill>
                <a:schemeClr val="tx1">
                  <a:lumMod val="65000"/>
                  <a:lumOff val="35000"/>
                </a:schemeClr>
              </a:solidFill>
              <a:ea typeface="Times New Roman" charset="0"/>
              <a:cs typeface="Times New Roman" charset="0"/>
            </a:endParaRPr>
          </a:p>
        </p:txBody>
      </p:sp>
    </p:spTree>
    <p:extLst>
      <p:ext uri="{BB962C8B-B14F-4D97-AF65-F5344CB8AC3E}">
        <p14:creationId xmlns:p14="http://schemas.microsoft.com/office/powerpoint/2010/main" val="147884765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66</a:t>
            </a:fld>
            <a:endParaRPr lang="en-US" dirty="0"/>
          </a:p>
        </p:txBody>
      </p:sp>
      <p:sp>
        <p:nvSpPr>
          <p:cNvPr id="14" name="Text Placeholder 13"/>
          <p:cNvSpPr>
            <a:spLocks noGrp="1"/>
          </p:cNvSpPr>
          <p:nvPr>
            <p:ph type="body" sz="quarter" idx="12"/>
          </p:nvPr>
        </p:nvSpPr>
        <p:spPr/>
        <p:txBody>
          <a:bodyPr/>
          <a:lstStyle/>
          <a:p>
            <a:pPr lvl="0"/>
            <a:r>
              <a:rPr lang="en-US" dirty="0"/>
              <a:t>Natural gas production from shale gas and tight oil plays as a share of total U.S. natural gas production is projected to continue to grow in both share and absolute volume because of the </a:t>
            </a:r>
            <a:r>
              <a:rPr lang="en-US" dirty="0" smtClean="0"/>
              <a:t>large size </a:t>
            </a:r>
            <a:r>
              <a:rPr lang="en-US" dirty="0"/>
              <a:t>of the associated resources, which extend over more than 500,000 square miles. </a:t>
            </a:r>
          </a:p>
          <a:p>
            <a:pPr lvl="0"/>
            <a:r>
              <a:rPr lang="en-US" dirty="0"/>
              <a:t>Offshore natural gas production in the United States stays nearly flat over the projection period as production from new discoveries generally offsets declines in legacy fields.</a:t>
            </a:r>
          </a:p>
          <a:p>
            <a:pPr lvl="0"/>
            <a:r>
              <a:rPr lang="en-US" dirty="0"/>
              <a:t>Production of coalbed methane gas generally continues to decline through 2050 because of unfavorable economic conditions for producing that resource.</a:t>
            </a:r>
          </a:p>
          <a:p>
            <a:pPr marL="0" indent="0">
              <a:buNone/>
            </a:pPr>
            <a:endParaRPr lang="en-US" dirty="0"/>
          </a:p>
        </p:txBody>
      </p:sp>
      <p:sp>
        <p:nvSpPr>
          <p:cNvPr id="4" name="Title 3"/>
          <p:cNvSpPr>
            <a:spLocks noGrp="1"/>
          </p:cNvSpPr>
          <p:nvPr>
            <p:ph type="title"/>
          </p:nvPr>
        </p:nvSpPr>
        <p:spPr/>
        <p:txBody>
          <a:bodyPr/>
          <a:lstStyle/>
          <a:p>
            <a:r>
              <a:rPr lang="en-US" dirty="0"/>
              <a:t>—which account for more than three-quarters of natural gas production by 2050</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43657597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67</a:t>
            </a:fld>
            <a:endParaRPr lang="en-US" dirty="0"/>
          </a:p>
        </p:txBody>
      </p:sp>
      <p:sp>
        <p:nvSpPr>
          <p:cNvPr id="4" name="Title 3"/>
          <p:cNvSpPr>
            <a:spLocks noGrp="1"/>
          </p:cNvSpPr>
          <p:nvPr>
            <p:ph type="title"/>
          </p:nvPr>
        </p:nvSpPr>
        <p:spPr/>
        <p:txBody>
          <a:bodyPr/>
          <a:lstStyle/>
          <a:p>
            <a:r>
              <a:rPr lang="en-US" dirty="0"/>
              <a:t>Plays in the East lead production of U.S. natural gas from shale resources in the Reference case—</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8" name="Content Placeholder 17"/>
          <p:cNvGraphicFramePr>
            <a:graphicFrameLocks noGrp="1"/>
          </p:cNvGraphicFramePr>
          <p:nvPr>
            <p:ph sz="quarter" idx="12"/>
            <p:extLst>
              <p:ext uri="{D42A27DB-BD31-4B8C-83A1-F6EECF244321}">
                <p14:modId xmlns:p14="http://schemas.microsoft.com/office/powerpoint/2010/main" val="30624980"/>
              </p:ext>
            </p:extLst>
          </p:nvPr>
        </p:nvGraphicFramePr>
        <p:xfrm>
          <a:off x="238125" y="1689100"/>
          <a:ext cx="4105275" cy="4491038"/>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19" name="Content Placeholder 18"/>
          <p:cNvGraphicFramePr>
            <a:graphicFrameLocks noGrp="1"/>
          </p:cNvGraphicFramePr>
          <p:nvPr>
            <p:ph sz="quarter" idx="13"/>
            <p:extLst>
              <p:ext uri="{D42A27DB-BD31-4B8C-83A1-F6EECF244321}">
                <p14:modId xmlns:p14="http://schemas.microsoft.com/office/powerpoint/2010/main" val="3114413819"/>
              </p:ext>
            </p:extLst>
          </p:nvPr>
        </p:nvGraphicFramePr>
        <p:xfrm>
          <a:off x="4826223" y="1563846"/>
          <a:ext cx="4105275" cy="4491038"/>
        </p:xfrm>
        <a:graphic>
          <a:graphicData uri="http://schemas.openxmlformats.org/drawingml/2006/chart">
            <c:chart xmlns:c="http://schemas.openxmlformats.org/drawingml/2006/chart" xmlns:r="http://schemas.openxmlformats.org/officeDocument/2006/relationships" r:id="rId14"/>
          </a:graphicData>
        </a:graphic>
      </p:graphicFrame>
      <p:sp>
        <p:nvSpPr>
          <p:cNvPr id="20" name="TextBox 2"/>
          <p:cNvSpPr txBox="1"/>
          <p:nvPr/>
        </p:nvSpPr>
        <p:spPr bwMode="auto">
          <a:xfrm>
            <a:off x="5334283" y="2599198"/>
            <a:ext cx="2915166" cy="686332"/>
          </a:xfrm>
          <a:prstGeom prst="rect">
            <a:avLst/>
          </a:prstGeom>
          <a:noFill/>
          <a:ln w="9525">
            <a:noFill/>
            <a:miter lim="800000"/>
            <a:headEnd/>
            <a:tailEnd/>
          </a:ln>
        </p:spPr>
        <p:txBody>
          <a:bodyPr wrap="square" lIns="0" tIns="0" rIns="0" rtlCol="0" anchor="t">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0" fontAlgn="auto" latinLnBrk="0" hangingPunct="0">
              <a:lnSpc>
                <a:spcPct val="100000"/>
              </a:lnSpc>
              <a:spcBef>
                <a:spcPts val="0"/>
              </a:spcBef>
              <a:spcAft>
                <a:spcPts val="0"/>
              </a:spcAft>
              <a:buClrTx/>
              <a:buSzTx/>
              <a:buFontTx/>
              <a:buNone/>
              <a:tabLst/>
              <a:defRPr/>
            </a:pPr>
            <a:r>
              <a:rPr lang="en-US" sz="1400" b="1" i="0" baseline="0" dirty="0">
                <a:effectLst/>
                <a:latin typeface="+mn-lt"/>
                <a:ea typeface="+mn-ea"/>
                <a:cs typeface="+mn-cs"/>
              </a:rPr>
              <a:t>High Oil and </a:t>
            </a:r>
            <a:r>
              <a:rPr lang="en-US" sz="1400" b="1" i="0" baseline="0" dirty="0" smtClean="0">
                <a:effectLst/>
                <a:latin typeface="+mn-lt"/>
                <a:ea typeface="+mn-ea"/>
                <a:cs typeface="+mn-cs"/>
              </a:rPr>
              <a:t>Gas Resource </a:t>
            </a:r>
          </a:p>
          <a:p>
            <a:pPr marL="0" marR="0" lvl="0" indent="0" defTabSz="914400" eaLnBrk="0" fontAlgn="auto" latinLnBrk="0" hangingPunct="0">
              <a:lnSpc>
                <a:spcPct val="100000"/>
              </a:lnSpc>
              <a:spcBef>
                <a:spcPts val="0"/>
              </a:spcBef>
              <a:spcAft>
                <a:spcPts val="0"/>
              </a:spcAft>
              <a:buClrTx/>
              <a:buSzTx/>
              <a:buFontTx/>
              <a:buNone/>
              <a:tabLst/>
              <a:defRPr/>
            </a:pPr>
            <a:r>
              <a:rPr lang="en-US" sz="1400" b="1" i="0" baseline="0" dirty="0" smtClean="0">
                <a:effectLst/>
                <a:latin typeface="+mn-lt"/>
                <a:ea typeface="+mn-ea"/>
                <a:cs typeface="+mn-cs"/>
              </a:rPr>
              <a:t>and </a:t>
            </a:r>
            <a:r>
              <a:rPr lang="en-US" sz="1400" b="1" i="0" baseline="0" dirty="0" smtClean="0">
                <a:effectLst/>
              </a:rPr>
              <a:t>Technology</a:t>
            </a:r>
            <a:endParaRPr lang="en-US" sz="1400" dirty="0">
              <a:effectLst/>
            </a:endParaRPr>
          </a:p>
          <a:p>
            <a:pPr eaLnBrk="0" hangingPunct="0"/>
            <a:endParaRPr lang="en-US" sz="1400" i="1" dirty="0" smtClean="0">
              <a:latin typeface="Times New Roman" charset="0"/>
              <a:ea typeface="Times New Roman" charset="0"/>
              <a:cs typeface="Times New Roman" charset="0"/>
            </a:endParaRPr>
          </a:p>
        </p:txBody>
      </p:sp>
      <p:pic>
        <p:nvPicPr>
          <p:cNvPr id="17" name="Picture 16"/>
          <p:cNvPicPr>
            <a:picLocks noChangeAspect="1"/>
          </p:cNvPicPr>
          <p:nvPr/>
        </p:nvPicPr>
        <p:blipFill>
          <a:blip r:embed="rId15"/>
          <a:stretch>
            <a:fillRect/>
          </a:stretch>
        </p:blipFill>
        <p:spPr>
          <a:xfrm>
            <a:off x="3772437" y="2377712"/>
            <a:ext cx="1141926" cy="734871"/>
          </a:xfrm>
          <a:prstGeom prst="rect">
            <a:avLst/>
          </a:prstGeom>
        </p:spPr>
      </p:pic>
    </p:spTree>
    <p:extLst>
      <p:ext uri="{BB962C8B-B14F-4D97-AF65-F5344CB8AC3E}">
        <p14:creationId xmlns:p14="http://schemas.microsoft.com/office/powerpoint/2010/main" val="119694089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68</a:t>
            </a:fld>
            <a:endParaRPr lang="en-US" dirty="0"/>
          </a:p>
        </p:txBody>
      </p:sp>
      <p:sp>
        <p:nvSpPr>
          <p:cNvPr id="14" name="Text Placeholder 13"/>
          <p:cNvSpPr>
            <a:spLocks noGrp="1"/>
          </p:cNvSpPr>
          <p:nvPr>
            <p:ph type="body" sz="quarter" idx="12"/>
          </p:nvPr>
        </p:nvSpPr>
        <p:spPr/>
        <p:txBody>
          <a:bodyPr/>
          <a:lstStyle/>
          <a:p>
            <a:pPr lvl="0"/>
            <a:r>
              <a:rPr lang="en-US" dirty="0"/>
              <a:t>Continued development of the Marcellus and Utica plays in the East is the main driver of growth in total U.S. shale gas production across most cases and the main source of total U.S. dry natural gas production. </a:t>
            </a:r>
          </a:p>
          <a:p>
            <a:pPr lvl="0"/>
            <a:r>
              <a:rPr lang="en-US" dirty="0"/>
              <a:t>Production from the Eagle Ford and Haynesville plays in the Gulf Coast region is a secondary source to domestic dry natural gas, with production largely leveling off after 2028.</a:t>
            </a:r>
          </a:p>
          <a:p>
            <a:pPr lvl="0"/>
            <a:r>
              <a:rPr lang="en-US" dirty="0"/>
              <a:t>Associated natural gas production from tight oil production in the Permian basin grows strongly </a:t>
            </a:r>
            <a:r>
              <a:rPr lang="en-US" dirty="0" smtClean="0"/>
              <a:t>through </a:t>
            </a:r>
            <a:r>
              <a:rPr lang="en-US" dirty="0"/>
              <a:t>the projection period.</a:t>
            </a:r>
          </a:p>
          <a:p>
            <a:pPr lvl="0"/>
            <a:r>
              <a:rPr lang="en-US" dirty="0"/>
              <a:t>Continued technological advancements and improvements in industry practices are expected to lower costs and to increase the volume of oil and natural gas recovery per well. These advancements have a significant cumulative effect in plays that extend over wide areas and that have large undeveloped resources (Marcellus, Utica, and Haynesville).</a:t>
            </a:r>
          </a:p>
          <a:p>
            <a:pPr marL="0" indent="0">
              <a:buNone/>
            </a:pPr>
            <a:endParaRPr lang="en-US" dirty="0"/>
          </a:p>
        </p:txBody>
      </p:sp>
      <p:sp>
        <p:nvSpPr>
          <p:cNvPr id="4" name="Title 3"/>
          <p:cNvSpPr>
            <a:spLocks noGrp="1"/>
          </p:cNvSpPr>
          <p:nvPr>
            <p:ph type="title"/>
          </p:nvPr>
        </p:nvSpPr>
        <p:spPr/>
        <p:txBody>
          <a:bodyPr/>
          <a:lstStyle/>
          <a:p>
            <a:r>
              <a:rPr lang="en-US" dirty="0"/>
              <a:t>—followed by growth in Gulf Coast onshore production</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41596954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39798" y="6460067"/>
            <a:ext cx="431050" cy="324146"/>
          </a:xfrm>
        </p:spPr>
        <p:txBody>
          <a:bodyPr/>
          <a:lstStyle/>
          <a:p>
            <a:fld id="{2D80C5C9-96E0-47EC-B500-37C5FE284639}" type="slidenum">
              <a:rPr lang="en-US" smtClean="0"/>
              <a:pPr/>
              <a:t>69</a:t>
            </a:fld>
            <a:endParaRPr lang="en-US" dirty="0"/>
          </a:p>
        </p:txBody>
      </p:sp>
      <p:sp>
        <p:nvSpPr>
          <p:cNvPr id="4" name="Title 3"/>
          <p:cNvSpPr>
            <a:spLocks noGrp="1"/>
          </p:cNvSpPr>
          <p:nvPr>
            <p:ph type="title"/>
          </p:nvPr>
        </p:nvSpPr>
        <p:spPr/>
        <p:txBody>
          <a:bodyPr/>
          <a:lstStyle/>
          <a:p>
            <a:r>
              <a:rPr lang="en-US" dirty="0"/>
              <a:t>Industrial and electric power demand drives natural gas consumption growth—</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8" name="Content Placeholder 17"/>
          <p:cNvGraphicFramePr>
            <a:graphicFrameLocks noGrp="1"/>
          </p:cNvGraphicFramePr>
          <p:nvPr>
            <p:ph sz="quarter" idx="12"/>
            <p:extLst>
              <p:ext uri="{D42A27DB-BD31-4B8C-83A1-F6EECF244321}">
                <p14:modId xmlns:p14="http://schemas.microsoft.com/office/powerpoint/2010/main" val="2649160235"/>
              </p:ext>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28971178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875167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70</a:t>
            </a:fld>
            <a:endParaRPr lang="en-US" dirty="0"/>
          </a:p>
        </p:txBody>
      </p:sp>
      <p:sp>
        <p:nvSpPr>
          <p:cNvPr id="14" name="Text Placeholder 13"/>
          <p:cNvSpPr>
            <a:spLocks noGrp="1"/>
          </p:cNvSpPr>
          <p:nvPr>
            <p:ph type="body" sz="quarter" idx="12"/>
          </p:nvPr>
        </p:nvSpPr>
        <p:spPr/>
        <p:txBody>
          <a:bodyPr/>
          <a:lstStyle/>
          <a:p>
            <a:pPr lvl="0"/>
            <a:r>
              <a:rPr lang="en-US" dirty="0"/>
              <a:t>The industrial sector is the largest consumer of natural gas in the Reference case. Major natural gas consumers in this sector include the chemical industry (where natural gas is used as a feedstock in the production of methanol and ammonia), industrial heat and power, and liquefied natural gas export facilities</a:t>
            </a:r>
            <a:r>
              <a:rPr lang="en-US" dirty="0" smtClean="0"/>
              <a:t>.</a:t>
            </a:r>
            <a:endParaRPr lang="en-US" dirty="0"/>
          </a:p>
          <a:p>
            <a:pPr lvl="0"/>
            <a:r>
              <a:rPr lang="en-US" dirty="0"/>
              <a:t>Natural gas used for electric power generation generally increases over the projection period but at a slower rate </a:t>
            </a:r>
            <a:r>
              <a:rPr lang="en-US" dirty="0" smtClean="0"/>
              <a:t>than in </a:t>
            </a:r>
            <a:r>
              <a:rPr lang="en-US" dirty="0"/>
              <a:t>the industrial sector. This growth is supported by the scheduled expiration of renewable tax credits in the mid-2020s</a:t>
            </a:r>
            <a:r>
              <a:rPr lang="en-US" dirty="0" smtClean="0"/>
              <a:t>.</a:t>
            </a:r>
            <a:endParaRPr lang="en-US" dirty="0"/>
          </a:p>
          <a:p>
            <a:pPr lvl="0"/>
            <a:r>
              <a:rPr lang="en-US" dirty="0"/>
              <a:t>Natural gas consumption in the residential and commercial sectors remains largely flat because of efficiency gains and population shifts that counterbalance demand growth. </a:t>
            </a:r>
          </a:p>
          <a:p>
            <a:pPr lvl="0"/>
            <a:r>
              <a:rPr lang="en-US" dirty="0"/>
              <a:t>Although natural gas use rises in the transportation sector, particularly for freight and marine shipping, it remains a small share of total natural gas consumption, and natural gas remains a small share of transportation fuel demand.</a:t>
            </a:r>
          </a:p>
          <a:p>
            <a:pPr marL="0" indent="0">
              <a:buNone/>
            </a:pPr>
            <a:endParaRPr lang="en-US" dirty="0"/>
          </a:p>
        </p:txBody>
      </p:sp>
      <p:sp>
        <p:nvSpPr>
          <p:cNvPr id="4" name="Title 3"/>
          <p:cNvSpPr>
            <a:spLocks noGrp="1"/>
          </p:cNvSpPr>
          <p:nvPr>
            <p:ph type="title"/>
          </p:nvPr>
        </p:nvSpPr>
        <p:spPr/>
        <p:txBody>
          <a:bodyPr/>
          <a:lstStyle/>
          <a:p>
            <a:r>
              <a:rPr lang="en-US" dirty="0"/>
              <a:t>—as consumption in the residential and commercial sectors </a:t>
            </a:r>
            <a:r>
              <a:rPr lang="en-US" dirty="0" smtClean="0"/>
              <a:t>remains </a:t>
            </a:r>
            <a:r>
              <a:rPr lang="en-US" dirty="0"/>
              <a:t>relatively flat </a:t>
            </a:r>
            <a:r>
              <a:rPr lang="en-US" dirty="0" smtClean="0"/>
              <a:t>over </a:t>
            </a:r>
            <a:r>
              <a:rPr lang="en-US" dirty="0"/>
              <a:t>the projection period in the Reference case</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423998364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ontent Placeholder 14"/>
          <p:cNvGraphicFramePr>
            <a:graphicFrameLocks noGrp="1"/>
          </p:cNvGraphicFramePr>
          <p:nvPr>
            <p:ph sz="quarter" idx="14"/>
            <p:extLst>
              <p:ext uri="{D42A27DB-BD31-4B8C-83A1-F6EECF244321}">
                <p14:modId xmlns:p14="http://schemas.microsoft.com/office/powerpoint/2010/main" val="2741253191"/>
              </p:ext>
            </p:extLst>
          </p:nvPr>
        </p:nvGraphicFramePr>
        <p:xfrm>
          <a:off x="5961063" y="1689100"/>
          <a:ext cx="2979737" cy="44910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Content Placeholder 16"/>
          <p:cNvGraphicFramePr>
            <a:graphicFrameLocks noGrp="1"/>
          </p:cNvGraphicFramePr>
          <p:nvPr>
            <p:ph sz="quarter" idx="13"/>
            <p:extLst>
              <p:ext uri="{D42A27DB-BD31-4B8C-83A1-F6EECF244321}">
                <p14:modId xmlns:p14="http://schemas.microsoft.com/office/powerpoint/2010/main" val="1098485717"/>
              </p:ext>
            </p:extLst>
          </p:nvPr>
        </p:nvGraphicFramePr>
        <p:xfrm>
          <a:off x="3217863" y="1689100"/>
          <a:ext cx="3022676" cy="449103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Content Placeholder 6"/>
          <p:cNvGraphicFramePr>
            <a:graphicFrameLocks noGrp="1"/>
          </p:cNvGraphicFramePr>
          <p:nvPr>
            <p:ph sz="quarter" idx="12"/>
            <p:extLst>
              <p:ext uri="{D42A27DB-BD31-4B8C-83A1-F6EECF244321}">
                <p14:modId xmlns:p14="http://schemas.microsoft.com/office/powerpoint/2010/main" val="2703900281"/>
              </p:ext>
            </p:extLst>
          </p:nvPr>
        </p:nvGraphicFramePr>
        <p:xfrm>
          <a:off x="238124" y="1689100"/>
          <a:ext cx="5897755" cy="4491038"/>
        </p:xfrm>
        <a:graphic>
          <a:graphicData uri="http://schemas.openxmlformats.org/drawingml/2006/chart">
            <c:chart xmlns:c="http://schemas.openxmlformats.org/drawingml/2006/chart" xmlns:r="http://schemas.openxmlformats.org/officeDocument/2006/relationships" r:id="rId5"/>
          </a:graphicData>
        </a:graphic>
      </p:graphicFrame>
      <p:sp>
        <p:nvSpPr>
          <p:cNvPr id="3" name="Slide Number Placeholder 2"/>
          <p:cNvSpPr>
            <a:spLocks noGrp="1"/>
          </p:cNvSpPr>
          <p:nvPr>
            <p:ph type="sldNum" sz="quarter" idx="4"/>
          </p:nvPr>
        </p:nvSpPr>
        <p:spPr/>
        <p:txBody>
          <a:bodyPr/>
          <a:lstStyle/>
          <a:p>
            <a:fld id="{2D80C5C9-96E0-47EC-B500-37C5FE284639}" type="slidenum">
              <a:rPr lang="en-US" smtClean="0"/>
              <a:pPr/>
              <a:t>71</a:t>
            </a:fld>
            <a:endParaRPr lang="en-US" dirty="0"/>
          </a:p>
        </p:txBody>
      </p:sp>
      <p:sp>
        <p:nvSpPr>
          <p:cNvPr id="4" name="Title 3"/>
          <p:cNvSpPr>
            <a:spLocks noGrp="1"/>
          </p:cNvSpPr>
          <p:nvPr>
            <p:ph type="title"/>
          </p:nvPr>
        </p:nvSpPr>
        <p:spPr/>
        <p:txBody>
          <a:bodyPr/>
          <a:lstStyle/>
          <a:p>
            <a:r>
              <a:rPr lang="en-US" dirty="0"/>
              <a:t>Natural gas supply assumptions that </a:t>
            </a:r>
            <a:r>
              <a:rPr lang="en-US" dirty="0" smtClean="0"/>
              <a:t>affect </a:t>
            </a:r>
            <a:r>
              <a:rPr lang="en-US" dirty="0"/>
              <a:t>prices result in significant changes in natural gas </a:t>
            </a:r>
            <a:r>
              <a:rPr lang="en-US" dirty="0" smtClean="0"/>
              <a:t>consumption— </a:t>
            </a:r>
            <a:endParaRPr lang="en-US" dirty="0"/>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pSp>
        <p:nvGrpSpPr>
          <p:cNvPr id="24" name="Group 23"/>
          <p:cNvGrpSpPr/>
          <p:nvPr/>
        </p:nvGrpSpPr>
        <p:grpSpPr>
          <a:xfrm>
            <a:off x="3168086" y="2836174"/>
            <a:ext cx="582211" cy="2915147"/>
            <a:chOff x="3168086" y="2836174"/>
            <a:chExt cx="582211" cy="2915147"/>
          </a:xfrm>
        </p:grpSpPr>
        <p:cxnSp>
          <p:nvCxnSpPr>
            <p:cNvPr id="21" name="Straight Connector 20"/>
            <p:cNvCxnSpPr/>
            <p:nvPr/>
          </p:nvCxnSpPr>
          <p:spPr>
            <a:xfrm flipH="1" flipV="1">
              <a:off x="3459192" y="3027872"/>
              <a:ext cx="1855" cy="2723449"/>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168086" y="2836174"/>
              <a:ext cx="582211" cy="307777"/>
            </a:xfrm>
            <a:prstGeom prst="rect">
              <a:avLst/>
            </a:prstGeom>
            <a:noFill/>
          </p:spPr>
          <p:txBody>
            <a:bodyPr wrap="none" rtlCol="0">
              <a:spAutoFit/>
            </a:bodyPr>
            <a:lstStyle/>
            <a:p>
              <a:r>
                <a:rPr lang="en-US" sz="1400" dirty="0" smtClean="0"/>
                <a:t>2050</a:t>
              </a:r>
              <a:endParaRPr lang="en-US" sz="1400" dirty="0"/>
            </a:p>
          </p:txBody>
        </p:sp>
      </p:grpSp>
      <p:grpSp>
        <p:nvGrpSpPr>
          <p:cNvPr id="25" name="Group 24"/>
          <p:cNvGrpSpPr/>
          <p:nvPr/>
        </p:nvGrpSpPr>
        <p:grpSpPr>
          <a:xfrm>
            <a:off x="5622036" y="2836174"/>
            <a:ext cx="582211" cy="2915147"/>
            <a:chOff x="3168086" y="2836174"/>
            <a:chExt cx="582211" cy="2915147"/>
          </a:xfrm>
        </p:grpSpPr>
        <p:cxnSp>
          <p:nvCxnSpPr>
            <p:cNvPr id="26" name="Straight Connector 25"/>
            <p:cNvCxnSpPr/>
            <p:nvPr/>
          </p:nvCxnSpPr>
          <p:spPr>
            <a:xfrm flipH="1" flipV="1">
              <a:off x="3459192" y="3027872"/>
              <a:ext cx="1855" cy="2723449"/>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168086" y="2836174"/>
              <a:ext cx="582211" cy="307777"/>
            </a:xfrm>
            <a:prstGeom prst="rect">
              <a:avLst/>
            </a:prstGeom>
            <a:noFill/>
          </p:spPr>
          <p:txBody>
            <a:bodyPr wrap="none" rtlCol="0">
              <a:spAutoFit/>
            </a:bodyPr>
            <a:lstStyle/>
            <a:p>
              <a:r>
                <a:rPr lang="en-US" sz="1400" dirty="0" smtClean="0"/>
                <a:t>2050</a:t>
              </a:r>
              <a:endParaRPr lang="en-US" sz="1400" dirty="0"/>
            </a:p>
          </p:txBody>
        </p:sp>
      </p:grpSp>
      <p:grpSp>
        <p:nvGrpSpPr>
          <p:cNvPr id="28" name="Group 27"/>
          <p:cNvGrpSpPr/>
          <p:nvPr/>
        </p:nvGrpSpPr>
        <p:grpSpPr>
          <a:xfrm>
            <a:off x="8344789" y="2613804"/>
            <a:ext cx="582211" cy="3137517"/>
            <a:chOff x="3168086" y="2836174"/>
            <a:chExt cx="582211" cy="2915147"/>
          </a:xfrm>
        </p:grpSpPr>
        <p:cxnSp>
          <p:nvCxnSpPr>
            <p:cNvPr id="29" name="Straight Connector 28"/>
            <p:cNvCxnSpPr/>
            <p:nvPr/>
          </p:nvCxnSpPr>
          <p:spPr>
            <a:xfrm flipH="1" flipV="1">
              <a:off x="3459192" y="3027872"/>
              <a:ext cx="1855" cy="2723449"/>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168086" y="2836174"/>
              <a:ext cx="582211" cy="307777"/>
            </a:xfrm>
            <a:prstGeom prst="rect">
              <a:avLst/>
            </a:prstGeom>
            <a:noFill/>
          </p:spPr>
          <p:txBody>
            <a:bodyPr wrap="none" rtlCol="0">
              <a:spAutoFit/>
            </a:bodyPr>
            <a:lstStyle/>
            <a:p>
              <a:r>
                <a:rPr lang="en-US" sz="1400" dirty="0" smtClean="0"/>
                <a:t>2050</a:t>
              </a:r>
              <a:endParaRPr lang="en-US" sz="1400" dirty="0"/>
            </a:p>
          </p:txBody>
        </p:sp>
      </p:grpSp>
      <p:sp>
        <p:nvSpPr>
          <p:cNvPr id="31" name="TextBox 1"/>
          <p:cNvSpPr txBox="1"/>
          <p:nvPr/>
        </p:nvSpPr>
        <p:spPr bwMode="auto">
          <a:xfrm>
            <a:off x="1897866" y="5277384"/>
            <a:ext cx="6087304" cy="271849"/>
          </a:xfrm>
          <a:prstGeom prst="rect">
            <a:avLst/>
          </a:prstGeom>
          <a:noFill/>
          <a:ln w="9525">
            <a:noFill/>
            <a:miter lim="800000"/>
            <a:headEnd/>
            <a:tailEnd/>
          </a:ln>
        </p:spPr>
        <p:txBody>
          <a:bodyPr wrap="square" lIns="27432" tIns="27432" rIns="27432" bIns="27432"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sz="1400" i="0" u="none" strike="noStrike" kern="0" cap="none" spc="0" normalizeH="0" baseline="0" noProof="0" dirty="0" smtClean="0">
                <a:ln>
                  <a:noFill/>
                </a:ln>
                <a:effectLst/>
                <a:uLnTx/>
                <a:uFillTx/>
                <a:latin typeface="+mn-lt"/>
                <a:ea typeface="Times New Roman" charset="0"/>
                <a:cs typeface="Times New Roman" charset="0"/>
              </a:rPr>
              <a:t>other (transportation, </a:t>
            </a:r>
          </a:p>
          <a:p>
            <a:pPr marL="0" marR="0" lvl="0" indent="0" defTabSz="914400" eaLnBrk="0" fontAlgn="auto" latinLnBrk="0" hangingPunct="0">
              <a:lnSpc>
                <a:spcPct val="100000"/>
              </a:lnSpc>
              <a:spcBef>
                <a:spcPts val="0"/>
              </a:spcBef>
              <a:spcAft>
                <a:spcPts val="0"/>
              </a:spcAft>
              <a:buClrTx/>
              <a:buSzTx/>
              <a:buFontTx/>
              <a:buNone/>
              <a:tabLst/>
              <a:defRPr/>
            </a:pPr>
            <a:r>
              <a:rPr kumimoji="0" lang="en-US" sz="1400" i="0" u="none" strike="noStrike" kern="0" cap="none" spc="0" normalizeH="0" baseline="0" noProof="0" dirty="0" smtClean="0">
                <a:ln>
                  <a:noFill/>
                </a:ln>
                <a:effectLst/>
                <a:uLnTx/>
                <a:uFillTx/>
                <a:latin typeface="+mn-lt"/>
                <a:ea typeface="Times New Roman" charset="0"/>
                <a:cs typeface="Times New Roman" charset="0"/>
              </a:rPr>
              <a:t>commercial, residential)</a:t>
            </a:r>
            <a:endParaRPr lang="en-US" sz="1400" i="0" dirty="0">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marL="0" marR="0" lvl="0" indent="0" defTabSz="914400" eaLnBrk="0" fontAlgn="auto" latinLnBrk="0" hangingPunct="0">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effectLst/>
              <a:uLnTx/>
              <a:uFillTx/>
              <a:latin typeface="+mn-lt"/>
              <a:ea typeface="Times New Roman" charset="0"/>
              <a:cs typeface="Times New Roman" charset="0"/>
            </a:endParaRPr>
          </a:p>
          <a:p>
            <a:pPr eaLnBrk="0" hangingPunct="0"/>
            <a:endParaRPr lang="en-US" sz="1000" i="0" dirty="0">
              <a:latin typeface="+mn-lt"/>
              <a:ea typeface="Times New Roman" charset="0"/>
              <a:cs typeface="Times New Roman" charset="0"/>
            </a:endParaRPr>
          </a:p>
        </p:txBody>
      </p:sp>
      <p:sp>
        <p:nvSpPr>
          <p:cNvPr id="32" name="TextBox 31"/>
          <p:cNvSpPr txBox="1"/>
          <p:nvPr/>
        </p:nvSpPr>
        <p:spPr>
          <a:xfrm>
            <a:off x="1897866" y="3877252"/>
            <a:ext cx="1289135" cy="307777"/>
          </a:xfrm>
          <a:prstGeom prst="rect">
            <a:avLst/>
          </a:prstGeom>
          <a:noFill/>
        </p:spPr>
        <p:txBody>
          <a:bodyPr wrap="none" rtlCol="0">
            <a:spAutoFit/>
          </a:bodyPr>
          <a:lstStyle/>
          <a:p>
            <a:r>
              <a:rPr lang="en-US" sz="1400" dirty="0" smtClean="0">
                <a:solidFill>
                  <a:schemeClr val="bg1"/>
                </a:solidFill>
              </a:rPr>
              <a:t>electric power</a:t>
            </a:r>
            <a:endParaRPr lang="en-US" sz="1400" dirty="0">
              <a:solidFill>
                <a:schemeClr val="bg1"/>
              </a:solidFill>
            </a:endParaRPr>
          </a:p>
        </p:txBody>
      </p:sp>
      <p:sp>
        <p:nvSpPr>
          <p:cNvPr id="33" name="TextBox 32"/>
          <p:cNvSpPr txBox="1"/>
          <p:nvPr/>
        </p:nvSpPr>
        <p:spPr>
          <a:xfrm>
            <a:off x="1897866" y="4610553"/>
            <a:ext cx="901209" cy="307777"/>
          </a:xfrm>
          <a:prstGeom prst="rect">
            <a:avLst/>
          </a:prstGeom>
          <a:noFill/>
        </p:spPr>
        <p:txBody>
          <a:bodyPr wrap="none" rtlCol="0">
            <a:spAutoFit/>
          </a:bodyPr>
          <a:lstStyle/>
          <a:p>
            <a:r>
              <a:rPr lang="en-US" sz="1400" dirty="0" smtClean="0">
                <a:solidFill>
                  <a:schemeClr val="bg1"/>
                </a:solidFill>
              </a:rPr>
              <a:t>industrial</a:t>
            </a:r>
            <a:endParaRPr lang="en-US" sz="1400" dirty="0">
              <a:solidFill>
                <a:schemeClr val="bg1"/>
              </a:solidFill>
            </a:endParaRPr>
          </a:p>
        </p:txBody>
      </p:sp>
    </p:spTree>
    <p:extLst>
      <p:ext uri="{BB962C8B-B14F-4D97-AF65-F5344CB8AC3E}">
        <p14:creationId xmlns:p14="http://schemas.microsoft.com/office/powerpoint/2010/main" val="343336158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72</a:t>
            </a:fld>
            <a:endParaRPr lang="en-US" dirty="0"/>
          </a:p>
        </p:txBody>
      </p:sp>
      <p:sp>
        <p:nvSpPr>
          <p:cNvPr id="14" name="Text Placeholder 13"/>
          <p:cNvSpPr>
            <a:spLocks noGrp="1"/>
          </p:cNvSpPr>
          <p:nvPr>
            <p:ph type="body" sz="quarter" idx="12"/>
          </p:nvPr>
        </p:nvSpPr>
        <p:spPr/>
        <p:txBody>
          <a:bodyPr/>
          <a:lstStyle/>
          <a:p>
            <a:pPr lvl="0"/>
            <a:r>
              <a:rPr lang="en-US" dirty="0"/>
              <a:t>Between the two largest sectors of natural gas consumption—industrial and electric power—the electric power sector is more responsive to prices</a:t>
            </a:r>
            <a:r>
              <a:rPr lang="en-US" dirty="0" smtClean="0"/>
              <a:t>. </a:t>
            </a:r>
            <a:r>
              <a:rPr lang="en-US" dirty="0"/>
              <a:t>In the short term, electric generators can react quickly to take advantage of changes in relative fuel costs and generally have more fuel options </a:t>
            </a:r>
            <a:r>
              <a:rPr lang="en-US" dirty="0" smtClean="0"/>
              <a:t>than </a:t>
            </a:r>
            <a:r>
              <a:rPr lang="en-US" dirty="0"/>
              <a:t>the industrial sector. </a:t>
            </a:r>
            <a:r>
              <a:rPr lang="en-US" dirty="0" smtClean="0"/>
              <a:t>In </a:t>
            </a:r>
            <a:r>
              <a:rPr lang="en-US" dirty="0"/>
              <a:t>contrast, although energy costs are considered when making long-term decisions about the number, siting, and types of industrial facilities, these costs are only one of many factors.</a:t>
            </a:r>
          </a:p>
          <a:p>
            <a:pPr lvl="0"/>
            <a:r>
              <a:rPr lang="en-US" dirty="0"/>
              <a:t>The industrial sector is projected to be the largest natural gas-consuming sector in the Reference case, accounting for 38% of the domestic market in 2050. However, in the High Oil and Gas Resource and Technology case, the electric power sector is the largest natural gas consumer. </a:t>
            </a:r>
            <a:r>
              <a:rPr lang="en-US" dirty="0" smtClean="0"/>
              <a:t>Because </a:t>
            </a:r>
            <a:r>
              <a:rPr lang="en-US" dirty="0"/>
              <a:t>Henry Hub spot prices remain lower than $3.50 per million British thermal units (MMBtu) in that case through the entire projection period, natural gas is more competitive with renewables and coal. By 2050, natural gas use in the electric power sector is 41% of total U.S. domestic natural gas consumption in that case. </a:t>
            </a:r>
          </a:p>
          <a:p>
            <a:pPr lvl="0"/>
            <a:r>
              <a:rPr lang="en-US" dirty="0"/>
              <a:t>Conversely, in the Low Oil and Gas Resource and Technology case, the electric power sector only accounts for an average 25% of U.S. natural gas use from 2020 to 2050 because of higher natural gas prices—Henry Hub natural gas prices reach $6.50/MMBtu by 2025 and </a:t>
            </a:r>
            <a:r>
              <a:rPr lang="en-US" dirty="0" smtClean="0"/>
              <a:t>more than </a:t>
            </a:r>
            <a:r>
              <a:rPr lang="en-US" dirty="0"/>
              <a:t>$9.40/MMBtu by </a:t>
            </a:r>
            <a:r>
              <a:rPr lang="en-US" dirty="0" smtClean="0"/>
              <a:t>2050. </a:t>
            </a:r>
            <a:r>
              <a:rPr lang="en-US" dirty="0"/>
              <a:t>T</a:t>
            </a:r>
            <a:r>
              <a:rPr lang="en-US" dirty="0" smtClean="0"/>
              <a:t>he </a:t>
            </a:r>
            <a:r>
              <a:rPr lang="en-US" dirty="0"/>
              <a:t>industrial sector accounts for 42% of the domestic natural gas market from </a:t>
            </a:r>
            <a:r>
              <a:rPr lang="en-US" dirty="0" smtClean="0"/>
              <a:t>2020–2050 in that case.</a:t>
            </a:r>
            <a:endParaRPr lang="en-US" dirty="0"/>
          </a:p>
          <a:p>
            <a:endParaRPr lang="en-US" dirty="0"/>
          </a:p>
        </p:txBody>
      </p:sp>
      <p:sp>
        <p:nvSpPr>
          <p:cNvPr id="4" name="Title 3"/>
          <p:cNvSpPr>
            <a:spLocks noGrp="1"/>
          </p:cNvSpPr>
          <p:nvPr>
            <p:ph type="title"/>
          </p:nvPr>
        </p:nvSpPr>
        <p:spPr/>
        <p:txBody>
          <a:bodyPr/>
          <a:lstStyle/>
          <a:p>
            <a:r>
              <a:rPr lang="en-US" dirty="0" smtClean="0"/>
              <a:t>—particularly in </a:t>
            </a:r>
            <a:r>
              <a:rPr lang="en-US" dirty="0"/>
              <a:t>the electric power </a:t>
            </a:r>
            <a:r>
              <a:rPr lang="en-US" dirty="0" smtClean="0"/>
              <a:t>sector as natural </a:t>
            </a:r>
            <a:r>
              <a:rPr lang="en-US" dirty="0"/>
              <a:t>gas </a:t>
            </a:r>
            <a:r>
              <a:rPr lang="en-US" dirty="0" smtClean="0"/>
              <a:t>prices </a:t>
            </a:r>
            <a:r>
              <a:rPr lang="en-US" dirty="0"/>
              <a:t>across cases change its competitiveness with other generation </a:t>
            </a:r>
            <a:r>
              <a:rPr lang="en-US" dirty="0" smtClean="0"/>
              <a:t>fuels</a:t>
            </a:r>
            <a:r>
              <a:rPr lang="en-US" dirty="0"/>
              <a:t> </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53291918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56890" y="6460067"/>
            <a:ext cx="413958" cy="324146"/>
          </a:xfrm>
        </p:spPr>
        <p:txBody>
          <a:bodyPr/>
          <a:lstStyle/>
          <a:p>
            <a:fld id="{2D80C5C9-96E0-47EC-B500-37C5FE284639}" type="slidenum">
              <a:rPr lang="en-US" smtClean="0"/>
              <a:pPr/>
              <a:t>73</a:t>
            </a:fld>
            <a:endParaRPr lang="en-US" dirty="0"/>
          </a:p>
        </p:txBody>
      </p:sp>
      <p:sp>
        <p:nvSpPr>
          <p:cNvPr id="4" name="Title 3"/>
          <p:cNvSpPr>
            <a:spLocks noGrp="1"/>
          </p:cNvSpPr>
          <p:nvPr>
            <p:ph type="title"/>
          </p:nvPr>
        </p:nvSpPr>
        <p:spPr>
          <a:xfrm>
            <a:off x="238125" y="780804"/>
            <a:ext cx="8699679" cy="755794"/>
          </a:xfrm>
        </p:spPr>
        <p:txBody>
          <a:bodyPr/>
          <a:lstStyle/>
          <a:p>
            <a:r>
              <a:rPr lang="en-US" dirty="0"/>
              <a:t>The United States is a net natural gas exporter in the Reference case because of </a:t>
            </a:r>
            <a:r>
              <a:rPr lang="en-US" dirty="0" smtClean="0"/>
              <a:t>near-term </a:t>
            </a:r>
            <a:r>
              <a:rPr lang="en-US" dirty="0"/>
              <a:t>export growth and continued import decline — </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6" name="Content Placeholder 15"/>
          <p:cNvGraphicFramePr>
            <a:graphicFrameLocks noGrp="1"/>
          </p:cNvGraphicFramePr>
          <p:nvPr>
            <p:ph sz="quarter" idx="12"/>
            <p:extLst>
              <p:ext uri="{D42A27DB-BD31-4B8C-83A1-F6EECF244321}">
                <p14:modId xmlns:p14="http://schemas.microsoft.com/office/powerpoint/2010/main" val="3483090902"/>
              </p:ext>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210060483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74</a:t>
            </a:fld>
            <a:endParaRPr lang="en-US" dirty="0"/>
          </a:p>
        </p:txBody>
      </p:sp>
      <p:sp>
        <p:nvSpPr>
          <p:cNvPr id="14" name="Text Placeholder 13"/>
          <p:cNvSpPr>
            <a:spLocks noGrp="1"/>
          </p:cNvSpPr>
          <p:nvPr>
            <p:ph type="body" sz="quarter" idx="12"/>
          </p:nvPr>
        </p:nvSpPr>
        <p:spPr/>
        <p:txBody>
          <a:bodyPr/>
          <a:lstStyle/>
          <a:p>
            <a:pPr lvl="0"/>
            <a:r>
              <a:rPr lang="en-US" dirty="0"/>
              <a:t>In the Reference case, pipeline exports to Mexico and liquefied natural gas (LNG) exports increase until </a:t>
            </a:r>
            <a:r>
              <a:rPr lang="en-US" dirty="0" smtClean="0"/>
              <a:t>2020. Through 2030, pipeline </a:t>
            </a:r>
            <a:r>
              <a:rPr lang="en-US" dirty="0"/>
              <a:t>export growth to Mexico </a:t>
            </a:r>
            <a:r>
              <a:rPr lang="en-US" dirty="0" smtClean="0"/>
              <a:t>slows, </a:t>
            </a:r>
            <a:r>
              <a:rPr lang="en-US" dirty="0"/>
              <a:t>and LNG exports grow </a:t>
            </a:r>
            <a:r>
              <a:rPr lang="en-US" dirty="0" smtClean="0"/>
              <a:t>rapidly. </a:t>
            </a:r>
          </a:p>
          <a:p>
            <a:pPr lvl="0"/>
            <a:r>
              <a:rPr lang="en-US" dirty="0" smtClean="0"/>
              <a:t>Increasing </a:t>
            </a:r>
            <a:r>
              <a:rPr lang="en-US" dirty="0"/>
              <a:t>natural gas exports to Mexico are the result of more pipeline infrastructure to and within that country, allowing for increased natural gas-fired power generation. By the mid-2020s, Mexican domestic natural gas production begins to displace U.S. exports. </a:t>
            </a:r>
          </a:p>
          <a:p>
            <a:pPr lvl="0"/>
            <a:r>
              <a:rPr lang="en-US" dirty="0"/>
              <a:t>One LNG export facility currently operates in the Lower 48 states with a </a:t>
            </a:r>
            <a:r>
              <a:rPr lang="en-US" dirty="0" smtClean="0"/>
              <a:t>second facility </a:t>
            </a:r>
            <a:r>
              <a:rPr lang="en-US" dirty="0"/>
              <a:t>expected to be </a:t>
            </a:r>
            <a:r>
              <a:rPr lang="en-US" dirty="0" smtClean="0"/>
              <a:t>operating </a:t>
            </a:r>
            <a:r>
              <a:rPr lang="en-US" dirty="0"/>
              <a:t>in March 2018. After the </a:t>
            </a:r>
            <a:r>
              <a:rPr lang="en-US" dirty="0" smtClean="0"/>
              <a:t>five U.S. </a:t>
            </a:r>
            <a:r>
              <a:rPr lang="en-US" dirty="0"/>
              <a:t>LNG export facilities currently under construction are completed by 2021, LNG export capacity is projected to increase as Asian demand grows and U.S. natural gas prices remain competitive. </a:t>
            </a:r>
            <a:r>
              <a:rPr lang="en-US" dirty="0" smtClean="0"/>
              <a:t>As </a:t>
            </a:r>
            <a:r>
              <a:rPr lang="en-US" dirty="0"/>
              <a:t>U.S.-sourced LNG becomes less competitive, export volumes </a:t>
            </a:r>
            <a:r>
              <a:rPr lang="en-US" dirty="0" smtClean="0"/>
              <a:t>remain </a:t>
            </a:r>
            <a:r>
              <a:rPr lang="en-US" dirty="0"/>
              <a:t>constant during the later years of the projection</a:t>
            </a:r>
            <a:r>
              <a:rPr lang="en-US" dirty="0" smtClean="0"/>
              <a:t>.</a:t>
            </a:r>
            <a:endParaRPr lang="en-US" dirty="0"/>
          </a:p>
          <a:p>
            <a:pPr lvl="0"/>
            <a:r>
              <a:rPr lang="en-US" dirty="0"/>
              <a:t>U.S. imports of natural gas from Canada, primarily from its prolific Western region, remain relatively stable for the next few years before </a:t>
            </a:r>
            <a:r>
              <a:rPr lang="en-US" dirty="0" smtClean="0"/>
              <a:t>declining </a:t>
            </a:r>
            <a:r>
              <a:rPr lang="en-US" dirty="0"/>
              <a:t>from </a:t>
            </a:r>
            <a:r>
              <a:rPr lang="en-US" dirty="0" smtClean="0"/>
              <a:t>historically high </a:t>
            </a:r>
            <a:r>
              <a:rPr lang="en-US" dirty="0"/>
              <a:t>levels. U.S. exports of natural gas to Eastern Canada continue to increase because of Eastern Canada’s proximity to U.S. natural gas resources in the Marcellus and Utica plays. </a:t>
            </a:r>
          </a:p>
          <a:p>
            <a:endParaRPr lang="en-US" dirty="0"/>
          </a:p>
        </p:txBody>
      </p:sp>
      <p:sp>
        <p:nvSpPr>
          <p:cNvPr id="4" name="Title 3"/>
          <p:cNvSpPr>
            <a:spLocks noGrp="1"/>
          </p:cNvSpPr>
          <p:nvPr>
            <p:ph type="title"/>
          </p:nvPr>
        </p:nvSpPr>
        <p:spPr/>
        <p:txBody>
          <a:bodyPr/>
          <a:lstStyle/>
          <a:p>
            <a:r>
              <a:rPr lang="en-US" dirty="0"/>
              <a:t>—as </a:t>
            </a:r>
            <a:r>
              <a:rPr lang="en-US" dirty="0" smtClean="0"/>
              <a:t>liquefied natural gas </a:t>
            </a:r>
            <a:r>
              <a:rPr lang="en-US" dirty="0"/>
              <a:t>export facilities allow domestic production to reach global markets</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290800650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ontent Placeholder 19"/>
          <p:cNvGraphicFramePr>
            <a:graphicFrameLocks noGrp="1"/>
          </p:cNvGraphicFramePr>
          <p:nvPr>
            <p:ph sz="quarter" idx="12"/>
            <p:extLst>
              <p:ext uri="{D42A27DB-BD31-4B8C-83A1-F6EECF244321}">
                <p14:modId xmlns:p14="http://schemas.microsoft.com/office/powerpoint/2010/main" val="3792126944"/>
              </p:ext>
            </p:extLst>
          </p:nvPr>
        </p:nvGraphicFramePr>
        <p:xfrm>
          <a:off x="238126" y="1689100"/>
          <a:ext cx="3650384" cy="4491038"/>
        </p:xfrm>
        <a:graphic>
          <a:graphicData uri="http://schemas.openxmlformats.org/drawingml/2006/chart">
            <c:chart xmlns:c="http://schemas.openxmlformats.org/drawingml/2006/chart" xmlns:r="http://schemas.openxmlformats.org/officeDocument/2006/relationships" r:id="rId3"/>
          </a:graphicData>
        </a:graphic>
      </p:graphicFrame>
      <p:sp>
        <p:nvSpPr>
          <p:cNvPr id="3" name="Slide Number Placeholder 2"/>
          <p:cNvSpPr>
            <a:spLocks noGrp="1"/>
          </p:cNvSpPr>
          <p:nvPr>
            <p:ph type="sldNum" sz="quarter" idx="4"/>
          </p:nvPr>
        </p:nvSpPr>
        <p:spPr/>
        <p:txBody>
          <a:bodyPr/>
          <a:lstStyle/>
          <a:p>
            <a:fld id="{2D80C5C9-96E0-47EC-B500-37C5FE284639}" type="slidenum">
              <a:rPr lang="en-US" smtClean="0"/>
              <a:pPr/>
              <a:t>75</a:t>
            </a:fld>
            <a:endParaRPr lang="en-US" dirty="0"/>
          </a:p>
        </p:txBody>
      </p:sp>
      <p:sp>
        <p:nvSpPr>
          <p:cNvPr id="4" name="Title 3"/>
          <p:cNvSpPr>
            <a:spLocks noGrp="1"/>
          </p:cNvSpPr>
          <p:nvPr>
            <p:ph type="title"/>
          </p:nvPr>
        </p:nvSpPr>
        <p:spPr/>
        <p:txBody>
          <a:bodyPr/>
          <a:lstStyle/>
          <a:p>
            <a:r>
              <a:rPr lang="en-US" dirty="0"/>
              <a:t>U.S. </a:t>
            </a:r>
            <a:r>
              <a:rPr lang="en-US" dirty="0" smtClean="0"/>
              <a:t>liquefied natural gas </a:t>
            </a:r>
            <a:r>
              <a:rPr lang="en-US" dirty="0"/>
              <a:t>exports are sensitive to both oil and natural gas prices—</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2" action="ppaction://hlinksldjump"/>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
        <p:nvSpPr>
          <p:cNvPr id="15" name="TextBox 1"/>
          <p:cNvSpPr txBox="1"/>
          <p:nvPr/>
        </p:nvSpPr>
        <p:spPr bwMode="auto">
          <a:xfrm>
            <a:off x="3723945" y="4435265"/>
            <a:ext cx="1099051" cy="357596"/>
          </a:xfrm>
          <a:prstGeom prst="rect">
            <a:avLst/>
          </a:prstGeom>
          <a:solidFill>
            <a:schemeClr val="bg1"/>
          </a:solidFill>
          <a:ln w="9525">
            <a:noFill/>
            <a:miter lim="800000"/>
            <a:headEnd/>
            <a:tailEnd/>
          </a:ln>
        </p:spPr>
        <p:txBody>
          <a:bodyPr wrap="square" lIns="0" tIns="0" rIns="0" bIns="0"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0" hangingPunct="0"/>
            <a:r>
              <a:rPr lang="en-US" sz="1400" i="0" dirty="0" smtClean="0">
                <a:solidFill>
                  <a:schemeClr val="tx2"/>
                </a:solidFill>
                <a:latin typeface="+mn-lt"/>
                <a:ea typeface="Times New Roman" charset="0"/>
                <a:cs typeface="Times New Roman" charset="0"/>
              </a:rPr>
              <a:t>Reference</a:t>
            </a:r>
            <a:endParaRPr lang="en-US" sz="1400" i="0" dirty="0">
              <a:solidFill>
                <a:schemeClr val="accent1"/>
              </a:solidFill>
              <a:latin typeface="+mn-lt"/>
              <a:ea typeface="Times New Roman" charset="0"/>
              <a:cs typeface="Times New Roman" charset="0"/>
            </a:endParaRPr>
          </a:p>
        </p:txBody>
      </p:sp>
      <p:sp>
        <p:nvSpPr>
          <p:cNvPr id="19" name="TextBox 1"/>
          <p:cNvSpPr txBox="1"/>
          <p:nvPr/>
        </p:nvSpPr>
        <p:spPr bwMode="auto">
          <a:xfrm>
            <a:off x="3705189" y="2980477"/>
            <a:ext cx="1252894" cy="357596"/>
          </a:xfrm>
          <a:prstGeom prst="rect">
            <a:avLst/>
          </a:prstGeom>
          <a:solidFill>
            <a:schemeClr val="bg1"/>
          </a:solidFill>
          <a:ln w="9525">
            <a:noFill/>
            <a:miter lim="800000"/>
            <a:headEnd/>
            <a:tailEnd/>
          </a:ln>
        </p:spPr>
        <p:txBody>
          <a:bodyPr wrap="square" lIns="0" tIns="0" rIns="0" bIns="0"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eaLnBrk="0" hangingPunct="0"/>
            <a:r>
              <a:rPr lang="en-US" sz="1400" i="0" dirty="0">
                <a:solidFill>
                  <a:schemeClr val="accent4"/>
                </a:solidFill>
                <a:latin typeface="+mn-lt"/>
                <a:ea typeface="Times New Roman" charset="0"/>
                <a:cs typeface="Times New Roman" charset="0"/>
              </a:rPr>
              <a:t>High </a:t>
            </a:r>
            <a:r>
              <a:rPr lang="en-US" sz="1400" i="0" baseline="0" dirty="0" smtClean="0">
                <a:solidFill>
                  <a:schemeClr val="accent4"/>
                </a:solidFill>
                <a:latin typeface="+mn-lt"/>
                <a:ea typeface="Times New Roman" charset="0"/>
                <a:cs typeface="Times New Roman" charset="0"/>
              </a:rPr>
              <a:t>Oil </a:t>
            </a:r>
            <a:r>
              <a:rPr lang="en-US" sz="1400" i="0" baseline="0" dirty="0">
                <a:solidFill>
                  <a:schemeClr val="accent4"/>
                </a:solidFill>
                <a:latin typeface="+mn-lt"/>
                <a:ea typeface="Times New Roman" charset="0"/>
                <a:cs typeface="Times New Roman" charset="0"/>
              </a:rPr>
              <a:t>Price</a:t>
            </a:r>
            <a:endParaRPr lang="en-US" sz="1400" i="0" dirty="0">
              <a:solidFill>
                <a:schemeClr val="accent4"/>
              </a:solidFill>
              <a:latin typeface="+mn-lt"/>
              <a:ea typeface="Times New Roman" charset="0"/>
              <a:cs typeface="Times New Roman" charset="0"/>
            </a:endParaRPr>
          </a:p>
        </p:txBody>
      </p:sp>
      <p:sp>
        <p:nvSpPr>
          <p:cNvPr id="16" name="TextBox 1"/>
          <p:cNvSpPr txBox="1"/>
          <p:nvPr/>
        </p:nvSpPr>
        <p:spPr bwMode="auto">
          <a:xfrm>
            <a:off x="3705189" y="3577023"/>
            <a:ext cx="1517974" cy="357596"/>
          </a:xfrm>
          <a:prstGeom prst="rect">
            <a:avLst/>
          </a:prstGeom>
          <a:solidFill>
            <a:schemeClr val="bg1"/>
          </a:solidFill>
          <a:ln w="9525">
            <a:noFill/>
            <a:miter lim="800000"/>
            <a:headEnd/>
            <a:tailEnd/>
          </a:ln>
        </p:spPr>
        <p:txBody>
          <a:bodyPr wrap="square" lIns="0" tIns="0" rIns="0" bIns="0"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0" hangingPunct="0"/>
            <a:r>
              <a:rPr lang="en-US" sz="1400" i="0" dirty="0">
                <a:solidFill>
                  <a:schemeClr val="accent2"/>
                </a:solidFill>
                <a:latin typeface="+mn-lt"/>
                <a:ea typeface="Times New Roman" charset="0"/>
                <a:cs typeface="Times New Roman" charset="0"/>
              </a:rPr>
              <a:t>High </a:t>
            </a:r>
            <a:r>
              <a:rPr lang="en-US" sz="1400" i="0" baseline="0" dirty="0" smtClean="0">
                <a:solidFill>
                  <a:schemeClr val="accent2"/>
                </a:solidFill>
                <a:latin typeface="+mn-lt"/>
                <a:ea typeface="Times New Roman" charset="0"/>
                <a:cs typeface="Times New Roman" charset="0"/>
              </a:rPr>
              <a:t>Oil </a:t>
            </a:r>
            <a:r>
              <a:rPr lang="en-US" sz="1400" i="0" baseline="0" dirty="0">
                <a:solidFill>
                  <a:schemeClr val="accent2"/>
                </a:solidFill>
                <a:latin typeface="+mn-lt"/>
                <a:ea typeface="Times New Roman" charset="0"/>
                <a:cs typeface="Times New Roman" charset="0"/>
              </a:rPr>
              <a:t>and </a:t>
            </a:r>
            <a:endParaRPr lang="en-US" sz="1400" dirty="0">
              <a:solidFill>
                <a:schemeClr val="accent2"/>
              </a:solidFill>
              <a:ea typeface="Times New Roman" charset="0"/>
              <a:cs typeface="Times New Roman" charset="0"/>
            </a:endParaRPr>
          </a:p>
          <a:p>
            <a:pPr eaLnBrk="0" hangingPunct="0"/>
            <a:r>
              <a:rPr lang="en-US" sz="1400" i="0" baseline="0" dirty="0" smtClean="0">
                <a:solidFill>
                  <a:schemeClr val="accent2"/>
                </a:solidFill>
                <a:latin typeface="+mn-lt"/>
                <a:ea typeface="Times New Roman" charset="0"/>
                <a:cs typeface="Times New Roman" charset="0"/>
              </a:rPr>
              <a:t>Gas Resource </a:t>
            </a:r>
          </a:p>
          <a:p>
            <a:pPr eaLnBrk="0" hangingPunct="0"/>
            <a:r>
              <a:rPr lang="en-US" sz="1400" i="0" baseline="0" dirty="0" smtClean="0">
                <a:solidFill>
                  <a:schemeClr val="accent2"/>
                </a:solidFill>
                <a:latin typeface="+mn-lt"/>
                <a:ea typeface="Times New Roman" charset="0"/>
                <a:cs typeface="Times New Roman" charset="0"/>
              </a:rPr>
              <a:t>and Technology</a:t>
            </a:r>
            <a:endParaRPr lang="en-US" sz="1400" i="0" dirty="0">
              <a:solidFill>
                <a:schemeClr val="accent2"/>
              </a:solidFill>
              <a:latin typeface="+mn-lt"/>
              <a:ea typeface="Times New Roman" charset="0"/>
              <a:cs typeface="Times New Roman" charset="0"/>
            </a:endParaRPr>
          </a:p>
        </p:txBody>
      </p:sp>
      <p:sp>
        <p:nvSpPr>
          <p:cNvPr id="18" name="TextBox 1"/>
          <p:cNvSpPr txBox="1"/>
          <p:nvPr/>
        </p:nvSpPr>
        <p:spPr bwMode="auto">
          <a:xfrm>
            <a:off x="3712898" y="5293507"/>
            <a:ext cx="1354777" cy="357596"/>
          </a:xfrm>
          <a:prstGeom prst="rect">
            <a:avLst/>
          </a:prstGeom>
          <a:solidFill>
            <a:schemeClr val="bg1"/>
          </a:solidFill>
          <a:ln w="9525">
            <a:noFill/>
            <a:miter lim="800000"/>
            <a:headEnd/>
            <a:tailEnd/>
          </a:ln>
        </p:spPr>
        <p:txBody>
          <a:bodyPr wrap="square" lIns="0" tIns="0" rIns="0" bIns="0"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0" hangingPunct="0"/>
            <a:r>
              <a:rPr lang="en-US" sz="1400" i="0" dirty="0" smtClean="0">
                <a:solidFill>
                  <a:schemeClr val="accent5"/>
                </a:solidFill>
                <a:latin typeface="+mn-lt"/>
                <a:ea typeface="Times New Roman" charset="0"/>
                <a:cs typeface="Times New Roman" charset="0"/>
              </a:rPr>
              <a:t>Low </a:t>
            </a:r>
            <a:r>
              <a:rPr lang="en-US" sz="1400" i="0" baseline="0" dirty="0" smtClean="0">
                <a:solidFill>
                  <a:schemeClr val="accent5"/>
                </a:solidFill>
                <a:latin typeface="+mn-lt"/>
                <a:ea typeface="Times New Roman" charset="0"/>
                <a:cs typeface="Times New Roman" charset="0"/>
              </a:rPr>
              <a:t>Oil </a:t>
            </a:r>
            <a:r>
              <a:rPr lang="en-US" sz="1400" i="0" baseline="0" dirty="0">
                <a:solidFill>
                  <a:schemeClr val="accent5"/>
                </a:solidFill>
                <a:latin typeface="+mn-lt"/>
                <a:ea typeface="Times New Roman" charset="0"/>
                <a:cs typeface="Times New Roman" charset="0"/>
              </a:rPr>
              <a:t>Price</a:t>
            </a:r>
            <a:endParaRPr lang="en-US" sz="1400" i="0" dirty="0">
              <a:solidFill>
                <a:schemeClr val="accent5"/>
              </a:solidFill>
              <a:latin typeface="+mn-lt"/>
              <a:ea typeface="Times New Roman" charset="0"/>
              <a:cs typeface="Times New Roman" charset="0"/>
            </a:endParaRPr>
          </a:p>
        </p:txBody>
      </p:sp>
      <p:sp>
        <p:nvSpPr>
          <p:cNvPr id="22" name="TextBox 1"/>
          <p:cNvSpPr txBox="1"/>
          <p:nvPr/>
        </p:nvSpPr>
        <p:spPr bwMode="auto">
          <a:xfrm>
            <a:off x="3712898" y="4665434"/>
            <a:ext cx="1373250" cy="357596"/>
          </a:xfrm>
          <a:prstGeom prst="rect">
            <a:avLst/>
          </a:prstGeom>
          <a:solidFill>
            <a:schemeClr val="bg1"/>
          </a:solidFill>
          <a:ln w="9525">
            <a:noFill/>
            <a:miter lim="800000"/>
            <a:headEnd/>
            <a:tailEnd/>
          </a:ln>
        </p:spPr>
        <p:txBody>
          <a:bodyPr wrap="square" lIns="0" tIns="0" rIns="0" bIns="0" rtlCol="0">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0" hangingPunct="0"/>
            <a:r>
              <a:rPr lang="en-US" sz="1400" i="0" dirty="0" smtClean="0">
                <a:solidFill>
                  <a:schemeClr val="accent3"/>
                </a:solidFill>
                <a:latin typeface="+mn-lt"/>
                <a:ea typeface="Times New Roman" charset="0"/>
                <a:cs typeface="Times New Roman" charset="0"/>
              </a:rPr>
              <a:t>Low </a:t>
            </a:r>
            <a:r>
              <a:rPr lang="en-US" sz="1400" i="0" baseline="0" dirty="0">
                <a:solidFill>
                  <a:schemeClr val="accent3"/>
                </a:solidFill>
                <a:latin typeface="+mn-lt"/>
                <a:ea typeface="Times New Roman" charset="0"/>
                <a:cs typeface="Times New Roman" charset="0"/>
              </a:rPr>
              <a:t>Oil and </a:t>
            </a:r>
            <a:endParaRPr lang="en-US" sz="1400" i="0" baseline="0" dirty="0" smtClean="0">
              <a:solidFill>
                <a:schemeClr val="accent3"/>
              </a:solidFill>
              <a:latin typeface="+mn-lt"/>
              <a:ea typeface="Times New Roman" charset="0"/>
              <a:cs typeface="Times New Roman" charset="0"/>
            </a:endParaRPr>
          </a:p>
          <a:p>
            <a:pPr eaLnBrk="0" hangingPunct="0"/>
            <a:r>
              <a:rPr lang="en-US" sz="1400" i="0" baseline="0" dirty="0" smtClean="0">
                <a:solidFill>
                  <a:schemeClr val="accent3"/>
                </a:solidFill>
                <a:latin typeface="+mn-lt"/>
                <a:ea typeface="Times New Roman" charset="0"/>
                <a:cs typeface="Times New Roman" charset="0"/>
              </a:rPr>
              <a:t>Gas Resource </a:t>
            </a:r>
            <a:r>
              <a:rPr lang="en-US" sz="1400" i="0" baseline="0" dirty="0">
                <a:solidFill>
                  <a:schemeClr val="accent3"/>
                </a:solidFill>
                <a:latin typeface="+mn-lt"/>
                <a:ea typeface="Times New Roman" charset="0"/>
                <a:cs typeface="Times New Roman" charset="0"/>
              </a:rPr>
              <a:t>and </a:t>
            </a:r>
            <a:r>
              <a:rPr lang="en-US" sz="1400" i="0" baseline="0" dirty="0" smtClean="0">
                <a:solidFill>
                  <a:schemeClr val="accent3"/>
                </a:solidFill>
                <a:latin typeface="+mn-lt"/>
                <a:ea typeface="Times New Roman" charset="0"/>
                <a:cs typeface="Times New Roman" charset="0"/>
              </a:rPr>
              <a:t>Technology</a:t>
            </a:r>
            <a:endParaRPr lang="en-US" sz="1400" i="0" dirty="0">
              <a:solidFill>
                <a:schemeClr val="accent3"/>
              </a:solidFill>
              <a:latin typeface="+mn-lt"/>
              <a:ea typeface="Times New Roman" charset="0"/>
              <a:cs typeface="Times New Roman" charset="0"/>
            </a:endParaRPr>
          </a:p>
        </p:txBody>
      </p:sp>
      <p:graphicFrame>
        <p:nvGraphicFramePr>
          <p:cNvPr id="21" name="Content Placeholder 20"/>
          <p:cNvGraphicFramePr>
            <a:graphicFrameLocks noGrp="1"/>
          </p:cNvGraphicFramePr>
          <p:nvPr>
            <p:ph sz="quarter" idx="13"/>
            <p:extLst>
              <p:ext uri="{D42A27DB-BD31-4B8C-83A1-F6EECF244321}">
                <p14:modId xmlns:p14="http://schemas.microsoft.com/office/powerpoint/2010/main" val="3165465831"/>
              </p:ext>
            </p:extLst>
          </p:nvPr>
        </p:nvGraphicFramePr>
        <p:xfrm>
          <a:off x="4959927" y="1689100"/>
          <a:ext cx="3961823" cy="4491038"/>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17702786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76</a:t>
            </a:fld>
            <a:endParaRPr lang="en-US" dirty="0"/>
          </a:p>
        </p:txBody>
      </p:sp>
      <p:sp>
        <p:nvSpPr>
          <p:cNvPr id="14" name="Text Placeholder 13"/>
          <p:cNvSpPr>
            <a:spLocks noGrp="1"/>
          </p:cNvSpPr>
          <p:nvPr>
            <p:ph type="body" sz="quarter" idx="12"/>
          </p:nvPr>
        </p:nvSpPr>
        <p:spPr/>
        <p:txBody>
          <a:bodyPr/>
          <a:lstStyle/>
          <a:p>
            <a:pPr lvl="0"/>
            <a:r>
              <a:rPr lang="en-US" dirty="0"/>
              <a:t>Historically, most liquefied natural gas (LNG) was traded under long-term, </a:t>
            </a:r>
            <a:r>
              <a:rPr lang="en-US" dirty="0" smtClean="0"/>
              <a:t>oil price-linked </a:t>
            </a:r>
            <a:r>
              <a:rPr lang="en-US" dirty="0"/>
              <a:t>contracts, in part because oil could substitute for natural gas in industry and for power generation. However, as the LNG market expands, contracts are expected to </a:t>
            </a:r>
            <a:r>
              <a:rPr lang="en-US" dirty="0" smtClean="0"/>
              <a:t>change with weaker ties </a:t>
            </a:r>
            <a:r>
              <a:rPr lang="en-US" dirty="0"/>
              <a:t>to oil prices.</a:t>
            </a:r>
          </a:p>
          <a:p>
            <a:r>
              <a:rPr lang="en-US" dirty="0" smtClean="0"/>
              <a:t>When </a:t>
            </a:r>
            <a:r>
              <a:rPr lang="en-US" dirty="0"/>
              <a:t>the oil-to-natural gas price ratio is highest, as in the High Oil Price case, U.S. LNG exports are at their highest levels. Demand for LNG increases as consumers move away from petroleum products. U.S. LNG supplies have the advantage of being priced based on relatively low domestic spot prices instead of </a:t>
            </a:r>
            <a:r>
              <a:rPr lang="en-US" dirty="0" smtClean="0"/>
              <a:t>on oil-linked </a:t>
            </a:r>
            <a:r>
              <a:rPr lang="en-US" dirty="0"/>
              <a:t>contracts.  </a:t>
            </a:r>
          </a:p>
          <a:p>
            <a:r>
              <a:rPr lang="en-US" dirty="0" smtClean="0"/>
              <a:t>In </a:t>
            </a:r>
            <a:r>
              <a:rPr lang="en-US" dirty="0"/>
              <a:t>the High Oil and Gas Resource and Technology case, low U.S. natural gas prices make U.S. LNG exports competitive relative to other suppliers. </a:t>
            </a:r>
            <a:r>
              <a:rPr lang="en-US" dirty="0" smtClean="0"/>
              <a:t>Conversely</a:t>
            </a:r>
            <a:r>
              <a:rPr lang="en-US" dirty="0"/>
              <a:t>, higher U.S. natural gas prices in the Low Oil and Gas Resource and Technology case result in lower U.S. LNG exports.</a:t>
            </a:r>
          </a:p>
          <a:p>
            <a:r>
              <a:rPr lang="en-US" dirty="0" smtClean="0"/>
              <a:t>As </a:t>
            </a:r>
            <a:r>
              <a:rPr lang="en-US" dirty="0"/>
              <a:t>more natural gas is traded via short-term contracts or traded on the spot market, the link between LNG and oil prices is projected to weaken over time, making U.S. LNG exports less sensitive to the oil-to-natural gas price ratio and </a:t>
            </a:r>
            <a:r>
              <a:rPr lang="en-US" dirty="0" smtClean="0"/>
              <a:t>resulting in slower </a:t>
            </a:r>
            <a:r>
              <a:rPr lang="en-US" dirty="0"/>
              <a:t>growth in U.S. LNG exports </a:t>
            </a:r>
            <a:r>
              <a:rPr lang="en-US" dirty="0" smtClean="0"/>
              <a:t>in </a:t>
            </a:r>
            <a:r>
              <a:rPr lang="en-US" dirty="0"/>
              <a:t>all cases.</a:t>
            </a:r>
          </a:p>
          <a:p>
            <a:endParaRPr lang="en-US" dirty="0"/>
          </a:p>
        </p:txBody>
      </p:sp>
      <p:sp>
        <p:nvSpPr>
          <p:cNvPr id="4" name="Title 3"/>
          <p:cNvSpPr>
            <a:spLocks noGrp="1"/>
          </p:cNvSpPr>
          <p:nvPr>
            <p:ph type="title"/>
          </p:nvPr>
        </p:nvSpPr>
        <p:spPr/>
        <p:txBody>
          <a:bodyPr/>
          <a:lstStyle/>
          <a:p>
            <a:r>
              <a:rPr lang="en-US" dirty="0"/>
              <a:t>—resulting in a wide range of expected U.S. </a:t>
            </a:r>
            <a:r>
              <a:rPr lang="en-US" dirty="0" smtClean="0"/>
              <a:t>liquefied natural gas </a:t>
            </a:r>
            <a:r>
              <a:rPr lang="en-US" dirty="0"/>
              <a:t>export levels across cases</a:t>
            </a:r>
          </a:p>
        </p:txBody>
      </p:sp>
      <p:grpSp>
        <p:nvGrpSpPr>
          <p:cNvPr id="13" name="Group 12"/>
          <p:cNvGrpSpPr/>
          <p:nvPr/>
        </p:nvGrpSpPr>
        <p:grpSpPr>
          <a:xfrm>
            <a:off x="282522" y="60070"/>
            <a:ext cx="8596846" cy="657333"/>
            <a:chOff x="282522" y="60070"/>
            <a:chExt cx="8596846" cy="657333"/>
          </a:xfrm>
        </p:grpSpPr>
        <p:pic>
          <p:nvPicPr>
            <p:cNvPr id="5" name="Picture 4" descr="greyicon_3.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60" y="126473"/>
              <a:ext cx="508000" cy="508000"/>
            </a:xfrm>
            <a:prstGeom prst="rect">
              <a:avLst/>
            </a:prstGeom>
          </p:spPr>
        </p:pic>
        <p:pic>
          <p:nvPicPr>
            <p:cNvPr id="6" name="Picture 5" descr="greyicon_4.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6.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8" name="Picture 7" descr="greyicon_7.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9" name="Picture 8">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2" name="Picture 11" descr="greyicon_1.png">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74330755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Electricity</a:t>
            </a:r>
            <a:endParaRPr lang="en-US" dirty="0"/>
          </a:p>
        </p:txBody>
      </p:sp>
      <p:sp>
        <p:nvSpPr>
          <p:cNvPr id="11" name="Text Placeholder 10"/>
          <p:cNvSpPr>
            <a:spLocks noGrp="1"/>
          </p:cNvSpPr>
          <p:nvPr>
            <p:ph type="body" sz="quarter" idx="13"/>
          </p:nvPr>
        </p:nvSpPr>
        <p:spPr/>
        <p:txBody>
          <a:bodyPr/>
          <a:lstStyle/>
          <a:p>
            <a:r>
              <a:rPr lang="en-US" dirty="0"/>
              <a:t>As electricity demand grows modestly, the primary drivers for new capacity in the Reference case are the retirements of older, </a:t>
            </a:r>
            <a:r>
              <a:rPr lang="en-US" dirty="0" smtClean="0"/>
              <a:t>less-efficient </a:t>
            </a:r>
            <a:r>
              <a:rPr lang="en-US" dirty="0"/>
              <a:t>fossil fuel units, the near-term availability of renewable energy tax credits, and the continued decline in the capital cost of renewables, especially solar photovoltaic. Low natural gas prices and favorable costs for renewables result in natural gas and renewables as the primary sources of new generation capacity. The future generation mix is sensitive to the price of natural gas and the growth in electricity demand.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304" y="1404090"/>
            <a:ext cx="1635185" cy="1680606"/>
          </a:xfrm>
          <a:prstGeom prst="rect">
            <a:avLst/>
          </a:prstGeom>
        </p:spPr>
      </p:pic>
    </p:spTree>
    <p:extLst>
      <p:ext uri="{BB962C8B-B14F-4D97-AF65-F5344CB8AC3E}">
        <p14:creationId xmlns:p14="http://schemas.microsoft.com/office/powerpoint/2010/main" val="305171137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18931436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79</a:t>
            </a:fld>
            <a:endParaRPr lang="en-US" dirty="0"/>
          </a:p>
        </p:txBody>
      </p:sp>
      <p:sp>
        <p:nvSpPr>
          <p:cNvPr id="14" name="Title 13"/>
          <p:cNvSpPr>
            <a:spLocks noGrp="1"/>
          </p:cNvSpPr>
          <p:nvPr>
            <p:ph type="title"/>
          </p:nvPr>
        </p:nvSpPr>
        <p:spPr/>
        <p:txBody>
          <a:bodyPr/>
          <a:lstStyle/>
          <a:p>
            <a:r>
              <a:rPr lang="en-US" dirty="0"/>
              <a:t>After decades of slowing growth, electricity </a:t>
            </a:r>
            <a:r>
              <a:rPr lang="en-US" dirty="0" smtClean="0"/>
              <a:t>use </a:t>
            </a:r>
            <a:r>
              <a:rPr lang="en-US" dirty="0"/>
              <a:t>is expected to grow steadily through 2050—</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23" name="Content Placeholder 22"/>
          <p:cNvGraphicFramePr>
            <a:graphicFrameLocks noGrp="1"/>
          </p:cNvGraphicFramePr>
          <p:nvPr>
            <p:ph sz="quarter" idx="13"/>
            <p:extLst/>
          </p:nvPr>
        </p:nvGraphicFramePr>
        <p:xfrm>
          <a:off x="4816475" y="1689100"/>
          <a:ext cx="4105275" cy="449103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28" name="Content Placeholder 27"/>
          <p:cNvGraphicFramePr>
            <a:graphicFrameLocks noGrp="1"/>
          </p:cNvGraphicFramePr>
          <p:nvPr>
            <p:ph sz="quarter" idx="12"/>
            <p:extLst>
              <p:ext uri="{D42A27DB-BD31-4B8C-83A1-F6EECF244321}">
                <p14:modId xmlns:p14="http://schemas.microsoft.com/office/powerpoint/2010/main" val="1846241795"/>
              </p:ext>
            </p:extLst>
          </p:nvPr>
        </p:nvGraphicFramePr>
        <p:xfrm>
          <a:off x="238125" y="1689100"/>
          <a:ext cx="4105275" cy="4491038"/>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2176120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8</a:t>
            </a:fld>
            <a:endParaRPr lang="en-US" dirty="0"/>
          </a:p>
        </p:txBody>
      </p:sp>
      <p:sp>
        <p:nvSpPr>
          <p:cNvPr id="7" name="Text Placeholder 6"/>
          <p:cNvSpPr>
            <a:spLocks noGrp="1"/>
          </p:cNvSpPr>
          <p:nvPr>
            <p:ph type="body" sz="quarter" idx="12"/>
          </p:nvPr>
        </p:nvSpPr>
        <p:spPr/>
        <p:txBody>
          <a:bodyPr/>
          <a:lstStyle/>
          <a:p>
            <a:pPr lvl="0"/>
            <a:r>
              <a:rPr lang="en-US" dirty="0"/>
              <a:t>Projections in the </a:t>
            </a:r>
            <a:r>
              <a:rPr lang="en-US" i="1" dirty="0"/>
              <a:t>Annual Energy Outlook 2018</a:t>
            </a:r>
            <a:r>
              <a:rPr lang="en-US" dirty="0"/>
              <a:t> (AEO2018) are not predictions of what will happen, but rather modeled projections of what may happen given certain assumptions and methodologies.</a:t>
            </a:r>
          </a:p>
          <a:p>
            <a:r>
              <a:rPr lang="en-US" dirty="0"/>
              <a:t>The AEO is developed using the National Energy Modeling System (NEMS), an integrated model that captures interactions of economic changes and energy supply, demand, and prices.</a:t>
            </a:r>
          </a:p>
          <a:p>
            <a:r>
              <a:rPr lang="en-US" dirty="0"/>
              <a:t>Energy market projections are subject to much uncertainty, as many of the events that shape energy markets and future developments in technologies, demographics, and resources cannot be foreseen with certainty.  </a:t>
            </a:r>
          </a:p>
          <a:p>
            <a:r>
              <a:rPr lang="en-US" dirty="0"/>
              <a:t>More information about the assumptions used in developing these projections will be available shortly after the release of the AEO.</a:t>
            </a:r>
          </a:p>
          <a:p>
            <a:r>
              <a:rPr lang="en-US" dirty="0"/>
              <a:t>The AEO is published pursuant to the Department of Energy Organization Act of 1977, which requires the U.S. Energy Information Administration (EIA) Administrator to prepare annual reports on trends and projections for energy use and supply. </a:t>
            </a:r>
          </a:p>
          <a:p>
            <a:pPr eaLnBrk="0" hangingPunct="0"/>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The Annual Energy Outlook provides long-term energy projections for the United States</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421964643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80</a:t>
            </a:fld>
            <a:endParaRPr lang="en-US" dirty="0"/>
          </a:p>
        </p:txBody>
      </p:sp>
      <p:sp>
        <p:nvSpPr>
          <p:cNvPr id="4" name="Text Placeholder 3"/>
          <p:cNvSpPr>
            <a:spLocks noGrp="1"/>
          </p:cNvSpPr>
          <p:nvPr>
            <p:ph type="body" sz="quarter" idx="12"/>
          </p:nvPr>
        </p:nvSpPr>
        <p:spPr/>
        <p:txBody>
          <a:bodyPr/>
          <a:lstStyle/>
          <a:p>
            <a:pPr lvl="0"/>
            <a:r>
              <a:rPr lang="en-US" dirty="0"/>
              <a:t>Electricity demand is driven by economic growth and increasing efficiency. </a:t>
            </a:r>
            <a:r>
              <a:rPr lang="en-US" dirty="0" smtClean="0"/>
              <a:t>Historical electricity </a:t>
            </a:r>
            <a:r>
              <a:rPr lang="en-US" dirty="0"/>
              <a:t>demand growth rates </a:t>
            </a:r>
            <a:r>
              <a:rPr lang="en-US" dirty="0" smtClean="0"/>
              <a:t>slowed </a:t>
            </a:r>
            <a:r>
              <a:rPr lang="en-US" dirty="0"/>
              <a:t>as older, less-efficient end-use equipment </a:t>
            </a:r>
            <a:r>
              <a:rPr lang="en-US" dirty="0" smtClean="0"/>
              <a:t>was </a:t>
            </a:r>
            <a:r>
              <a:rPr lang="en-US" dirty="0"/>
              <a:t>replaced with newer, more-efficient stock even as the economy </a:t>
            </a:r>
            <a:r>
              <a:rPr lang="en-US" dirty="0" smtClean="0"/>
              <a:t>continued </a:t>
            </a:r>
            <a:r>
              <a:rPr lang="en-US" dirty="0"/>
              <a:t>to grow.</a:t>
            </a:r>
          </a:p>
          <a:p>
            <a:pPr lvl="0"/>
            <a:r>
              <a:rPr lang="en-US" dirty="0"/>
              <a:t>Electricity demand growth was negative in 2017, </a:t>
            </a:r>
            <a:r>
              <a:rPr lang="en-US" dirty="0" smtClean="0"/>
              <a:t>but it </a:t>
            </a:r>
            <a:r>
              <a:rPr lang="en-US" dirty="0"/>
              <a:t>is projected to rise slowly through 2050. From </a:t>
            </a:r>
            <a:r>
              <a:rPr lang="en-US" dirty="0" smtClean="0"/>
              <a:t>2017–2050</a:t>
            </a:r>
            <a:r>
              <a:rPr lang="en-US" dirty="0"/>
              <a:t>, the average annual growth in electricity demand reaches about 0.9% in the AEO2018 Reference case.</a:t>
            </a:r>
          </a:p>
          <a:p>
            <a:pPr lvl="0"/>
            <a:r>
              <a:rPr lang="en-US" dirty="0" smtClean="0"/>
              <a:t>Through </a:t>
            </a:r>
            <a:r>
              <a:rPr lang="en-US" dirty="0"/>
              <a:t>the projection period, the average electricity growth rates in the High and Low Economic Growth cases deviate from the Reference case the most—where the High Economic Growth case is about </a:t>
            </a:r>
            <a:r>
              <a:rPr lang="en-US" dirty="0" smtClean="0"/>
              <a:t>0.3 percentage points higher </a:t>
            </a:r>
            <a:r>
              <a:rPr lang="en-US" dirty="0"/>
              <a:t>than in the Reference case, and electricity growth in the Low Economic Growth case is about </a:t>
            </a:r>
            <a:r>
              <a:rPr lang="en-US" dirty="0" smtClean="0"/>
              <a:t>0.3 percentage points </a:t>
            </a:r>
            <a:r>
              <a:rPr lang="en-US" dirty="0"/>
              <a:t>lower than in the Reference case.</a:t>
            </a:r>
          </a:p>
          <a:p>
            <a:pPr lvl="0"/>
            <a:r>
              <a:rPr lang="en-US" dirty="0"/>
              <a:t>Growth in </a:t>
            </a:r>
            <a:r>
              <a:rPr lang="en-US" dirty="0" smtClean="0"/>
              <a:t>direct-use </a:t>
            </a:r>
            <a:r>
              <a:rPr lang="en-US" dirty="0"/>
              <a:t>generation outpaces the growth in retail sales as a result of the adoption of rooftop photovoltaic </a:t>
            </a:r>
            <a:r>
              <a:rPr lang="en-US" dirty="0" smtClean="0"/>
              <a:t>and </a:t>
            </a:r>
            <a:r>
              <a:rPr lang="en-US" dirty="0"/>
              <a:t>natural gas-fired combined heat and </a:t>
            </a:r>
            <a:r>
              <a:rPr lang="en-US" dirty="0" smtClean="0"/>
              <a:t>power.</a:t>
            </a:r>
            <a:endParaRPr lang="en-US" dirty="0"/>
          </a:p>
          <a:p>
            <a:endParaRPr lang="en-US" dirty="0"/>
          </a:p>
        </p:txBody>
      </p:sp>
      <p:sp>
        <p:nvSpPr>
          <p:cNvPr id="2" name="Title 1"/>
          <p:cNvSpPr>
            <a:spLocks noGrp="1"/>
          </p:cNvSpPr>
          <p:nvPr>
            <p:ph type="title"/>
          </p:nvPr>
        </p:nvSpPr>
        <p:spPr/>
        <p:txBody>
          <a:bodyPr/>
          <a:lstStyle/>
          <a:p>
            <a:r>
              <a:rPr lang="en-US" dirty="0"/>
              <a:t>—with growth projected in all demand sectors</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97199598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81</a:t>
            </a:fld>
            <a:endParaRPr lang="en-US" dirty="0"/>
          </a:p>
        </p:txBody>
      </p:sp>
      <p:sp>
        <p:nvSpPr>
          <p:cNvPr id="14" name="Title 13"/>
          <p:cNvSpPr>
            <a:spLocks noGrp="1"/>
          </p:cNvSpPr>
          <p:nvPr>
            <p:ph type="title"/>
          </p:nvPr>
        </p:nvSpPr>
        <p:spPr/>
        <p:txBody>
          <a:bodyPr/>
          <a:lstStyle/>
          <a:p>
            <a:r>
              <a:rPr lang="en-US" dirty="0" smtClean="0"/>
              <a:t>Reference case electricity </a:t>
            </a:r>
            <a:r>
              <a:rPr lang="en-US" dirty="0"/>
              <a:t>prices remain </a:t>
            </a:r>
            <a:r>
              <a:rPr lang="en-US" dirty="0" smtClean="0"/>
              <a:t>flat, with falling </a:t>
            </a:r>
            <a:r>
              <a:rPr lang="en-US" dirty="0"/>
              <a:t>generation costs </a:t>
            </a:r>
            <a:r>
              <a:rPr lang="en-US" dirty="0" smtClean="0"/>
              <a:t>offset by increasing transmission and distribution costs— </a:t>
            </a:r>
            <a:endParaRPr lang="en-US" dirty="0"/>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ontent Placeholder 5"/>
          <p:cNvGraphicFramePr>
            <a:graphicFrameLocks noGrp="1"/>
          </p:cNvGraphicFramePr>
          <p:nvPr>
            <p:ph sz="quarter" idx="12"/>
            <p:extLst>
              <p:ext uri="{D42A27DB-BD31-4B8C-83A1-F6EECF244321}">
                <p14:modId xmlns:p14="http://schemas.microsoft.com/office/powerpoint/2010/main" val="1246008386"/>
              </p:ext>
            </p:extLst>
          </p:nvPr>
        </p:nvGraphicFramePr>
        <p:xfrm>
          <a:off x="238125" y="1689100"/>
          <a:ext cx="4105275" cy="449103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8" name="Content Placeholder 6"/>
          <p:cNvGraphicFramePr>
            <a:graphicFrameLocks noGrp="1"/>
          </p:cNvGraphicFramePr>
          <p:nvPr>
            <p:ph sz="quarter" idx="13"/>
            <p:extLst>
              <p:ext uri="{D42A27DB-BD31-4B8C-83A1-F6EECF244321}">
                <p14:modId xmlns:p14="http://schemas.microsoft.com/office/powerpoint/2010/main" val="2679013849"/>
              </p:ext>
            </p:extLst>
          </p:nvPr>
        </p:nvGraphicFramePr>
        <p:xfrm>
          <a:off x="4816475" y="1689100"/>
          <a:ext cx="4105275" cy="4491038"/>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174908219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82</a:t>
            </a:fld>
            <a:endParaRPr lang="en-US" dirty="0"/>
          </a:p>
        </p:txBody>
      </p:sp>
      <p:sp>
        <p:nvSpPr>
          <p:cNvPr id="4" name="Text Placeholder 3"/>
          <p:cNvSpPr>
            <a:spLocks noGrp="1"/>
          </p:cNvSpPr>
          <p:nvPr>
            <p:ph type="body" sz="quarter" idx="12"/>
          </p:nvPr>
        </p:nvSpPr>
        <p:spPr/>
        <p:txBody>
          <a:bodyPr/>
          <a:lstStyle/>
          <a:p>
            <a:pPr lvl="0"/>
            <a:r>
              <a:rPr lang="en-US" dirty="0" smtClean="0"/>
              <a:t>Average </a:t>
            </a:r>
            <a:r>
              <a:rPr lang="en-US" dirty="0"/>
              <a:t>electricity prices </a:t>
            </a:r>
            <a:r>
              <a:rPr lang="en-US" dirty="0" smtClean="0"/>
              <a:t>are </a:t>
            </a:r>
            <a:r>
              <a:rPr lang="en-US" dirty="0"/>
              <a:t>projected to remain relatively flat—ranging between 10.6 and 11.8 </a:t>
            </a:r>
            <a:r>
              <a:rPr lang="en-US" dirty="0" smtClean="0"/>
              <a:t>cents per </a:t>
            </a:r>
            <a:r>
              <a:rPr lang="en-US" dirty="0" err="1" smtClean="0"/>
              <a:t>kilowatthour</a:t>
            </a:r>
            <a:r>
              <a:rPr lang="en-US" dirty="0" smtClean="0"/>
              <a:t> </a:t>
            </a:r>
            <a:r>
              <a:rPr lang="en-US" dirty="0"/>
              <a:t>(kWh)—</a:t>
            </a:r>
            <a:r>
              <a:rPr lang="en-US" dirty="0" smtClean="0"/>
              <a:t>through </a:t>
            </a:r>
            <a:r>
              <a:rPr lang="en-US" dirty="0"/>
              <a:t>the projection </a:t>
            </a:r>
            <a:r>
              <a:rPr lang="en-US" dirty="0" smtClean="0"/>
              <a:t>period in </a:t>
            </a:r>
            <a:r>
              <a:rPr lang="en-US" dirty="0"/>
              <a:t>the Reference case and the side cases (except for the Low and High Oil and Gas Resource and Technology cases</a:t>
            </a:r>
            <a:r>
              <a:rPr lang="en-US" dirty="0" smtClean="0"/>
              <a:t>). By 2050, </a:t>
            </a:r>
            <a:r>
              <a:rPr lang="en-US" dirty="0"/>
              <a:t>prices rise to 12.7 cents/kWh </a:t>
            </a:r>
            <a:r>
              <a:rPr lang="en-US" dirty="0" smtClean="0"/>
              <a:t>in </a:t>
            </a:r>
            <a:r>
              <a:rPr lang="en-US" dirty="0"/>
              <a:t>the Low Oil and Gas Resource and Technology case and fall to 10.1 cents/kWh in the High Oil and Gas Resource and Technology case.  </a:t>
            </a:r>
          </a:p>
          <a:p>
            <a:pPr lvl="0"/>
            <a:r>
              <a:rPr lang="en-US" dirty="0"/>
              <a:t>The generation cost represents the largest share of the price of electricity, and it is projected to decrease by 10% from 2017 to 2050 in the Reference case in response </a:t>
            </a:r>
            <a:r>
              <a:rPr lang="en-US" dirty="0" smtClean="0"/>
              <a:t>to continued low </a:t>
            </a:r>
            <a:r>
              <a:rPr lang="en-US" dirty="0"/>
              <a:t>natural gas prices and increased generation from renewables. </a:t>
            </a:r>
          </a:p>
          <a:p>
            <a:pPr lvl="0"/>
            <a:r>
              <a:rPr lang="en-US" dirty="0" smtClean="0"/>
              <a:t>The </a:t>
            </a:r>
            <a:r>
              <a:rPr lang="en-US" dirty="0"/>
              <a:t>transmission cost component is projected to increase by 24% over the forecast period, and the distribution cost component is expected to increase by 25%—reflecting the need to replace aging infrastructure and upgrade the grid to accommodate </a:t>
            </a:r>
            <a:r>
              <a:rPr lang="en-US" dirty="0" smtClean="0"/>
              <a:t>changing </a:t>
            </a:r>
            <a:r>
              <a:rPr lang="en-US" dirty="0"/>
              <a:t>reliability standards.</a:t>
            </a:r>
          </a:p>
          <a:p>
            <a:pPr marL="0" indent="0">
              <a:buNone/>
            </a:pPr>
            <a:endParaRPr lang="en-US" dirty="0"/>
          </a:p>
        </p:txBody>
      </p:sp>
      <p:sp>
        <p:nvSpPr>
          <p:cNvPr id="2" name="Title 1"/>
          <p:cNvSpPr>
            <a:spLocks noGrp="1"/>
          </p:cNvSpPr>
          <p:nvPr>
            <p:ph type="title"/>
          </p:nvPr>
        </p:nvSpPr>
        <p:spPr/>
        <p:txBody>
          <a:bodyPr/>
          <a:lstStyle/>
          <a:p>
            <a:r>
              <a:rPr lang="en-US" dirty="0" smtClean="0"/>
              <a:t>—with </a:t>
            </a:r>
            <a:r>
              <a:rPr lang="en-US" dirty="0"/>
              <a:t>significant </a:t>
            </a:r>
            <a:r>
              <a:rPr lang="en-US" dirty="0" smtClean="0"/>
              <a:t>price differences through 2050 </a:t>
            </a:r>
            <a:r>
              <a:rPr lang="en-US" dirty="0"/>
              <a:t>across scenarios depending on natural gas prices </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259728029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ontent Placeholder 21"/>
          <p:cNvGraphicFramePr>
            <a:graphicFrameLocks noGrp="1"/>
          </p:cNvGraphicFramePr>
          <p:nvPr>
            <p:ph sz="quarter" idx="14"/>
            <p:extLst>
              <p:ext uri="{D42A27DB-BD31-4B8C-83A1-F6EECF244321}">
                <p14:modId xmlns:p14="http://schemas.microsoft.com/office/powerpoint/2010/main" val="3537187616"/>
              </p:ext>
            </p:extLst>
          </p:nvPr>
        </p:nvGraphicFramePr>
        <p:xfrm>
          <a:off x="6357669" y="1897811"/>
          <a:ext cx="2713180" cy="42645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Content Placeholder 20"/>
          <p:cNvGraphicFramePr>
            <a:graphicFrameLocks noGrp="1"/>
          </p:cNvGraphicFramePr>
          <p:nvPr>
            <p:ph sz="quarter" idx="13"/>
            <p:extLst>
              <p:ext uri="{D42A27DB-BD31-4B8C-83A1-F6EECF244321}">
                <p14:modId xmlns:p14="http://schemas.microsoft.com/office/powerpoint/2010/main" val="3783785136"/>
              </p:ext>
            </p:extLst>
          </p:nvPr>
        </p:nvGraphicFramePr>
        <p:xfrm>
          <a:off x="4063043" y="1820173"/>
          <a:ext cx="2799130" cy="4342187"/>
        </p:xfrm>
        <a:graphic>
          <a:graphicData uri="http://schemas.openxmlformats.org/drawingml/2006/chart">
            <c:chart xmlns:c="http://schemas.openxmlformats.org/drawingml/2006/chart" xmlns:r="http://schemas.openxmlformats.org/officeDocument/2006/relationships" r:id="rId4"/>
          </a:graphicData>
        </a:graphic>
      </p:graphicFrame>
      <p:sp>
        <p:nvSpPr>
          <p:cNvPr id="3" name="Slide Number Placeholder 2"/>
          <p:cNvSpPr>
            <a:spLocks noGrp="1"/>
          </p:cNvSpPr>
          <p:nvPr>
            <p:ph type="sldNum" sz="quarter" idx="4"/>
          </p:nvPr>
        </p:nvSpPr>
        <p:spPr/>
        <p:txBody>
          <a:bodyPr/>
          <a:lstStyle/>
          <a:p>
            <a:fld id="{2D80C5C9-96E0-47EC-B500-37C5FE284639}" type="slidenum">
              <a:rPr lang="en-US" smtClean="0"/>
              <a:pPr/>
              <a:t>83</a:t>
            </a:fld>
            <a:endParaRPr lang="en-US" dirty="0"/>
          </a:p>
        </p:txBody>
      </p:sp>
      <p:sp>
        <p:nvSpPr>
          <p:cNvPr id="17" name="Title 16"/>
          <p:cNvSpPr>
            <a:spLocks noGrp="1"/>
          </p:cNvSpPr>
          <p:nvPr>
            <p:ph type="title"/>
          </p:nvPr>
        </p:nvSpPr>
        <p:spPr>
          <a:xfrm>
            <a:off x="114855" y="816466"/>
            <a:ext cx="8955993" cy="755794"/>
          </a:xfrm>
        </p:spPr>
        <p:txBody>
          <a:bodyPr/>
          <a:lstStyle/>
          <a:p>
            <a:r>
              <a:rPr lang="en-US" dirty="0"/>
              <a:t>The projected mix of electricity generation technologies varies widely across cases— </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2" action="ppaction://hlinksldjump"/>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20" name="Content Placeholder 19"/>
          <p:cNvGraphicFramePr>
            <a:graphicFrameLocks noGrp="1"/>
          </p:cNvGraphicFramePr>
          <p:nvPr>
            <p:ph sz="quarter" idx="12"/>
            <p:extLst>
              <p:ext uri="{D42A27DB-BD31-4B8C-83A1-F6EECF244321}">
                <p14:modId xmlns:p14="http://schemas.microsoft.com/office/powerpoint/2010/main" val="455819094"/>
              </p:ext>
            </p:extLst>
          </p:nvPr>
        </p:nvGraphicFramePr>
        <p:xfrm>
          <a:off x="282522" y="1671323"/>
          <a:ext cx="4354727" cy="4491038"/>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376694519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84</a:t>
            </a:fld>
            <a:endParaRPr lang="en-US" dirty="0"/>
          </a:p>
        </p:txBody>
      </p:sp>
      <p:sp>
        <p:nvSpPr>
          <p:cNvPr id="4" name="Text Placeholder 3"/>
          <p:cNvSpPr>
            <a:spLocks noGrp="1"/>
          </p:cNvSpPr>
          <p:nvPr>
            <p:ph type="body" sz="quarter" idx="12"/>
          </p:nvPr>
        </p:nvSpPr>
        <p:spPr/>
        <p:txBody>
          <a:bodyPr/>
          <a:lstStyle/>
          <a:p>
            <a:pPr lvl="0"/>
            <a:r>
              <a:rPr lang="en-US" dirty="0"/>
              <a:t>Fuel prices in the near term drive the share of natural gas-fired and coal-fired generation. In the longer term, the relatively low cost of coal moderates the decline in coal-fired generation in the Reference case.</a:t>
            </a:r>
          </a:p>
          <a:p>
            <a:pPr lvl="0"/>
            <a:r>
              <a:rPr lang="en-US" dirty="0"/>
              <a:t>Federal tax credits drive near-term growth in renewables </a:t>
            </a:r>
            <a:r>
              <a:rPr lang="en-US" dirty="0" smtClean="0"/>
              <a:t>generation, </a:t>
            </a:r>
            <a:r>
              <a:rPr lang="en-US" dirty="0"/>
              <a:t>moderating growth in natural gas-fired electricity </a:t>
            </a:r>
            <a:r>
              <a:rPr lang="en-US" dirty="0" smtClean="0"/>
              <a:t>generation except with in the High Oil and Gas Resource and Technology case, which projects </a:t>
            </a:r>
            <a:r>
              <a:rPr lang="en-US" dirty="0"/>
              <a:t>very low natural gas </a:t>
            </a:r>
            <a:r>
              <a:rPr lang="en-US" dirty="0" smtClean="0"/>
              <a:t>prices.</a:t>
            </a:r>
            <a:endParaRPr lang="en-US" dirty="0"/>
          </a:p>
          <a:p>
            <a:pPr lvl="0"/>
            <a:r>
              <a:rPr lang="en-US" dirty="0"/>
              <a:t>Lower natural gas </a:t>
            </a:r>
            <a:r>
              <a:rPr lang="en-US" dirty="0" smtClean="0"/>
              <a:t>prices </a:t>
            </a:r>
            <a:r>
              <a:rPr lang="en-US" dirty="0"/>
              <a:t>in the High Oil and Gas Resource and Technology case support significantly higher natural gas-fired generation, with less growth in renewables generation than in the Reference case and declining coal-fired generation from 2017 through 2050.</a:t>
            </a:r>
          </a:p>
          <a:p>
            <a:r>
              <a:rPr lang="en-US" dirty="0" smtClean="0"/>
              <a:t>Higher </a:t>
            </a:r>
            <a:r>
              <a:rPr lang="en-US" dirty="0"/>
              <a:t>natural gas </a:t>
            </a:r>
            <a:r>
              <a:rPr lang="en-US" dirty="0" smtClean="0"/>
              <a:t>prices </a:t>
            </a:r>
            <a:r>
              <a:rPr lang="en-US" dirty="0"/>
              <a:t>in the Low Oil and Gas Resource and Technology case lead to </a:t>
            </a:r>
            <a:r>
              <a:rPr lang="en-US" dirty="0" smtClean="0"/>
              <a:t>higher </a:t>
            </a:r>
            <a:r>
              <a:rPr lang="en-US" dirty="0"/>
              <a:t>levels of coal-fired generation compared with the Reference case, </a:t>
            </a:r>
            <a:r>
              <a:rPr lang="en-US" dirty="0" smtClean="0"/>
              <a:t>with 460 </a:t>
            </a:r>
            <a:r>
              <a:rPr lang="en-US" dirty="0"/>
              <a:t>billion kilowatthours </a:t>
            </a:r>
            <a:r>
              <a:rPr lang="en-US" dirty="0" smtClean="0"/>
              <a:t>more </a:t>
            </a:r>
            <a:r>
              <a:rPr lang="en-US" dirty="0"/>
              <a:t>renewables generation in 2050 than in the Reference case.</a:t>
            </a:r>
          </a:p>
          <a:p>
            <a:endParaRPr lang="en-US" dirty="0"/>
          </a:p>
        </p:txBody>
      </p:sp>
      <p:sp>
        <p:nvSpPr>
          <p:cNvPr id="2" name="Title 1"/>
          <p:cNvSpPr>
            <a:spLocks noGrp="1"/>
          </p:cNvSpPr>
          <p:nvPr>
            <p:ph type="title"/>
          </p:nvPr>
        </p:nvSpPr>
        <p:spPr/>
        <p:txBody>
          <a:bodyPr/>
          <a:lstStyle/>
          <a:p>
            <a:r>
              <a:rPr lang="en-US" dirty="0"/>
              <a:t>—as differences in fuel prices result in significant substitution</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66256579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85</a:t>
            </a:fld>
            <a:endParaRPr lang="en-US" dirty="0"/>
          </a:p>
        </p:txBody>
      </p:sp>
      <p:sp>
        <p:nvSpPr>
          <p:cNvPr id="4" name="Title 3"/>
          <p:cNvSpPr>
            <a:spLocks noGrp="1"/>
          </p:cNvSpPr>
          <p:nvPr>
            <p:ph type="title"/>
          </p:nvPr>
        </p:nvSpPr>
        <p:spPr/>
        <p:txBody>
          <a:bodyPr/>
          <a:lstStyle/>
          <a:p>
            <a:r>
              <a:rPr lang="en-US" dirty="0"/>
              <a:t>Nuclear capacity retires as natural gas prices decrease— </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6" name="Content Placeholder 15"/>
          <p:cNvGraphicFramePr>
            <a:graphicFrameLocks noGrp="1"/>
          </p:cNvGraphicFramePr>
          <p:nvPr>
            <p:ph sz="quarter" idx="12"/>
            <p:extLst>
              <p:ext uri="{D42A27DB-BD31-4B8C-83A1-F6EECF244321}">
                <p14:modId xmlns:p14="http://schemas.microsoft.com/office/powerpoint/2010/main" val="2691829118"/>
              </p:ext>
            </p:extLst>
          </p:nvPr>
        </p:nvGraphicFramePr>
        <p:xfrm>
          <a:off x="238125" y="1689100"/>
          <a:ext cx="4105275" cy="449103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9" name="Content Placeholder 18"/>
          <p:cNvGraphicFramePr>
            <a:graphicFrameLocks noGrp="1"/>
          </p:cNvGraphicFramePr>
          <p:nvPr>
            <p:ph sz="quarter" idx="13"/>
            <p:extLst>
              <p:ext uri="{D42A27DB-BD31-4B8C-83A1-F6EECF244321}">
                <p14:modId xmlns:p14="http://schemas.microsoft.com/office/powerpoint/2010/main" val="1972132183"/>
              </p:ext>
            </p:extLst>
          </p:nvPr>
        </p:nvGraphicFramePr>
        <p:xfrm>
          <a:off x="4610100" y="1689100"/>
          <a:ext cx="4311651" cy="4491038"/>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137413279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86</a:t>
            </a:fld>
            <a:endParaRPr lang="en-US" dirty="0"/>
          </a:p>
        </p:txBody>
      </p:sp>
      <p:sp>
        <p:nvSpPr>
          <p:cNvPr id="4" name="Text Placeholder 3"/>
          <p:cNvSpPr>
            <a:spLocks noGrp="1"/>
          </p:cNvSpPr>
          <p:nvPr>
            <p:ph type="body" sz="quarter" idx="12"/>
          </p:nvPr>
        </p:nvSpPr>
        <p:spPr/>
        <p:txBody>
          <a:bodyPr/>
          <a:lstStyle/>
          <a:p>
            <a:pPr lvl="0"/>
            <a:r>
              <a:rPr lang="en-US" dirty="0"/>
              <a:t>The Reference case projects a steady decline in nuclear electric generating capacity—from 99 </a:t>
            </a:r>
            <a:r>
              <a:rPr lang="en-US" dirty="0" smtClean="0"/>
              <a:t>gigawatts (GW) </a:t>
            </a:r>
            <a:r>
              <a:rPr lang="en-US" dirty="0"/>
              <a:t>in 2017 to 79 GW in 2050 (a 20% decline)—with no new plant additions beyond 2020.</a:t>
            </a:r>
          </a:p>
          <a:p>
            <a:pPr lvl="0"/>
            <a:r>
              <a:rPr lang="en-US" dirty="0"/>
              <a:t>Lower natural gas prices in the High Oil and Gas Resource and Technology case lead to lower wholesale power market revenues for nuclear power plant operators, accelerating the closure of an additional 24 GW of nuclear capacity by 2050 </a:t>
            </a:r>
            <a:r>
              <a:rPr lang="en-US" dirty="0" smtClean="0"/>
              <a:t>compared with the level in </a:t>
            </a:r>
            <a:r>
              <a:rPr lang="en-US" dirty="0"/>
              <a:t>the Reference case.</a:t>
            </a:r>
          </a:p>
          <a:p>
            <a:pPr lvl="0"/>
            <a:r>
              <a:rPr lang="en-US" dirty="0"/>
              <a:t>Higher natural gas prices in the Low Oil and Gas Resource and Technology case decrease the financial risks to nuclear power plant operators, resulting in </a:t>
            </a:r>
            <a:r>
              <a:rPr lang="en-US" dirty="0" smtClean="0"/>
              <a:t>fewer </a:t>
            </a:r>
            <a:r>
              <a:rPr lang="en-US" dirty="0"/>
              <a:t>retirements of nuclear </a:t>
            </a:r>
            <a:r>
              <a:rPr lang="en-US" dirty="0" smtClean="0"/>
              <a:t>capacity (4 GW) </a:t>
            </a:r>
            <a:r>
              <a:rPr lang="en-US" dirty="0"/>
              <a:t>through 2050 compared with the Reference case.</a:t>
            </a:r>
          </a:p>
          <a:p>
            <a:pPr marL="0" indent="0">
              <a:buNone/>
            </a:pPr>
            <a:endParaRPr lang="en-US" dirty="0"/>
          </a:p>
        </p:txBody>
      </p:sp>
      <p:sp>
        <p:nvSpPr>
          <p:cNvPr id="2" name="Title 1"/>
          <p:cNvSpPr>
            <a:spLocks noGrp="1"/>
          </p:cNvSpPr>
          <p:nvPr>
            <p:ph type="title"/>
          </p:nvPr>
        </p:nvSpPr>
        <p:spPr/>
        <p:txBody>
          <a:bodyPr/>
          <a:lstStyle/>
          <a:p>
            <a:r>
              <a:rPr lang="en-US" dirty="0"/>
              <a:t>—because of lower revenues in competitive power markets</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68670198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69547" y="6460067"/>
            <a:ext cx="401301" cy="324146"/>
          </a:xfrm>
        </p:spPr>
        <p:txBody>
          <a:bodyPr/>
          <a:lstStyle/>
          <a:p>
            <a:fld id="{2D80C5C9-96E0-47EC-B500-37C5FE284639}" type="slidenum">
              <a:rPr lang="en-US" smtClean="0"/>
              <a:pPr/>
              <a:t>87</a:t>
            </a:fld>
            <a:endParaRPr lang="en-US" dirty="0"/>
          </a:p>
        </p:txBody>
      </p:sp>
      <p:sp>
        <p:nvSpPr>
          <p:cNvPr id="4" name="Title 3"/>
          <p:cNvSpPr>
            <a:spLocks noGrp="1"/>
          </p:cNvSpPr>
          <p:nvPr>
            <p:ph type="title"/>
          </p:nvPr>
        </p:nvSpPr>
        <p:spPr/>
        <p:txBody>
          <a:bodyPr/>
          <a:lstStyle/>
          <a:p>
            <a:r>
              <a:rPr lang="en-US" dirty="0"/>
              <a:t>Coal-fired electric generating capacity decreases through 2030, even without the Clean Power Plan or lower natural gas prices— </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5" name="Content Placeholder 14"/>
          <p:cNvGraphicFramePr>
            <a:graphicFrameLocks noGrp="1"/>
          </p:cNvGraphicFramePr>
          <p:nvPr>
            <p:ph sz="quarter" idx="12"/>
            <p:extLst>
              <p:ext uri="{D42A27DB-BD31-4B8C-83A1-F6EECF244321}">
                <p14:modId xmlns:p14="http://schemas.microsoft.com/office/powerpoint/2010/main" val="1546466151"/>
              </p:ext>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7946702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88</a:t>
            </a:fld>
            <a:endParaRPr lang="en-US" dirty="0"/>
          </a:p>
        </p:txBody>
      </p:sp>
      <p:sp>
        <p:nvSpPr>
          <p:cNvPr id="4" name="Text Placeholder 3"/>
          <p:cNvSpPr>
            <a:spLocks noGrp="1"/>
          </p:cNvSpPr>
          <p:nvPr>
            <p:ph type="body" sz="quarter" idx="12"/>
          </p:nvPr>
        </p:nvSpPr>
        <p:spPr/>
        <p:txBody>
          <a:bodyPr/>
          <a:lstStyle/>
          <a:p>
            <a:pPr lvl="0"/>
            <a:r>
              <a:rPr lang="en-US" dirty="0"/>
              <a:t>Between 2011 and 2016, </a:t>
            </a:r>
            <a:r>
              <a:rPr lang="en-US" dirty="0" smtClean="0"/>
              <a:t>net coal capacity decreased by nearly </a:t>
            </a:r>
            <a:r>
              <a:rPr lang="en-US" dirty="0"/>
              <a:t>60 </a:t>
            </a:r>
            <a:r>
              <a:rPr lang="en-US" dirty="0" smtClean="0"/>
              <a:t>gigawatts (GW), </a:t>
            </a:r>
            <a:r>
              <a:rPr lang="en-US" dirty="0"/>
              <a:t>partly as a result of compliance with the U.S. Environmental Protection Agency’s Mercury and Air Toxics </a:t>
            </a:r>
            <a:r>
              <a:rPr lang="en-US" dirty="0" smtClean="0"/>
              <a:t>Standards.</a:t>
            </a:r>
            <a:endParaRPr lang="en-US" dirty="0"/>
          </a:p>
          <a:p>
            <a:pPr lvl="0"/>
            <a:r>
              <a:rPr lang="en-US" dirty="0"/>
              <a:t>Coal-fired generating capacity decreases by an additional 65 GW between 2017 and 2030 as a result of </a:t>
            </a:r>
            <a:r>
              <a:rPr lang="en-US" dirty="0" smtClean="0"/>
              <a:t>competitively priced </a:t>
            </a:r>
            <a:r>
              <a:rPr lang="en-US" dirty="0"/>
              <a:t>natural gas and increasing renewables generation, before leveling off near 190 GW in the Reference case through 2050.  </a:t>
            </a:r>
          </a:p>
          <a:p>
            <a:pPr lvl="0"/>
            <a:r>
              <a:rPr lang="en-US" dirty="0"/>
              <a:t>Higher natural gas prices in the Low Oil and Gas Resource and Technology case slow the pace of coal power plant retirements by approximately 20 GW in 2030 versus the Reference case. Conversely, lower natural gas prices in the High Oil and Gas Resource and Technology case </a:t>
            </a:r>
            <a:r>
              <a:rPr lang="en-US" dirty="0" smtClean="0"/>
              <a:t>increase </a:t>
            </a:r>
            <a:r>
              <a:rPr lang="en-US" dirty="0"/>
              <a:t>coal power plant retirements by 19 GW in 2030, with 157 GW of </a:t>
            </a:r>
            <a:r>
              <a:rPr lang="en-US" dirty="0" smtClean="0"/>
              <a:t>coal </a:t>
            </a:r>
            <a:r>
              <a:rPr lang="en-US" dirty="0"/>
              <a:t>capacity remaining by 2050.</a:t>
            </a:r>
          </a:p>
          <a:p>
            <a:pPr lvl="0"/>
            <a:r>
              <a:rPr lang="en-US" dirty="0"/>
              <a:t>Adoption of the Clean Power Plan or similar greenhouse gas emission restrictions by regional or state authorities </a:t>
            </a:r>
            <a:r>
              <a:rPr lang="en-US" dirty="0" smtClean="0"/>
              <a:t>results in </a:t>
            </a:r>
            <a:r>
              <a:rPr lang="en-US" dirty="0"/>
              <a:t>15 GW of additional coal power plant retirements by 2030 and 19 GW by 2050 in the Reference case.</a:t>
            </a:r>
          </a:p>
          <a:p>
            <a:pPr marL="0" indent="0">
              <a:buNone/>
            </a:pPr>
            <a:endParaRPr lang="en-US" dirty="0"/>
          </a:p>
        </p:txBody>
      </p:sp>
      <p:sp>
        <p:nvSpPr>
          <p:cNvPr id="2" name="Title 1"/>
          <p:cNvSpPr>
            <a:spLocks noGrp="1"/>
          </p:cNvSpPr>
          <p:nvPr>
            <p:ph type="title"/>
          </p:nvPr>
        </p:nvSpPr>
        <p:spPr/>
        <p:txBody>
          <a:bodyPr/>
          <a:lstStyle/>
          <a:p>
            <a:r>
              <a:rPr lang="en-US" dirty="0"/>
              <a:t>—while lower natural gas prices would result in additional reductions in projected coal-fired electric generating capacity </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38971367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60921" y="6460067"/>
            <a:ext cx="409927" cy="324146"/>
          </a:xfrm>
        </p:spPr>
        <p:txBody>
          <a:bodyPr/>
          <a:lstStyle/>
          <a:p>
            <a:fld id="{2D80C5C9-96E0-47EC-B500-37C5FE284639}" type="slidenum">
              <a:rPr lang="en-US" smtClean="0"/>
              <a:pPr/>
              <a:t>89</a:t>
            </a:fld>
            <a:endParaRPr lang="en-US" dirty="0"/>
          </a:p>
        </p:txBody>
      </p:sp>
      <p:sp>
        <p:nvSpPr>
          <p:cNvPr id="4" name="Title 3"/>
          <p:cNvSpPr>
            <a:spLocks noGrp="1"/>
          </p:cNvSpPr>
          <p:nvPr>
            <p:ph type="title"/>
          </p:nvPr>
        </p:nvSpPr>
        <p:spPr/>
        <p:txBody>
          <a:bodyPr/>
          <a:lstStyle/>
          <a:p>
            <a:r>
              <a:rPr lang="en-US" dirty="0"/>
              <a:t>Coal-fired electricity generation remains at a higher level in the Reference case than in the Clean Power Plan case— </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ontent Placeholder 16"/>
          <p:cNvGraphicFramePr>
            <a:graphicFrameLocks noGrp="1"/>
          </p:cNvGraphicFramePr>
          <p:nvPr>
            <p:ph sz="quarter" idx="12"/>
            <p:extLst>
              <p:ext uri="{D42A27DB-BD31-4B8C-83A1-F6EECF244321}">
                <p14:modId xmlns:p14="http://schemas.microsoft.com/office/powerpoint/2010/main" val="3943140150"/>
              </p:ext>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20986962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9</a:t>
            </a:fld>
            <a:endParaRPr lang="en-US" dirty="0"/>
          </a:p>
        </p:txBody>
      </p:sp>
      <p:sp>
        <p:nvSpPr>
          <p:cNvPr id="7" name="Text Placeholder 6"/>
          <p:cNvSpPr>
            <a:spLocks noGrp="1"/>
          </p:cNvSpPr>
          <p:nvPr>
            <p:ph type="body" sz="quarter" idx="12"/>
          </p:nvPr>
        </p:nvSpPr>
        <p:spPr/>
        <p:txBody>
          <a:bodyPr/>
          <a:lstStyle/>
          <a:p>
            <a:pPr lvl="0"/>
            <a:r>
              <a:rPr lang="en-US" dirty="0"/>
              <a:t>The Reference case projection assumes trend improvement in known technologies along with a view of economic and demographic trends reflecting the current views of leading economic forecasters and demographers.</a:t>
            </a:r>
          </a:p>
          <a:p>
            <a:r>
              <a:rPr lang="en-US" dirty="0"/>
              <a:t>The Reference case generally assumes that current laws and regulations affecting the energy sector, including sunset dates for laws that have them, are unchanged throughout the projection period.</a:t>
            </a:r>
          </a:p>
          <a:p>
            <a:r>
              <a:rPr lang="en-US" dirty="0"/>
              <a:t>The potential impacts of proposed legislation, regulations, </a:t>
            </a:r>
            <a:r>
              <a:rPr lang="en-US" dirty="0" smtClean="0"/>
              <a:t>and </a:t>
            </a:r>
            <a:r>
              <a:rPr lang="en-US" dirty="0"/>
              <a:t>standards are not included.</a:t>
            </a:r>
          </a:p>
          <a:p>
            <a:r>
              <a:rPr lang="en-US" dirty="0"/>
              <a:t>EIA addresses the uncertainty inherent in energy projections by developing side cases with different assumptions of macroeconomic growth, world oil prices, technological progress, and energy policies.</a:t>
            </a:r>
          </a:p>
          <a:p>
            <a:r>
              <a:rPr lang="en-US" dirty="0"/>
              <a:t>Projections in the AEO should be interpreted with a clear understanding of the assumptions that inform them and the limitations inherent in any modeling effort.</a:t>
            </a:r>
          </a:p>
          <a:p>
            <a:pPr eaLnBrk="0" hangingPunct="0"/>
            <a:endParaRPr lang="en-US" dirty="0">
              <a:solidFill>
                <a:sysClr val="windowText" lastClr="000000"/>
              </a:solidFill>
              <a:latin typeface="Arial" panose="020B0604020202020204" pitchFamily="34" charset="0"/>
              <a:ea typeface="Times New Roman" charset="0"/>
              <a:cs typeface="Arial" panose="020B0604020202020204" pitchFamily="34" charset="0"/>
            </a:endParaRPr>
          </a:p>
        </p:txBody>
      </p:sp>
      <p:sp>
        <p:nvSpPr>
          <p:cNvPr id="5" name="Title 4"/>
          <p:cNvSpPr>
            <a:spLocks noGrp="1"/>
          </p:cNvSpPr>
          <p:nvPr>
            <p:ph type="title"/>
          </p:nvPr>
        </p:nvSpPr>
        <p:spPr/>
        <p:txBody>
          <a:bodyPr/>
          <a:lstStyle/>
          <a:p>
            <a:r>
              <a:rPr lang="en-US" dirty="0"/>
              <a:t>What is the Reference case?</a:t>
            </a:r>
          </a:p>
        </p:txBody>
      </p:sp>
      <p:grpSp>
        <p:nvGrpSpPr>
          <p:cNvPr id="2" name="Group 1"/>
          <p:cNvGrpSpPr/>
          <p:nvPr/>
        </p:nvGrpSpPr>
        <p:grpSpPr>
          <a:xfrm>
            <a:off x="1295570" y="63335"/>
            <a:ext cx="7592950" cy="665276"/>
            <a:chOff x="1295570" y="63335"/>
            <a:chExt cx="7592950" cy="665276"/>
          </a:xfrm>
        </p:grpSpPr>
        <p:pic>
          <p:nvPicPr>
            <p:cNvPr id="8" name="Picture 7" descr="greyicon_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308" y="133136"/>
              <a:ext cx="497959" cy="497959"/>
            </a:xfrm>
            <a:prstGeom prst="rect">
              <a:avLst/>
            </a:prstGeom>
          </p:spPr>
        </p:pic>
        <p:pic>
          <p:nvPicPr>
            <p:cNvPr id="11" name="Picture 10" descr="greyicon_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3261" y="131656"/>
              <a:ext cx="500919" cy="500919"/>
            </a:xfrm>
            <a:prstGeom prst="rect">
              <a:avLst/>
            </a:prstGeom>
          </p:spPr>
        </p:pic>
        <p:pic>
          <p:nvPicPr>
            <p:cNvPr id="12" name="Picture 11" descr="greyicon_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9754" y="131656"/>
              <a:ext cx="500919" cy="500919"/>
            </a:xfrm>
            <a:prstGeom prst="rect">
              <a:avLst/>
            </a:prstGeom>
          </p:spPr>
        </p:pic>
        <p:pic>
          <p:nvPicPr>
            <p:cNvPr id="13" name="Picture 12" descr="greyicon_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3066" y="104388"/>
              <a:ext cx="555454" cy="555454"/>
            </a:xfrm>
            <a:prstGeom prst="rect">
              <a:avLst/>
            </a:prstGeom>
          </p:spPr>
        </p:pic>
        <p:pic>
          <p:nvPicPr>
            <p:cNvPr id="14" name="Picture 13" descr="greyicon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570" y="131656"/>
              <a:ext cx="500918" cy="500918"/>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6795" y="78637"/>
              <a:ext cx="594312" cy="60695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9276" y="63335"/>
              <a:ext cx="651415" cy="66527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4057" y="75762"/>
              <a:ext cx="599941" cy="612706"/>
            </a:xfrm>
            <a:prstGeom prst="rect">
              <a:avLst/>
            </a:prstGeom>
          </p:spPr>
        </p:pic>
      </p:grpSp>
    </p:spTree>
    <p:extLst>
      <p:ext uri="{BB962C8B-B14F-4D97-AF65-F5344CB8AC3E}">
        <p14:creationId xmlns:p14="http://schemas.microsoft.com/office/powerpoint/2010/main" val="22471475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90</a:t>
            </a:fld>
            <a:endParaRPr lang="en-US" dirty="0"/>
          </a:p>
        </p:txBody>
      </p:sp>
      <p:sp>
        <p:nvSpPr>
          <p:cNvPr id="4" name="Text Placeholder 3"/>
          <p:cNvSpPr>
            <a:spLocks noGrp="1"/>
          </p:cNvSpPr>
          <p:nvPr>
            <p:ph type="body" sz="quarter" idx="12"/>
          </p:nvPr>
        </p:nvSpPr>
        <p:spPr/>
        <p:txBody>
          <a:bodyPr/>
          <a:lstStyle/>
          <a:p>
            <a:pPr lvl="0"/>
            <a:r>
              <a:rPr lang="en-US" dirty="0"/>
              <a:t>In the Reference case, near-term coal power plant retirements and competition with natural gas-fired electricity generation result in a slight decline in coal-fired generation through 2022 before stabilizing at about 1,200 billion kilowatthours (BkWh) through 2050. In the Clean Power Plan (CPP) case, coal-fired electricity generation continues to decline through 2030 to about 1,000 BkWh, then declines very gradually through 2050. </a:t>
            </a:r>
          </a:p>
          <a:p>
            <a:pPr lvl="0"/>
            <a:r>
              <a:rPr lang="en-US" dirty="0"/>
              <a:t>Natural gas-fired generation steadily increases its market share of total electricity generation relative to coal through 2050, </a:t>
            </a:r>
            <a:r>
              <a:rPr lang="en-US" dirty="0" smtClean="0"/>
              <a:t>and it </a:t>
            </a:r>
            <a:r>
              <a:rPr lang="en-US" dirty="0"/>
              <a:t>grows at about the same rate in the Reference and CPP cases.</a:t>
            </a:r>
          </a:p>
          <a:p>
            <a:pPr lvl="0"/>
            <a:r>
              <a:rPr lang="en-US" dirty="0"/>
              <a:t>Federal tax credits lead to a significant increase in renewable electricity generation through the early 2020s in both the Reference and CPP cases. Continued favorable economics relative to other generating technologies result in a more than doubling of renewables generation between 2017 and 2050, with an average annual growth rate of 2.8% in both the Reference case and the CPP case.</a:t>
            </a:r>
          </a:p>
          <a:p>
            <a:pPr marL="0" indent="0">
              <a:buNone/>
            </a:pPr>
            <a:endParaRPr lang="en-US" dirty="0"/>
          </a:p>
        </p:txBody>
      </p:sp>
      <p:sp>
        <p:nvSpPr>
          <p:cNvPr id="2" name="Title 1"/>
          <p:cNvSpPr>
            <a:spLocks noGrp="1"/>
          </p:cNvSpPr>
          <p:nvPr>
            <p:ph type="title"/>
          </p:nvPr>
        </p:nvSpPr>
        <p:spPr/>
        <p:txBody>
          <a:bodyPr/>
          <a:lstStyle/>
          <a:p>
            <a:r>
              <a:rPr lang="en-US" dirty="0"/>
              <a:t>—but growth in natural gas and renewables generation capacity dampens coal’s growth</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210011443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660921" y="6460067"/>
            <a:ext cx="409927" cy="324146"/>
          </a:xfrm>
        </p:spPr>
        <p:txBody>
          <a:bodyPr/>
          <a:lstStyle/>
          <a:p>
            <a:fld id="{2D80C5C9-96E0-47EC-B500-37C5FE284639}" type="slidenum">
              <a:rPr lang="en-US" smtClean="0"/>
              <a:pPr/>
              <a:t>91</a:t>
            </a:fld>
            <a:endParaRPr lang="en-US" dirty="0"/>
          </a:p>
        </p:txBody>
      </p:sp>
      <p:sp>
        <p:nvSpPr>
          <p:cNvPr id="4" name="Title 3"/>
          <p:cNvSpPr>
            <a:spLocks noGrp="1"/>
          </p:cNvSpPr>
          <p:nvPr>
            <p:ph type="title"/>
          </p:nvPr>
        </p:nvSpPr>
        <p:spPr/>
        <p:txBody>
          <a:bodyPr/>
          <a:lstStyle/>
          <a:p>
            <a:r>
              <a:rPr lang="en-US" dirty="0"/>
              <a:t>Coal production decreases through 2022 because of retirements of coal-fired electric generating capacity—</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6" name="Content Placeholder 15"/>
          <p:cNvGraphicFramePr>
            <a:graphicFrameLocks noGrp="1"/>
          </p:cNvGraphicFramePr>
          <p:nvPr>
            <p:ph sz="quarter" idx="12"/>
            <p:extLst>
              <p:ext uri="{D42A27DB-BD31-4B8C-83A1-F6EECF244321}">
                <p14:modId xmlns:p14="http://schemas.microsoft.com/office/powerpoint/2010/main" val="2959090776"/>
              </p:ext>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78355682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92</a:t>
            </a:fld>
            <a:endParaRPr lang="en-US" dirty="0"/>
          </a:p>
        </p:txBody>
      </p:sp>
      <p:sp>
        <p:nvSpPr>
          <p:cNvPr id="4" name="Text Placeholder 3"/>
          <p:cNvSpPr>
            <a:spLocks noGrp="1"/>
          </p:cNvSpPr>
          <p:nvPr>
            <p:ph type="body" sz="quarter" idx="12"/>
          </p:nvPr>
        </p:nvSpPr>
        <p:spPr/>
        <p:txBody>
          <a:bodyPr/>
          <a:lstStyle/>
          <a:p>
            <a:pPr lvl="0"/>
            <a:r>
              <a:rPr lang="en-US" dirty="0"/>
              <a:t>Coal production in the Reference case continues to decline, from 784 million short tons (MMst) in 2017 to 699 MMst in 2022, in response to </a:t>
            </a:r>
            <a:r>
              <a:rPr lang="en-US" dirty="0" smtClean="0"/>
              <a:t>retirements of </a:t>
            </a:r>
            <a:r>
              <a:rPr lang="en-US" dirty="0"/>
              <a:t>coal-fired electric power </a:t>
            </a:r>
            <a:r>
              <a:rPr lang="en-US" dirty="0" smtClean="0"/>
              <a:t>plants and </a:t>
            </a:r>
            <a:r>
              <a:rPr lang="en-US" dirty="0"/>
              <a:t>competitive price pressure from natural gas and renewables.</a:t>
            </a:r>
          </a:p>
          <a:p>
            <a:pPr lvl="0"/>
            <a:r>
              <a:rPr lang="en-US" dirty="0"/>
              <a:t>In the Reference case, coal production rises slightly in the mid-2020s, rising to 750 </a:t>
            </a:r>
            <a:r>
              <a:rPr lang="en-US" dirty="0" smtClean="0"/>
              <a:t>MMst </a:t>
            </a:r>
            <a:r>
              <a:rPr lang="en-US" dirty="0"/>
              <a:t>in 2030 before decreasing slightly as natural gas prices increase and as renewable capacity additions slow with the expiration of the </a:t>
            </a:r>
            <a:r>
              <a:rPr lang="en-US" dirty="0" smtClean="0"/>
              <a:t>production tax credit </a:t>
            </a:r>
            <a:r>
              <a:rPr lang="en-US" dirty="0"/>
              <a:t>for wind installations.</a:t>
            </a:r>
          </a:p>
          <a:p>
            <a:pPr lvl="0"/>
            <a:r>
              <a:rPr lang="en-US" dirty="0"/>
              <a:t>In the Reference case, coal production in the Interior region grows by about 90 MMst between 2017 and 2050, while production in the Appalachia and the West regions declines by 58 MMst and </a:t>
            </a:r>
            <a:r>
              <a:rPr lang="en-US" dirty="0" smtClean="0"/>
              <a:t>69 </a:t>
            </a:r>
            <a:r>
              <a:rPr lang="en-US" dirty="0"/>
              <a:t>MMst, respectively, in part as a result of expected improvements in labor productivity for the Interior region compared </a:t>
            </a:r>
            <a:r>
              <a:rPr lang="en-US" dirty="0" smtClean="0"/>
              <a:t>with </a:t>
            </a:r>
            <a:r>
              <a:rPr lang="en-US" dirty="0"/>
              <a:t>gradual declines in other regions.</a:t>
            </a:r>
          </a:p>
          <a:p>
            <a:pPr lvl="0"/>
            <a:r>
              <a:rPr lang="en-US" dirty="0"/>
              <a:t>Under the Clean Power Plan, coal production is projected to decrease to 629 MMst by 2030 and </a:t>
            </a:r>
            <a:r>
              <a:rPr lang="en-US" dirty="0" smtClean="0"/>
              <a:t>to decline </a:t>
            </a:r>
            <a:r>
              <a:rPr lang="en-US" dirty="0"/>
              <a:t>gradually thereafter.</a:t>
            </a:r>
          </a:p>
          <a:p>
            <a:pPr marL="0" indent="0">
              <a:buNone/>
            </a:pPr>
            <a:endParaRPr lang="en-US" dirty="0"/>
          </a:p>
        </p:txBody>
      </p:sp>
      <p:sp>
        <p:nvSpPr>
          <p:cNvPr id="2" name="Title 1"/>
          <p:cNvSpPr>
            <a:spLocks noGrp="1"/>
          </p:cNvSpPr>
          <p:nvPr>
            <p:ph type="title"/>
          </p:nvPr>
        </p:nvSpPr>
        <p:spPr/>
        <p:txBody>
          <a:bodyPr/>
          <a:lstStyle/>
          <a:p>
            <a:r>
              <a:rPr lang="en-US" dirty="0"/>
              <a:t>—before stabilizing as natural gas prices increase </a:t>
            </a:r>
            <a:r>
              <a:rPr lang="en-US" dirty="0" smtClean="0"/>
              <a:t>through 2050</a:t>
            </a:r>
            <a:endParaRPr lang="en-US" dirty="0"/>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22999240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93</a:t>
            </a:fld>
            <a:endParaRPr lang="en-US" dirty="0"/>
          </a:p>
        </p:txBody>
      </p:sp>
      <p:sp>
        <p:nvSpPr>
          <p:cNvPr id="14" name="Title 13"/>
          <p:cNvSpPr>
            <a:spLocks noGrp="1"/>
          </p:cNvSpPr>
          <p:nvPr>
            <p:ph type="title"/>
          </p:nvPr>
        </p:nvSpPr>
        <p:spPr/>
        <p:txBody>
          <a:bodyPr/>
          <a:lstStyle/>
          <a:p>
            <a:r>
              <a:rPr lang="en-US" dirty="0"/>
              <a:t>Generation from renewable sources grows across all cases, led by growth in wind and solar photovoltaic generation— </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ontent Placeholder 16"/>
          <p:cNvGraphicFramePr>
            <a:graphicFrameLocks noGrp="1"/>
          </p:cNvGraphicFramePr>
          <p:nvPr>
            <p:ph sz="quarter" idx="12"/>
            <p:extLst>
              <p:ext uri="{D42A27DB-BD31-4B8C-83A1-F6EECF244321}">
                <p14:modId xmlns:p14="http://schemas.microsoft.com/office/powerpoint/2010/main" val="3194500841"/>
              </p:ext>
            </p:extLst>
          </p:nvPr>
        </p:nvGraphicFramePr>
        <p:xfrm>
          <a:off x="238125" y="1689100"/>
          <a:ext cx="4756569" cy="449103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8" name="Content Placeholder 17"/>
          <p:cNvGraphicFramePr>
            <a:graphicFrameLocks noGrp="1"/>
          </p:cNvGraphicFramePr>
          <p:nvPr>
            <p:ph sz="quarter" idx="13"/>
            <p:extLst>
              <p:ext uri="{D42A27DB-BD31-4B8C-83A1-F6EECF244321}">
                <p14:modId xmlns:p14="http://schemas.microsoft.com/office/powerpoint/2010/main" val="2965187401"/>
              </p:ext>
            </p:extLst>
          </p:nvPr>
        </p:nvGraphicFramePr>
        <p:xfrm>
          <a:off x="5080958" y="1689100"/>
          <a:ext cx="3989890" cy="4491038"/>
        </p:xfrm>
        <a:graphic>
          <a:graphicData uri="http://schemas.openxmlformats.org/drawingml/2006/chart">
            <c:chart xmlns:c="http://schemas.openxmlformats.org/drawingml/2006/chart" xmlns:r="http://schemas.openxmlformats.org/officeDocument/2006/relationships" r:id="rId13"/>
          </a:graphicData>
        </a:graphic>
      </p:graphicFrame>
      <p:cxnSp>
        <p:nvCxnSpPr>
          <p:cNvPr id="4" name="Straight Arrow Connector 3"/>
          <p:cNvCxnSpPr/>
          <p:nvPr/>
        </p:nvCxnSpPr>
        <p:spPr>
          <a:xfrm>
            <a:off x="8203721" y="5451894"/>
            <a:ext cx="215660" cy="198408"/>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359221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94</a:t>
            </a:fld>
            <a:endParaRPr lang="en-US" dirty="0"/>
          </a:p>
        </p:txBody>
      </p:sp>
      <p:sp>
        <p:nvSpPr>
          <p:cNvPr id="4" name="Text Placeholder 3"/>
          <p:cNvSpPr>
            <a:spLocks noGrp="1"/>
          </p:cNvSpPr>
          <p:nvPr>
            <p:ph type="body" sz="quarter" idx="12"/>
          </p:nvPr>
        </p:nvSpPr>
        <p:spPr/>
        <p:txBody>
          <a:bodyPr/>
          <a:lstStyle/>
          <a:p>
            <a:pPr lvl="0"/>
            <a:r>
              <a:rPr lang="en-US" dirty="0"/>
              <a:t>In the Reference case, renewable generation is projected to increase 139% through the end of the projection period, reaching 1,650 billion kilowatthours (BkWh) by 2050.</a:t>
            </a:r>
          </a:p>
          <a:p>
            <a:pPr lvl="0"/>
            <a:r>
              <a:rPr lang="en-US" dirty="0"/>
              <a:t>The increase in wind and solar generation leads the growth in renewable generation </a:t>
            </a:r>
            <a:r>
              <a:rPr lang="en-US" dirty="0" smtClean="0"/>
              <a:t>through </a:t>
            </a:r>
            <a:r>
              <a:rPr lang="en-US" dirty="0"/>
              <a:t>the projection period, accounting for nearly 900 BkWh (94%) of the total growth in the Reference case</a:t>
            </a:r>
            <a:r>
              <a:rPr lang="en-US" dirty="0" smtClean="0"/>
              <a:t>. </a:t>
            </a:r>
            <a:r>
              <a:rPr lang="en-US" dirty="0"/>
              <a:t>The extended tax credits account for much of the accelerated growth in the near term. Solar photovoltaic (PV) growth continues through the projection period as solar PV costs continue to decrease.</a:t>
            </a:r>
          </a:p>
          <a:p>
            <a:pPr lvl="0"/>
            <a:r>
              <a:rPr lang="en-US" dirty="0"/>
              <a:t>In the High Oil and Gas Resource and Technology case, low natural gas prices limit the growth of renewables in favor of additional natural gas-fired generation. Renewables generation is 277 BkWh lower than Reference case levels in 2050, although this </a:t>
            </a:r>
            <a:r>
              <a:rPr lang="en-US" dirty="0" smtClean="0"/>
              <a:t>level still </a:t>
            </a:r>
            <a:r>
              <a:rPr lang="en-US" dirty="0"/>
              <a:t>represents a near doubling from 2017 levels.</a:t>
            </a:r>
          </a:p>
          <a:p>
            <a:pPr lvl="0"/>
            <a:r>
              <a:rPr lang="en-US" dirty="0"/>
              <a:t>In the Low Economic Growth case, electricity demand is lower than in the Reference case. Because renewables are a marginal source of new </a:t>
            </a:r>
            <a:r>
              <a:rPr lang="en-US" dirty="0" smtClean="0"/>
              <a:t>generation, </a:t>
            </a:r>
            <a:r>
              <a:rPr lang="en-US" dirty="0"/>
              <a:t>this lower level of demand results in 228 BkWh less renewable generation </a:t>
            </a:r>
            <a:r>
              <a:rPr lang="en-US" dirty="0" smtClean="0"/>
              <a:t>in </a:t>
            </a:r>
            <a:r>
              <a:rPr lang="en-US" dirty="0"/>
              <a:t>2050 compared with the Reference case.</a:t>
            </a:r>
          </a:p>
          <a:p>
            <a:pPr marL="0" indent="0">
              <a:buNone/>
            </a:pPr>
            <a:endParaRPr lang="en-US" dirty="0"/>
          </a:p>
        </p:txBody>
      </p:sp>
      <p:sp>
        <p:nvSpPr>
          <p:cNvPr id="2" name="Title 1"/>
          <p:cNvSpPr>
            <a:spLocks noGrp="1"/>
          </p:cNvSpPr>
          <p:nvPr>
            <p:ph type="title"/>
          </p:nvPr>
        </p:nvSpPr>
        <p:spPr/>
        <p:txBody>
          <a:bodyPr/>
          <a:lstStyle/>
          <a:p>
            <a:r>
              <a:rPr lang="en-US" dirty="0" smtClean="0"/>
              <a:t>—even </a:t>
            </a:r>
            <a:r>
              <a:rPr lang="en-US" dirty="0"/>
              <a:t>in cases with relatively low electricity demand or low natural gas prices</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409074428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95</a:t>
            </a:fld>
            <a:endParaRPr lang="en-US" dirty="0"/>
          </a:p>
        </p:txBody>
      </p:sp>
      <p:sp>
        <p:nvSpPr>
          <p:cNvPr id="17" name="Title 16"/>
          <p:cNvSpPr>
            <a:spLocks noGrp="1"/>
          </p:cNvSpPr>
          <p:nvPr>
            <p:ph type="title"/>
          </p:nvPr>
        </p:nvSpPr>
        <p:spPr>
          <a:xfrm>
            <a:off x="114855" y="816466"/>
            <a:ext cx="8955993" cy="755794"/>
          </a:xfrm>
        </p:spPr>
        <p:txBody>
          <a:bodyPr/>
          <a:lstStyle/>
          <a:p>
            <a:r>
              <a:rPr lang="en-US" dirty="0"/>
              <a:t>Increasing wind and solar capacity additions in the Reference case—</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9" name="Content Placeholder 18"/>
          <p:cNvGraphicFramePr>
            <a:graphicFrameLocks noGrp="1"/>
          </p:cNvGraphicFramePr>
          <p:nvPr>
            <p:ph sz="quarter" idx="12"/>
            <p:extLst/>
          </p:nvPr>
        </p:nvGraphicFramePr>
        <p:xfrm>
          <a:off x="238125" y="2174789"/>
          <a:ext cx="2743200" cy="4005349"/>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23" name="Content Placeholder 22"/>
          <p:cNvGraphicFramePr>
            <a:graphicFrameLocks noGrp="1"/>
          </p:cNvGraphicFramePr>
          <p:nvPr>
            <p:ph sz="quarter" idx="14"/>
            <p:extLst/>
          </p:nvPr>
        </p:nvGraphicFramePr>
        <p:xfrm>
          <a:off x="6197600" y="2174789"/>
          <a:ext cx="2743200" cy="4005349"/>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4" name="Content Placeholder 23"/>
          <p:cNvGraphicFramePr>
            <a:graphicFrameLocks noGrp="1"/>
          </p:cNvGraphicFramePr>
          <p:nvPr>
            <p:ph sz="quarter" idx="13"/>
            <p:extLst>
              <p:ext uri="{D42A27DB-BD31-4B8C-83A1-F6EECF244321}">
                <p14:modId xmlns:p14="http://schemas.microsoft.com/office/powerpoint/2010/main" val="4078359467"/>
              </p:ext>
            </p:extLst>
          </p:nvPr>
        </p:nvGraphicFramePr>
        <p:xfrm>
          <a:off x="3217863" y="2174789"/>
          <a:ext cx="2743200" cy="4005349"/>
        </p:xfrm>
        <a:graphic>
          <a:graphicData uri="http://schemas.openxmlformats.org/drawingml/2006/chart">
            <c:chart xmlns:c="http://schemas.openxmlformats.org/drawingml/2006/chart" xmlns:r="http://schemas.openxmlformats.org/officeDocument/2006/relationships" r:id="rId14"/>
          </a:graphicData>
        </a:graphic>
      </p:graphicFrame>
      <p:sp>
        <p:nvSpPr>
          <p:cNvPr id="15" name="TextBox 14"/>
          <p:cNvSpPr txBox="1"/>
          <p:nvPr/>
        </p:nvSpPr>
        <p:spPr>
          <a:xfrm>
            <a:off x="238124" y="1572260"/>
            <a:ext cx="8448675" cy="523220"/>
          </a:xfrm>
          <a:prstGeom prst="rect">
            <a:avLst/>
          </a:prstGeom>
          <a:noFill/>
        </p:spPr>
        <p:txBody>
          <a:bodyPr wrap="square" rtlCol="0">
            <a:spAutoFit/>
          </a:bodyPr>
          <a:lstStyle/>
          <a:p>
            <a:r>
              <a:rPr lang="en-US" sz="1400" b="1" dirty="0"/>
              <a:t>Utility-scale wind, solar, and storage operating </a:t>
            </a:r>
            <a:r>
              <a:rPr lang="en-US" sz="1400" b="1" dirty="0" smtClean="0"/>
              <a:t>capacity</a:t>
            </a:r>
            <a:r>
              <a:rPr lang="en-US" sz="1400" b="1" dirty="0"/>
              <a:t/>
            </a:r>
            <a:br>
              <a:rPr lang="en-US" sz="1400" b="1" dirty="0"/>
            </a:br>
            <a:r>
              <a:rPr lang="en-US" sz="1400" dirty="0" smtClean="0"/>
              <a:t>gigawatts</a:t>
            </a:r>
            <a:endParaRPr lang="en-US" sz="1400" dirty="0"/>
          </a:p>
        </p:txBody>
      </p:sp>
    </p:spTree>
    <p:extLst>
      <p:ext uri="{BB962C8B-B14F-4D97-AF65-F5344CB8AC3E}">
        <p14:creationId xmlns:p14="http://schemas.microsoft.com/office/powerpoint/2010/main" val="218116553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2D80C5C9-96E0-47EC-B500-37C5FE284639}" type="slidenum">
              <a:rPr lang="en-US" smtClean="0"/>
              <a:pPr/>
              <a:t>96</a:t>
            </a:fld>
            <a:endParaRPr lang="en-US" dirty="0"/>
          </a:p>
        </p:txBody>
      </p:sp>
      <p:sp>
        <p:nvSpPr>
          <p:cNvPr id="4" name="Text Placeholder 3"/>
          <p:cNvSpPr>
            <a:spLocks noGrp="1"/>
          </p:cNvSpPr>
          <p:nvPr>
            <p:ph type="body" sz="quarter" idx="12"/>
          </p:nvPr>
        </p:nvSpPr>
        <p:spPr/>
        <p:txBody>
          <a:bodyPr/>
          <a:lstStyle/>
          <a:p>
            <a:pPr lvl="0"/>
            <a:r>
              <a:rPr lang="en-US" dirty="0"/>
              <a:t>From 2020 to 2050, utility-scale wind capacity is projected to grow by 20 gigawatts (GW), and utility-scale solar </a:t>
            </a:r>
            <a:r>
              <a:rPr lang="en-US" dirty="0" smtClean="0"/>
              <a:t>photovoltaic </a:t>
            </a:r>
            <a:r>
              <a:rPr lang="en-US" dirty="0"/>
              <a:t>capacity is projected to grow by 127 GW. Over this same </a:t>
            </a:r>
            <a:r>
              <a:rPr lang="en-US" dirty="0" smtClean="0"/>
              <a:t>period</a:t>
            </a:r>
            <a:r>
              <a:rPr lang="en-US" dirty="0"/>
              <a:t>, utility-scale storage capacity is projected to grow by 34 GW.</a:t>
            </a:r>
          </a:p>
          <a:p>
            <a:pPr lvl="0"/>
            <a:r>
              <a:rPr lang="en-US" dirty="0"/>
              <a:t>Battery-based storage costs are expected to continue to decline as utility-scale energy storage markets grow.</a:t>
            </a:r>
          </a:p>
          <a:p>
            <a:pPr lvl="0"/>
            <a:r>
              <a:rPr lang="en-US" dirty="0"/>
              <a:t>Policies such as storage mandates in California and market participation rules in the PJM electricity market </a:t>
            </a:r>
            <a:r>
              <a:rPr lang="en-US" dirty="0" smtClean="0"/>
              <a:t>support </a:t>
            </a:r>
            <a:r>
              <a:rPr lang="en-US" dirty="0"/>
              <a:t>near-term growth in storage systems to stabilize grid operations, improve utilization of existing generators, and integrate intermittent technologies such as wind and solar into the grid.</a:t>
            </a:r>
          </a:p>
          <a:p>
            <a:pPr lvl="0"/>
            <a:r>
              <a:rPr lang="en-US" dirty="0"/>
              <a:t>In the longer term, wind and solar growth are projected to support economic opportunities for storage systems that can provide several hours of storage and enable renewables generation produced during the hours with high wind or solar output to supply electricity at times of peak electricity demand.</a:t>
            </a:r>
          </a:p>
          <a:p>
            <a:pPr marL="0" indent="0">
              <a:buNone/>
            </a:pPr>
            <a:endParaRPr lang="en-US" dirty="0"/>
          </a:p>
        </p:txBody>
      </p:sp>
      <p:sp>
        <p:nvSpPr>
          <p:cNvPr id="2" name="Title 1"/>
          <p:cNvSpPr>
            <a:spLocks noGrp="1"/>
          </p:cNvSpPr>
          <p:nvPr>
            <p:ph type="title"/>
          </p:nvPr>
        </p:nvSpPr>
        <p:spPr/>
        <p:txBody>
          <a:bodyPr/>
          <a:lstStyle/>
          <a:p>
            <a:r>
              <a:rPr lang="en-US" dirty="0"/>
              <a:t>—support growth of energy storage capacity</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258740821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2D80C5C9-96E0-47EC-B500-37C5FE284639}" type="slidenum">
              <a:rPr lang="en-US" smtClean="0"/>
              <a:pPr/>
              <a:t>97</a:t>
            </a:fld>
            <a:endParaRPr lang="en-US" dirty="0"/>
          </a:p>
        </p:txBody>
      </p:sp>
      <p:sp>
        <p:nvSpPr>
          <p:cNvPr id="14" name="Title 13"/>
          <p:cNvSpPr>
            <a:spLocks noGrp="1"/>
          </p:cNvSpPr>
          <p:nvPr>
            <p:ph type="title"/>
          </p:nvPr>
        </p:nvSpPr>
        <p:spPr/>
        <p:txBody>
          <a:bodyPr/>
          <a:lstStyle/>
          <a:p>
            <a:r>
              <a:rPr lang="en-US" dirty="0"/>
              <a:t>Projected solar PV cost competitiveness results in growth of solar generation in the Reference case in all interconnection regions— </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7" name="Content Placeholder 16"/>
          <p:cNvGraphicFramePr>
            <a:graphicFrameLocks noGrp="1"/>
          </p:cNvGraphicFramePr>
          <p:nvPr>
            <p:ph sz="quarter" idx="12"/>
            <p:extLst>
              <p:ext uri="{D42A27DB-BD31-4B8C-83A1-F6EECF244321}">
                <p14:modId xmlns:p14="http://schemas.microsoft.com/office/powerpoint/2010/main" val="2951231041"/>
              </p:ext>
            </p:extLst>
          </p:nvPr>
        </p:nvGraphicFramePr>
        <p:xfrm>
          <a:off x="238124" y="1689100"/>
          <a:ext cx="8693373" cy="4491038"/>
        </p:xfrm>
        <a:graphic>
          <a:graphicData uri="http://schemas.openxmlformats.org/drawingml/2006/chart">
            <c:chart xmlns:c="http://schemas.openxmlformats.org/drawingml/2006/chart" xmlns:r="http://schemas.openxmlformats.org/officeDocument/2006/relationships" r:id="rId12"/>
          </a:graphicData>
        </a:graphic>
      </p:graphicFrame>
      <p:pic>
        <p:nvPicPr>
          <p:cNvPr id="18" name="Content Placeholder 17"/>
          <p:cNvPicPr>
            <a:picLocks noGrp="1" noChangeAspect="1"/>
          </p:cNvPicPr>
          <p:nvPr>
            <p:ph sz="quarter" idx="13"/>
          </p:nvPr>
        </p:nvPicPr>
        <p:blipFill>
          <a:blip r:embed="rId13"/>
          <a:stretch>
            <a:fillRect/>
          </a:stretch>
        </p:blipFill>
        <p:spPr>
          <a:xfrm>
            <a:off x="3298862" y="2256921"/>
            <a:ext cx="2869025" cy="1939065"/>
          </a:xfrm>
          <a:prstGeom prst="rect">
            <a:avLst/>
          </a:prstGeom>
        </p:spPr>
      </p:pic>
    </p:spTree>
    <p:extLst>
      <p:ext uri="{BB962C8B-B14F-4D97-AF65-F5344CB8AC3E}">
        <p14:creationId xmlns:p14="http://schemas.microsoft.com/office/powerpoint/2010/main" val="68855040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614487" y="6427714"/>
            <a:ext cx="478939" cy="365125"/>
          </a:xfrm>
        </p:spPr>
        <p:txBody>
          <a:bodyPr/>
          <a:lstStyle/>
          <a:p>
            <a:fld id="{2D80C5C9-96E0-47EC-B500-37C5FE284639}" type="slidenum">
              <a:rPr lang="en-US" smtClean="0"/>
              <a:pPr/>
              <a:t>98</a:t>
            </a:fld>
            <a:endParaRPr lang="en-US" dirty="0"/>
          </a:p>
        </p:txBody>
      </p:sp>
      <p:sp>
        <p:nvSpPr>
          <p:cNvPr id="4" name="Text Placeholder 3"/>
          <p:cNvSpPr>
            <a:spLocks noGrp="1"/>
          </p:cNvSpPr>
          <p:nvPr>
            <p:ph type="body" sz="quarter" idx="12"/>
          </p:nvPr>
        </p:nvSpPr>
        <p:spPr/>
        <p:txBody>
          <a:bodyPr/>
          <a:lstStyle/>
          <a:p>
            <a:r>
              <a:rPr lang="en-US" dirty="0" smtClean="0"/>
              <a:t>Electricity </a:t>
            </a:r>
            <a:r>
              <a:rPr lang="en-US" dirty="0"/>
              <a:t>generation from solar photovoltaic (PV) facilities in all sectors is projected to reach 14% of total electricity generation by 2050 in the Reference case, with 53% of the total from utility-scale systems and 47% from small-scale systems.</a:t>
            </a:r>
          </a:p>
          <a:p>
            <a:r>
              <a:rPr lang="en-US" dirty="0" smtClean="0"/>
              <a:t>In </a:t>
            </a:r>
            <a:r>
              <a:rPr lang="en-US" dirty="0"/>
              <a:t>the Western Interconnection, growth in solar PV generation comes primarily from small-scale systems such as roof-top PV. In the Eastern Interconnection, solar PV generation is produced mostly from utility-scale systems </a:t>
            </a:r>
            <a:r>
              <a:rPr lang="en-US" dirty="0" smtClean="0"/>
              <a:t>through </a:t>
            </a:r>
            <a:r>
              <a:rPr lang="en-US" dirty="0"/>
              <a:t>the </a:t>
            </a:r>
            <a:r>
              <a:rPr lang="en-US" dirty="0" smtClean="0"/>
              <a:t>projection period.</a:t>
            </a:r>
            <a:endParaRPr lang="en-US" dirty="0"/>
          </a:p>
          <a:p>
            <a:r>
              <a:rPr lang="en-US" dirty="0" smtClean="0"/>
              <a:t>The </a:t>
            </a:r>
            <a:r>
              <a:rPr lang="en-US" dirty="0"/>
              <a:t>share of the Western Interconnection’s solar PV generation to the U.S. total generally decreases over the projection period, from 66% in 2017 to 39% in 2050, as the penetration of solar PV installations increases in the Texas and Eastern Interconnections</a:t>
            </a:r>
            <a:r>
              <a:rPr lang="en-US" dirty="0" smtClean="0"/>
              <a:t>. </a:t>
            </a:r>
            <a:r>
              <a:rPr lang="en-US" dirty="0"/>
              <a:t>By 2032, the Eastern Interconnection is projected to have the largest share of U.S. solar PV generation (49%) and </a:t>
            </a:r>
            <a:r>
              <a:rPr lang="en-US" dirty="0" smtClean="0"/>
              <a:t>that </a:t>
            </a:r>
            <a:r>
              <a:rPr lang="en-US" dirty="0"/>
              <a:t>share </a:t>
            </a:r>
            <a:r>
              <a:rPr lang="en-US" dirty="0" smtClean="0"/>
              <a:t>increases through </a:t>
            </a:r>
            <a:r>
              <a:rPr lang="en-US" dirty="0"/>
              <a:t>the projection period to 55% by 2050</a:t>
            </a:r>
            <a:r>
              <a:rPr lang="en-US" dirty="0" smtClean="0"/>
              <a:t>. </a:t>
            </a:r>
            <a:r>
              <a:rPr lang="en-US" dirty="0"/>
              <a:t>Texas is estimated to generate about 6% of solar PV generation by 2050.</a:t>
            </a:r>
          </a:p>
          <a:p>
            <a:endParaRPr lang="en-US" dirty="0"/>
          </a:p>
        </p:txBody>
      </p:sp>
      <p:sp>
        <p:nvSpPr>
          <p:cNvPr id="2" name="Title 1"/>
          <p:cNvSpPr>
            <a:spLocks noGrp="1"/>
          </p:cNvSpPr>
          <p:nvPr>
            <p:ph type="title"/>
          </p:nvPr>
        </p:nvSpPr>
        <p:spPr/>
        <p:txBody>
          <a:bodyPr/>
          <a:lstStyle/>
          <a:p>
            <a:r>
              <a:rPr lang="en-US" dirty="0"/>
              <a:t>—for both utility-scale and small-scale systems</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spTree>
    <p:extLst>
      <p:ext uri="{BB962C8B-B14F-4D97-AF65-F5344CB8AC3E}">
        <p14:creationId xmlns:p14="http://schemas.microsoft.com/office/powerpoint/2010/main" val="115546448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594210" y="6442814"/>
            <a:ext cx="570315" cy="324146"/>
          </a:xfrm>
        </p:spPr>
        <p:txBody>
          <a:bodyPr/>
          <a:lstStyle/>
          <a:p>
            <a:fld id="{2D80C5C9-96E0-47EC-B500-37C5FE284639}" type="slidenum">
              <a:rPr lang="en-US" smtClean="0"/>
              <a:pPr/>
              <a:t>99</a:t>
            </a:fld>
            <a:endParaRPr lang="en-US" dirty="0"/>
          </a:p>
        </p:txBody>
      </p:sp>
      <p:sp>
        <p:nvSpPr>
          <p:cNvPr id="4" name="Title 3"/>
          <p:cNvSpPr>
            <a:spLocks noGrp="1"/>
          </p:cNvSpPr>
          <p:nvPr>
            <p:ph type="title"/>
          </p:nvPr>
        </p:nvSpPr>
        <p:spPr/>
        <p:txBody>
          <a:bodyPr/>
          <a:lstStyle/>
          <a:p>
            <a:r>
              <a:rPr lang="en-US" dirty="0"/>
              <a:t>Renewables and natural gas comprise most of the capacity additions </a:t>
            </a:r>
            <a:r>
              <a:rPr lang="en-US" dirty="0" smtClean="0"/>
              <a:t>through </a:t>
            </a:r>
            <a:r>
              <a:rPr lang="en-US" dirty="0"/>
              <a:t>the projection period in the Reference case— </a:t>
            </a:r>
          </a:p>
        </p:txBody>
      </p:sp>
      <p:grpSp>
        <p:nvGrpSpPr>
          <p:cNvPr id="5" name="Group 4"/>
          <p:cNvGrpSpPr/>
          <p:nvPr/>
        </p:nvGrpSpPr>
        <p:grpSpPr>
          <a:xfrm>
            <a:off x="282522" y="60070"/>
            <a:ext cx="8596846" cy="657333"/>
            <a:chOff x="282522" y="60070"/>
            <a:chExt cx="8596846" cy="657333"/>
          </a:xfrm>
        </p:grpSpPr>
        <p:pic>
          <p:nvPicPr>
            <p:cNvPr id="6" name="Picture 5" descr="greyicon_4.png">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399" y="143947"/>
              <a:ext cx="508000" cy="508000"/>
            </a:xfrm>
            <a:prstGeom prst="rect">
              <a:avLst/>
            </a:prstGeom>
          </p:spPr>
        </p:pic>
        <p:pic>
          <p:nvPicPr>
            <p:cNvPr id="7" name="Picture 6" descr="greyicon_5.png">
              <a:hlinkClick r:id="" action="ppaction://noaction"/>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862" y="124471"/>
              <a:ext cx="508000" cy="508000"/>
            </a:xfrm>
            <a:prstGeom prst="rect">
              <a:avLst/>
            </a:prstGeom>
          </p:spPr>
        </p:pic>
        <p:pic>
          <p:nvPicPr>
            <p:cNvPr id="8" name="Picture 7" descr="greyicon_6.png">
              <a:hlinkClick r:id="" action="ppaction://noaction"/>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607" y="132125"/>
              <a:ext cx="529761" cy="529761"/>
            </a:xfrm>
            <a:prstGeom prst="rect">
              <a:avLst/>
            </a:prstGeom>
          </p:spPr>
        </p:pic>
        <p:pic>
          <p:nvPicPr>
            <p:cNvPr id="9" name="Picture 8" descr="greyicon_7.png">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570" y="132125"/>
              <a:ext cx="508000" cy="508000"/>
            </a:xfrm>
            <a:prstGeom prst="rect">
              <a:avLst/>
            </a:prstGeom>
          </p:spPr>
        </p:pic>
        <p:pic>
          <p:nvPicPr>
            <p:cNvPr id="10" name="Picture 9">
              <a:hlinkClick r:id="" action="ppaction://noaction"/>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0539" y="60070"/>
              <a:ext cx="621633" cy="634859"/>
            </a:xfrm>
            <a:prstGeom prst="rect">
              <a:avLst/>
            </a:prstGeom>
          </p:spPr>
        </p:pic>
        <p:pic>
          <p:nvPicPr>
            <p:cNvPr id="11" name="Picture 10">
              <a:hlinkClick r:id="" action="ppaction://noaction"/>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210" y="84487"/>
              <a:ext cx="619730" cy="632916"/>
            </a:xfrm>
            <a:prstGeom prst="rect">
              <a:avLst/>
            </a:prstGeom>
          </p:spPr>
        </p:pic>
        <p:pic>
          <p:nvPicPr>
            <p:cNvPr id="12" name="Picture 11">
              <a:hlinkClick r:id="" action="ppaction://noaction"/>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919" y="62013"/>
              <a:ext cx="619730" cy="632916"/>
            </a:xfrm>
            <a:prstGeom prst="rect">
              <a:avLst/>
            </a:prstGeom>
          </p:spPr>
        </p:pic>
        <p:pic>
          <p:nvPicPr>
            <p:cNvPr id="13" name="Picture 12" descr="greyicon_1.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22" y="132436"/>
              <a:ext cx="508000" cy="508000"/>
            </a:xfrm>
            <a:prstGeom prst="rect">
              <a:avLst/>
            </a:prstGeom>
          </p:spPr>
        </p:pic>
      </p:grpSp>
      <p:graphicFrame>
        <p:nvGraphicFramePr>
          <p:cNvPr id="15" name="Content Placeholder 14"/>
          <p:cNvGraphicFramePr>
            <a:graphicFrameLocks noGrp="1"/>
          </p:cNvGraphicFramePr>
          <p:nvPr>
            <p:ph sz="quarter" idx="12"/>
            <p:extLst>
              <p:ext uri="{D42A27DB-BD31-4B8C-83A1-F6EECF244321}">
                <p14:modId xmlns:p14="http://schemas.microsoft.com/office/powerpoint/2010/main" val="3731810475"/>
              </p:ext>
            </p:extLst>
          </p:nvPr>
        </p:nvGraphicFramePr>
        <p:xfrm>
          <a:off x="238125" y="1689100"/>
          <a:ext cx="8693150" cy="4491038"/>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2530169053"/>
      </p:ext>
    </p:extLst>
  </p:cSld>
  <p:clrMapOvr>
    <a:masterClrMapping/>
  </p:clrMapOvr>
  <p:timing>
    <p:tnLst>
      <p:par>
        <p:cTn id="1" dur="indefinite" restart="never" nodeType="tmRoot"/>
      </p:par>
    </p:tnLst>
  </p:timing>
</p:sld>
</file>

<file path=ppt/theme/theme1.xml><?xml version="1.0" encoding="utf-8"?>
<a:theme xmlns:a="http://schemas.openxmlformats.org/drawingml/2006/main" name="eia_template">
  <a:themeElements>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4.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5.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7.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8.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9.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0.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1.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2.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3.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4.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5.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6.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7.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EIA">
    <a:dk1>
      <a:srgbClr val="000000"/>
    </a:dk1>
    <a:lt1>
      <a:srgbClr val="FFFFFF"/>
    </a:lt1>
    <a:dk2>
      <a:srgbClr val="003953"/>
    </a:dk2>
    <a:lt2>
      <a:srgbClr val="333333"/>
    </a:lt2>
    <a:accent1>
      <a:srgbClr val="0096D7"/>
    </a:accent1>
    <a:accent2>
      <a:srgbClr val="BD732A"/>
    </a:accent2>
    <a:accent3>
      <a:srgbClr val="5D9732"/>
    </a:accent3>
    <a:accent4>
      <a:srgbClr val="FFC702"/>
    </a:accent4>
    <a:accent5>
      <a:srgbClr val="A33340"/>
    </a:accent5>
    <a:accent6>
      <a:srgbClr val="675005"/>
    </a:accent6>
    <a:hlink>
      <a:srgbClr val="0096D7"/>
    </a:hlink>
    <a:folHlink>
      <a:srgbClr val="5D9732"/>
    </a:folHlink>
  </a:clrScheme>
  <a:fontScheme name="EIA 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5764</TotalTime>
  <Words>14837</Words>
  <Application>Microsoft Office PowerPoint</Application>
  <PresentationFormat>On-screen Show (4:3)</PresentationFormat>
  <Paragraphs>1957</Paragraphs>
  <Slides>147</Slides>
  <Notes>145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147</vt:i4>
      </vt:variant>
    </vt:vector>
  </HeadingPairs>
  <TitlesOfParts>
    <vt:vector size="153" baseType="lpstr">
      <vt:lpstr>Arial</vt:lpstr>
      <vt:lpstr>Arial (body)</vt:lpstr>
      <vt:lpstr>Calibri</vt:lpstr>
      <vt:lpstr>Rod</vt:lpstr>
      <vt:lpstr>Times New Roman</vt:lpstr>
      <vt:lpstr>eia_template</vt:lpstr>
      <vt:lpstr>PowerPoint Presentation</vt:lpstr>
      <vt:lpstr>PowerPoint Presentation</vt:lpstr>
      <vt:lpstr>Annual Energy Outlook 2018 with projections to 2050  February 2018</vt:lpstr>
      <vt:lpstr>Table of contents</vt:lpstr>
      <vt:lpstr>Overview/key takeaways</vt:lpstr>
      <vt:lpstr>PowerPoint Presentation</vt:lpstr>
      <vt:lpstr>PowerPoint Presentation</vt:lpstr>
      <vt:lpstr>The Annual Energy Outlook provides long-term energy projections for the United States</vt:lpstr>
      <vt:lpstr>What is the Reference case?</vt:lpstr>
      <vt:lpstr>What are the side cases?</vt:lpstr>
      <vt:lpstr>Energy consumption is bounded by the High and Low Economic Growth cases—</vt:lpstr>
      <vt:lpstr> —and the spread of values increases in the last decade of the projection</vt:lpstr>
      <vt:lpstr>The fuel mix of U.S. consumption changes over the projection period in the Reference case—</vt:lpstr>
      <vt:lpstr>—with natural gas and renewables growing the most</vt:lpstr>
      <vt:lpstr>Energy-related carbon dioxide emissions mirror the trends in energy consumption across cases—</vt:lpstr>
      <vt:lpstr>—and are essentially flat in the Reference case</vt:lpstr>
      <vt:lpstr>Energy production growth depends on technology, resources, and market conditions—</vt:lpstr>
      <vt:lpstr>—making production more sensitive than consumption to side case assumptions</vt:lpstr>
      <vt:lpstr>In the Reference case, natural gas accounts for the largest share of total energy production—</vt:lpstr>
      <vt:lpstr>—while renewables other than hydropower grow the most on a percentage basis</vt:lpstr>
      <vt:lpstr>The United States is a net energy exporter in all but two cases—</vt:lpstr>
      <vt:lpstr>—and in the High Oil and Gas Resource and Technology case, net exports continue to increase through 2050</vt:lpstr>
      <vt:lpstr>Even though the United States becomes a net energy exporter in the Reference case—</vt:lpstr>
      <vt:lpstr>—both imports and exports continue through the projection period</vt:lpstr>
      <vt:lpstr>Although population and economic output per capita continue rising in the Reference case—</vt:lpstr>
      <vt:lpstr>—declines in energy intensity and carbon intensity mitigate emissions growth</vt:lpstr>
      <vt:lpstr>Different macroeconomic assumptions address the energy implications of the uncertainty—</vt:lpstr>
      <vt:lpstr>—inherent in future economic growth trends</vt:lpstr>
      <vt:lpstr>Assumptions about the size of U.S. resources and the improvement in technology affect domestic oil and natural gas prices—</vt:lpstr>
      <vt:lpstr>—but global market conditions play a more significant role in oil price projections</vt:lpstr>
      <vt:lpstr>Although world oil prices play a role in U.S. crude oil and natural gas production—</vt:lpstr>
      <vt:lpstr>—resource availability and technological improvements are more significant determinants of domestic production levels</vt:lpstr>
      <vt:lpstr>Critical drivers and uncertainty</vt:lpstr>
      <vt:lpstr>PowerPoint Presentation</vt:lpstr>
      <vt:lpstr>New laws and regulations reflected in the Reference Case</vt:lpstr>
      <vt:lpstr>Significant data updates</vt:lpstr>
      <vt:lpstr>Model improvements—Liquids and Natural Gas</vt:lpstr>
      <vt:lpstr>Model improvements—Electric Power</vt:lpstr>
      <vt:lpstr>Model improvements—Energy Consumption</vt:lpstr>
      <vt:lpstr>PowerPoint Presentation</vt:lpstr>
      <vt:lpstr>Petroleum and other liquids</vt:lpstr>
      <vt:lpstr>PowerPoint Presentation</vt:lpstr>
      <vt:lpstr>U.S. crude oil and natural gas plant liquids production grows to exceed its peak 1970 level— </vt:lpstr>
      <vt:lpstr> —and consumption is lower than its 2004 peak level through 2050 in most cases</vt:lpstr>
      <vt:lpstr>Tight oil production remains the leading source of U.S. crude oil production from 2017 to 2050 in the Reference case—</vt:lpstr>
      <vt:lpstr>—a result that is consistent across all side cases </vt:lpstr>
      <vt:lpstr>The Southwest region leads growth in U.S. tight oil production in the Reference case—</vt:lpstr>
      <vt:lpstr>—but the Gulf Coast and Dakotas/Rocky Mountains regions also remain important contributors to overall production</vt:lpstr>
      <vt:lpstr>Natural gas plant liquids production increases from 2017 levels in all Annual Energy Outlook cases—</vt:lpstr>
      <vt:lpstr>—driven by the higher price of oil relative to natural gas, liquids-rich natural gas formations, and growth in ethane demand</vt:lpstr>
      <vt:lpstr>The East and Southwest regions lead the production of natural gas plant liquids in the Reference case— </vt:lpstr>
      <vt:lpstr>—as production focuses on tight plays with low production costs and easy access to markets</vt:lpstr>
      <vt:lpstr>In the Reference case, the United States is a modest net exporter of petroleum on a volume basis from 2029 to 2045—</vt:lpstr>
      <vt:lpstr>—but side case results vary significantly using different assumptions</vt:lpstr>
      <vt:lpstr>In the Reference case, petroleum product exports increase as domestic consumption decreases—</vt:lpstr>
      <vt:lpstr>— and refinery utilization rates remain relatively stable</vt:lpstr>
      <vt:lpstr>In the Reference case, motor gasoline and diesel fuel prices rise after 2018 through the projection period—</vt:lpstr>
      <vt:lpstr>—but neither price returns to its previous peak</vt:lpstr>
      <vt:lpstr>Natural gas</vt:lpstr>
      <vt:lpstr>PowerPoint Presentation</vt:lpstr>
      <vt:lpstr>U.S. natural gas consumption and production increase in all cases—</vt:lpstr>
      <vt:lpstr>—with production growth outpacing natural gas consumption in all cases</vt:lpstr>
      <vt:lpstr>Natural gas prices across cases are dependent on resource and technology assumptions—</vt:lpstr>
      <vt:lpstr>—and Henry Hub prices in the AEO2018 Reference case are 14% lower on average through 2050 than in AEO2017</vt:lpstr>
      <vt:lpstr>Increased U.S. natural gas production is the result of continued development of shale gas and tight oil plays—</vt:lpstr>
      <vt:lpstr>—which account for more than three-quarters of natural gas production by 2050</vt:lpstr>
      <vt:lpstr>Plays in the East lead production of U.S. natural gas from shale resources in the Reference case—</vt:lpstr>
      <vt:lpstr>—followed by growth in Gulf Coast onshore production</vt:lpstr>
      <vt:lpstr>Industrial and electric power demand drives natural gas consumption growth—</vt:lpstr>
      <vt:lpstr>—as consumption in the residential and commercial sectors remains relatively flat over the projection period in the Reference case</vt:lpstr>
      <vt:lpstr>Natural gas supply assumptions that affect prices result in significant changes in natural gas consumption— </vt:lpstr>
      <vt:lpstr>—particularly in the electric power sector as natural gas prices across cases change its competitiveness with other generation fuels </vt:lpstr>
      <vt:lpstr>The United States is a net natural gas exporter in the Reference case because of near-term export growth and continued import decline — </vt:lpstr>
      <vt:lpstr>—as liquefied natural gas export facilities allow domestic production to reach global markets</vt:lpstr>
      <vt:lpstr>U.S. liquefied natural gas exports are sensitive to both oil and natural gas prices—</vt:lpstr>
      <vt:lpstr>—resulting in a wide range of expected U.S. liquefied natural gas export levels across cases</vt:lpstr>
      <vt:lpstr>Electricity</vt:lpstr>
      <vt:lpstr>PowerPoint Presentation</vt:lpstr>
      <vt:lpstr>After decades of slowing growth, electricity use is expected to grow steadily through 2050—</vt:lpstr>
      <vt:lpstr>—with growth projected in all demand sectors</vt:lpstr>
      <vt:lpstr>Reference case electricity prices remain flat, with falling generation costs offset by increasing transmission and distribution costs— </vt:lpstr>
      <vt:lpstr>—with significant price differences through 2050 across scenarios depending on natural gas prices </vt:lpstr>
      <vt:lpstr>The projected mix of electricity generation technologies varies widely across cases— </vt:lpstr>
      <vt:lpstr>—as differences in fuel prices result in significant substitution</vt:lpstr>
      <vt:lpstr>Nuclear capacity retires as natural gas prices decrease— </vt:lpstr>
      <vt:lpstr>—because of lower revenues in competitive power markets</vt:lpstr>
      <vt:lpstr>Coal-fired electric generating capacity decreases through 2030, even without the Clean Power Plan or lower natural gas prices— </vt:lpstr>
      <vt:lpstr>—while lower natural gas prices would result in additional reductions in projected coal-fired electric generating capacity </vt:lpstr>
      <vt:lpstr>Coal-fired electricity generation remains at a higher level in the Reference case than in the Clean Power Plan case— </vt:lpstr>
      <vt:lpstr>—but growth in natural gas and renewables generation capacity dampens coal’s growth</vt:lpstr>
      <vt:lpstr>Coal production decreases through 2022 because of retirements of coal-fired electric generating capacity—</vt:lpstr>
      <vt:lpstr>—before stabilizing as natural gas prices increase through 2050</vt:lpstr>
      <vt:lpstr>Generation from renewable sources grows across all cases, led by growth in wind and solar photovoltaic generation— </vt:lpstr>
      <vt:lpstr>—even in cases with relatively low electricity demand or low natural gas prices</vt:lpstr>
      <vt:lpstr>Increasing wind and solar capacity additions in the Reference case—</vt:lpstr>
      <vt:lpstr>—support growth of energy storage capacity</vt:lpstr>
      <vt:lpstr>Projected solar PV cost competitiveness results in growth of solar generation in the Reference case in all interconnection regions— </vt:lpstr>
      <vt:lpstr>—for both utility-scale and small-scale systems</vt:lpstr>
      <vt:lpstr>Renewables and natural gas comprise most of the capacity additions through the projection period in the Reference case— </vt:lpstr>
      <vt:lpstr>—with tax credit phase-outs and coal plant retirements accelerating additions of near-term renewables and natural gas-fired capacity</vt:lpstr>
      <vt:lpstr>The projected effect of the Clean Power Plan on carbon dioxide emissions is smaller in AEO2018 than it was in AEO2017— </vt:lpstr>
      <vt:lpstr>—because of lower projected levels for coal-fired generation even without the Clean Power Plan policy</vt:lpstr>
      <vt:lpstr>Combined cycle, wind, and solar photovoltaic generation have the most favorable cost characteristics—</vt:lpstr>
      <vt:lpstr>—when the levelized cost and levelized avoided cost of electricity are considered together</vt:lpstr>
      <vt:lpstr>Transportation</vt:lpstr>
      <vt:lpstr>PowerPoint Presentation</vt:lpstr>
      <vt:lpstr>Transportation energy consumption declines between 2019 and 2035 in the Reference case—</vt:lpstr>
      <vt:lpstr>—because increases in fuel economy more than offset growth in vehicle miles traveled </vt:lpstr>
      <vt:lpstr>Passenger travel increases across all transportation modes in the Reference case through 2050—</vt:lpstr>
      <vt:lpstr>—and total freight movement increases </vt:lpstr>
      <vt:lpstr>Fuel economy of all on-road vehicles increases in the Reference case—</vt:lpstr>
      <vt:lpstr>—across all vehicle types through the projection period</vt:lpstr>
      <vt:lpstr>Light-duty vehicle fuel economy improves as sales of more fuel-efficient cars grow and as electrified powertrains gain market share—</vt:lpstr>
      <vt:lpstr>—but gasoline vehicles remain the dominant vehicle type through 2050 in the Reference case</vt:lpstr>
      <vt:lpstr>Sales of electric and plug-in hybrid electric light-duty vehicles increase in the Reference case— </vt:lpstr>
      <vt:lpstr>—driven by state policies, more models offering longer driving-range capabilities, and battery cost reductions</vt:lpstr>
      <vt:lpstr>Consumption of total non-major transportation fuels grows considerably in the Reference case between 2017 and 2050—</vt:lpstr>
      <vt:lpstr>—because of the increased use of electricity and natural gas</vt:lpstr>
      <vt:lpstr>Buildings</vt:lpstr>
      <vt:lpstr>PowerPoint Presentation</vt:lpstr>
      <vt:lpstr>Residential and commercial energy consumption grows gradually from 2017 to 2050—</vt:lpstr>
      <vt:lpstr>—led by modest electricity consumption growth in the residential and commercial sectors</vt:lpstr>
      <vt:lpstr>Residential electricity use per household decreases for most end uses—</vt:lpstr>
      <vt:lpstr>—as a result of increases in appliance energy efficiency standards and building energy codes</vt:lpstr>
      <vt:lpstr>Commercial electricity use per square foot of commercial floorspace falls—</vt:lpstr>
      <vt:lpstr>—as a result of adopting efficient LED lighting and the changing needs for space heating</vt:lpstr>
      <vt:lpstr>Energy efficiency incentives and standards contribute to rapid adoption of LED and CFL lighting in the near term—</vt:lpstr>
      <vt:lpstr>—while lower costs associated with LEDs increase consumer use in later years</vt:lpstr>
      <vt:lpstr>Solar photovoltaic adoption grows between 2017 and 2050— </vt:lpstr>
      <vt:lpstr>—with residential growth outpacing commercial growth </vt:lpstr>
      <vt:lpstr>Industrial</vt:lpstr>
      <vt:lpstr>PowerPoint Presentation</vt:lpstr>
      <vt:lpstr>Industrial delivered energy consumption grows in all cases—</vt:lpstr>
      <vt:lpstr>— driven by economic growth and relatively low energy prices </vt:lpstr>
      <vt:lpstr>Industrial sector energy consumption increases at a similar rate for most fuels in the Reference case—</vt:lpstr>
      <vt:lpstr>—and bulk chemicals and nonmanufacturing are the fastest-growing industries</vt:lpstr>
      <vt:lpstr>In the Reference case, energy intensities decline in most energy-intensive industries—</vt:lpstr>
      <vt:lpstr>— reflecting efficiency gains in existing capacity and implementation of new, more energy-efficient technologies </vt:lpstr>
      <vt:lpstr>Electricity generated by industrial combined heat and power technologies grows in the Reference case—</vt:lpstr>
      <vt:lpstr>—with most growth occurring in the bulk chemicals and food industries</vt:lpstr>
      <vt:lpstr>References</vt:lpstr>
      <vt:lpstr>PowerPoint Presentation</vt:lpstr>
      <vt:lpstr>Commonly used acronyms and abbreviations used in this report</vt:lpstr>
      <vt:lpstr>Graph sources</vt:lpstr>
      <vt:lpstr>Contacts</vt:lpstr>
      <vt:lpstr>AEO2018 Contact Information</vt:lpstr>
      <vt:lpstr>For more information</vt:lpstr>
    </vt:vector>
  </TitlesOfParts>
  <Company>EIA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This can be up to 2 lines</dc:title>
  <dc:creator>Coyle, Allison</dc:creator>
  <cp:lastModifiedBy>LaRose, Angelina</cp:lastModifiedBy>
  <cp:revision>531</cp:revision>
  <cp:lastPrinted>2018-02-05T16:56:09Z</cp:lastPrinted>
  <dcterms:created xsi:type="dcterms:W3CDTF">2016-08-19T18:10:57Z</dcterms:created>
  <dcterms:modified xsi:type="dcterms:W3CDTF">2018-02-21T14:59:20Z</dcterms:modified>
  <cp:contentStatus/>
</cp:coreProperties>
</file>